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59" r:id="rId5"/>
    <p:sldId id="260" r:id="rId6"/>
    <p:sldId id="281" r:id="rId7"/>
    <p:sldId id="261" r:id="rId8"/>
    <p:sldId id="262" r:id="rId9"/>
    <p:sldId id="270" r:id="rId10"/>
    <p:sldId id="263" r:id="rId11"/>
    <p:sldId id="264" r:id="rId12"/>
    <p:sldId id="265" r:id="rId13"/>
    <p:sldId id="266" r:id="rId14"/>
    <p:sldId id="282" r:id="rId15"/>
    <p:sldId id="267" r:id="rId16"/>
    <p:sldId id="268" r:id="rId17"/>
    <p:sldId id="269" r:id="rId18"/>
    <p:sldId id="271" r:id="rId19"/>
    <p:sldId id="283" r:id="rId20"/>
    <p:sldId id="272" r:id="rId21"/>
    <p:sldId id="274" r:id="rId22"/>
    <p:sldId id="275" r:id="rId23"/>
    <p:sldId id="276" r:id="rId24"/>
    <p:sldId id="277" r:id="rId25"/>
    <p:sldId id="279" r:id="rId26"/>
    <p:sldId id="301" r:id="rId27"/>
    <p:sldId id="280" r:id="rId28"/>
    <p:sldId id="278" r:id="rId29"/>
    <p:sldId id="289" r:id="rId30"/>
    <p:sldId id="290" r:id="rId31"/>
    <p:sldId id="294" r:id="rId32"/>
    <p:sldId id="295" r:id="rId33"/>
    <p:sldId id="291" r:id="rId34"/>
    <p:sldId id="293" r:id="rId35"/>
    <p:sldId id="292" r:id="rId36"/>
    <p:sldId id="297" r:id="rId37"/>
    <p:sldId id="288" r:id="rId38"/>
    <p:sldId id="284" r:id="rId39"/>
    <p:sldId id="285" r:id="rId40"/>
    <p:sldId id="286" r:id="rId41"/>
    <p:sldId id="287" r:id="rId42"/>
    <p:sldId id="299" r:id="rId43"/>
    <p:sldId id="300" r:id="rId4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66"/>
    <a:srgbClr val="E4669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506"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67C907-7C10-4C35-A834-16AB34DB6E7E}" type="datetimeFigureOut">
              <a:rPr lang="el-GR" smtClean="0"/>
              <a:pPr/>
              <a:t>25/4/2013</a:t>
            </a:fld>
            <a:endParaRPr lang="el-GR" dirty="0"/>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dirty="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C530E4-8C9B-4526-8F46-AC4DDE75F883}" type="slidenum">
              <a:rPr lang="el-GR" smtClean="0"/>
              <a:pPr/>
              <a:t>‹#›</a:t>
            </a:fld>
            <a:endParaRPr lang="el-G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dirty="0" err="1" smtClean="0"/>
              <a:t>κτωρίε</a:t>
            </a:r>
            <a:endParaRPr lang="el-GR" dirty="0"/>
          </a:p>
        </p:txBody>
      </p:sp>
      <p:sp>
        <p:nvSpPr>
          <p:cNvPr id="4" name="3 - Θέση αριθμού διαφάνειας"/>
          <p:cNvSpPr>
            <a:spLocks noGrp="1"/>
          </p:cNvSpPr>
          <p:nvPr>
            <p:ph type="sldNum" sz="quarter" idx="10"/>
          </p:nvPr>
        </p:nvSpPr>
        <p:spPr/>
        <p:txBody>
          <a:bodyPr/>
          <a:lstStyle/>
          <a:p>
            <a:fld id="{0CC530E4-8C9B-4526-8F46-AC4DDE75F883}" type="slidenum">
              <a:rPr lang="el-GR" smtClean="0"/>
              <a:pPr/>
              <a:t>12</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0CC530E4-8C9B-4526-8F46-AC4DDE75F883}" type="slidenum">
              <a:rPr lang="el-GR" smtClean="0"/>
              <a:pPr/>
              <a:t>29</a:t>
            </a:fld>
            <a:endParaRPr lang="el-G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34452536-2E9F-4242-A752-DC8FC3F767B5}" type="slidenum">
              <a:rPr lang="el-GR" smtClean="0"/>
              <a:pPr/>
              <a:t>40</a:t>
            </a:fld>
            <a:endParaRPr lang="el-GR" dirty="0"/>
          </a:p>
        </p:txBody>
      </p:sp>
    </p:spTree>
    <p:extLst>
      <p:ext uri="{BB962C8B-B14F-4D97-AF65-F5344CB8AC3E}">
        <p14:creationId xmlns="" xmlns:p14="http://schemas.microsoft.com/office/powerpoint/2010/main" val="4067527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8" name="7 - Θέση υποσέλιδου"/>
          <p:cNvSpPr>
            <a:spLocks noGrp="1"/>
          </p:cNvSpPr>
          <p:nvPr>
            <p:ph type="ftr" sz="quarter" idx="11"/>
          </p:nvPr>
        </p:nvSpPr>
        <p:spPr/>
        <p:txBody>
          <a:bodyPr/>
          <a:lstStyle/>
          <a:p>
            <a:endParaRPr lang="el-GR" dirty="0"/>
          </a:p>
        </p:txBody>
      </p:sp>
      <p:sp>
        <p:nvSpPr>
          <p:cNvPr id="9" name="8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C44B1473-0560-4451-A178-E47DFA4721A9}" type="datetimeFigureOut">
              <a:rPr lang="el-GR" smtClean="0"/>
              <a:pPr/>
              <a:t>25/4/2013</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343BA6F5-12D3-4DA8-AA65-051E50924DFD}" type="slidenum">
              <a:rPr lang="el-GR" smtClean="0"/>
              <a:pPr/>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4B1473-0560-4451-A178-E47DFA4721A9}" type="datetimeFigureOut">
              <a:rPr lang="el-GR" smtClean="0"/>
              <a:pPr/>
              <a:t>25/4/2013</a:t>
            </a:fld>
            <a:endParaRPr lang="el-GR" dirty="0"/>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dirty="0"/>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3BA6F5-12D3-4DA8-AA65-051E50924DFD}" type="slidenum">
              <a:rPr lang="el-GR" smtClean="0"/>
              <a:pPr/>
              <a:t>‹#›</a:t>
            </a:fld>
            <a:endParaRPr lang="el-G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file:///C:\Users\Vaso\Documents\Downloads\Free%20YouTube%20Downloader\Animals%20-%20House%20Of%20The%20Rising%20Sun.mp3"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ideo" Target="file:///C:\Users\Vaso\Desktop\&#924;&#959;&#965;&#963;&#953;&#954;&#942;%20&#934;&#974;&#962;\Video_poiisi.mp4"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file:///C:\Users\Vaso\Desktop\&#924;&#959;&#965;&#963;&#953;&#954;&#942;%20&#934;&#974;&#962;\aposperitis.mp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332656"/>
            <a:ext cx="7772400" cy="3267795"/>
          </a:xfrm>
        </p:spPr>
        <p:txBody>
          <a:bodyPr>
            <a:normAutofit/>
          </a:bodyPr>
          <a:lstStyle/>
          <a:p>
            <a:r>
              <a:rPr lang="el-GR" dirty="0" smtClean="0">
                <a:solidFill>
                  <a:srgbClr val="FF0000"/>
                </a:solidFill>
                <a:latin typeface="Comic Sans MS" pitchFamily="66" charset="0"/>
              </a:rPr>
              <a:t>Από </a:t>
            </a:r>
            <a:r>
              <a:rPr lang="el-GR" dirty="0">
                <a:solidFill>
                  <a:srgbClr val="FF0000"/>
                </a:solidFill>
                <a:latin typeface="Comic Sans MS" pitchFamily="66" charset="0"/>
              </a:rPr>
              <a:t>το λυχνάρι</a:t>
            </a:r>
            <a:br>
              <a:rPr lang="el-GR" dirty="0">
                <a:solidFill>
                  <a:srgbClr val="FF0000"/>
                </a:solidFill>
                <a:latin typeface="Comic Sans MS" pitchFamily="66" charset="0"/>
              </a:rPr>
            </a:br>
            <a:r>
              <a:rPr lang="el-GR" dirty="0">
                <a:solidFill>
                  <a:srgbClr val="FF0000"/>
                </a:solidFill>
                <a:latin typeface="Comic Sans MS" pitchFamily="66" charset="0"/>
              </a:rPr>
              <a:t>                      </a:t>
            </a:r>
            <a:r>
              <a:rPr lang="el-GR" dirty="0" smtClean="0">
                <a:solidFill>
                  <a:srgbClr val="FF0000"/>
                </a:solidFill>
                <a:latin typeface="Comic Sans MS" pitchFamily="66" charset="0"/>
              </a:rPr>
              <a:t> </a:t>
            </a:r>
            <a:r>
              <a:rPr lang="el-GR" dirty="0">
                <a:solidFill>
                  <a:srgbClr val="FF0000"/>
                </a:solidFill>
                <a:latin typeface="Comic Sans MS" pitchFamily="66" charset="0"/>
              </a:rPr>
              <a:t>...   στο  </a:t>
            </a:r>
            <a:r>
              <a:rPr lang="en-US" dirty="0">
                <a:solidFill>
                  <a:srgbClr val="FF0000"/>
                </a:solidFill>
                <a:latin typeface="Comic Sans MS" pitchFamily="66" charset="0"/>
              </a:rPr>
              <a:t>Led</a:t>
            </a:r>
            <a:r>
              <a:rPr lang="el-GR" dirty="0">
                <a:solidFill>
                  <a:srgbClr val="FF0000"/>
                </a:solidFill>
                <a:latin typeface="Comic Sans MS" pitchFamily="66" charset="0"/>
              </a:rPr>
              <a:t>.</a:t>
            </a:r>
            <a:br>
              <a:rPr lang="el-GR" dirty="0">
                <a:solidFill>
                  <a:srgbClr val="FF0000"/>
                </a:solidFill>
                <a:latin typeface="Comic Sans MS" pitchFamily="66" charset="0"/>
              </a:rPr>
            </a:br>
            <a:r>
              <a:rPr lang="el-GR" dirty="0">
                <a:latin typeface="Comic Sans MS" pitchFamily="66" charset="0"/>
              </a:rPr>
              <a:t>Μια </a:t>
            </a:r>
            <a:r>
              <a:rPr lang="el-GR" dirty="0" smtClean="0">
                <a:latin typeface="Comic Sans MS" pitchFamily="66" charset="0"/>
              </a:rPr>
              <a:t>ιστορία </a:t>
            </a:r>
            <a:r>
              <a:rPr lang="el-GR" dirty="0">
                <a:latin typeface="Comic Sans MS" pitchFamily="66" charset="0"/>
              </a:rPr>
              <a:t>...  γεμάτη  φως.</a:t>
            </a:r>
          </a:p>
        </p:txBody>
      </p:sp>
      <p:sp>
        <p:nvSpPr>
          <p:cNvPr id="3" name="2 - Υπότιτλος"/>
          <p:cNvSpPr>
            <a:spLocks noGrp="1"/>
          </p:cNvSpPr>
          <p:nvPr>
            <p:ph type="subTitle" idx="1"/>
          </p:nvPr>
        </p:nvSpPr>
        <p:spPr/>
        <p:txBody>
          <a:bodyPr/>
          <a:lstStyle/>
          <a:p>
            <a:endParaRPr lang="el-GR" dirty="0"/>
          </a:p>
        </p:txBody>
      </p:sp>
      <p:pic>
        <p:nvPicPr>
          <p:cNvPr id="4" name="3 - Εικόνα" descr="C:\Users\Vaso\Desktop\φως\evolutionoflight01 (1).jpg"/>
          <p:cNvPicPr/>
          <p:nvPr/>
        </p:nvPicPr>
        <p:blipFill>
          <a:blip r:embed="rId2" cstate="print"/>
          <a:srcRect/>
          <a:stretch>
            <a:fillRect/>
          </a:stretch>
        </p:blipFill>
        <p:spPr bwMode="auto">
          <a:xfrm>
            <a:off x="539552" y="3429000"/>
            <a:ext cx="8136904" cy="2880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268760"/>
            <a:ext cx="8229600" cy="4320480"/>
          </a:xfrm>
        </p:spPr>
        <p:txBody>
          <a:bodyPr>
            <a:normAutofit fontScale="90000"/>
          </a:bodyPr>
          <a:lstStyle/>
          <a:p>
            <a:r>
              <a:rPr lang="el-GR" b="1" dirty="0" smtClean="0">
                <a:solidFill>
                  <a:srgbClr val="C00000"/>
                </a:solidFill>
                <a:latin typeface="Comic Sans MS" pitchFamily="66" charset="0"/>
                <a:cs typeface="Aharoni" pitchFamily="2" charset="-79"/>
              </a:rPr>
              <a:t>  Μέσα τεχνητού φωτισμού στην αρχαιότητα</a:t>
            </a:r>
            <a:r>
              <a:rPr lang="el-GR" dirty="0" smtClean="0"/>
              <a:t/>
            </a:r>
            <a:br>
              <a:rPr lang="el-GR" dirty="0" smtClean="0"/>
            </a:br>
            <a:r>
              <a:rPr lang="el-GR" dirty="0" smtClean="0">
                <a:solidFill>
                  <a:schemeClr val="bg2">
                    <a:lumMod val="25000"/>
                  </a:schemeClr>
                </a:solidFill>
              </a:rPr>
              <a:t>   </a:t>
            </a:r>
            <a:r>
              <a:rPr lang="el-GR" sz="2700" dirty="0" smtClean="0">
                <a:solidFill>
                  <a:schemeClr val="bg2">
                    <a:lumMod val="25000"/>
                  </a:schemeClr>
                </a:solidFill>
                <a:latin typeface="Comic Sans MS" pitchFamily="66" charset="0"/>
              </a:rPr>
              <a:t>Τα μέσα τεχνητού φωτισμού που χρησιμοποιήθηκαν στην Αρχαία  Ελλάδα  και στην υπόλοιπη υφήλιο  είναι</a:t>
            </a:r>
            <a:r>
              <a:rPr lang="el-GR" sz="2700" dirty="0" smtClean="0">
                <a:latin typeface="Comic Sans MS" pitchFamily="66" charset="0"/>
              </a:rPr>
              <a:t>:</a:t>
            </a:r>
            <a:r>
              <a:rPr lang="el-GR" dirty="0" smtClean="0">
                <a:latin typeface="Comic Sans MS" pitchFamily="66" charset="0"/>
              </a:rPr>
              <a:t/>
            </a:r>
            <a:br>
              <a:rPr lang="el-GR" dirty="0" smtClean="0">
                <a:latin typeface="Comic Sans MS" pitchFamily="66" charset="0"/>
              </a:rPr>
            </a:br>
            <a:r>
              <a:rPr lang="el-GR" dirty="0" smtClean="0"/>
              <a:t/>
            </a:r>
            <a:br>
              <a:rPr lang="el-GR" dirty="0" smtClean="0"/>
            </a:br>
            <a:r>
              <a:rPr lang="el-GR" sz="3600" dirty="0" smtClean="0">
                <a:latin typeface="Comic Sans MS" pitchFamily="66" charset="0"/>
              </a:rPr>
              <a:t>Οι εστίες  (σταθερές και φορητές) </a:t>
            </a:r>
            <a:br>
              <a:rPr lang="el-GR" sz="3600" dirty="0" smtClean="0">
                <a:latin typeface="Comic Sans MS" pitchFamily="66" charset="0"/>
              </a:rPr>
            </a:br>
            <a:r>
              <a:rPr lang="en-US" sz="3600" dirty="0" smtClean="0">
                <a:latin typeface="Comic Sans MS" pitchFamily="66" charset="0"/>
              </a:rPr>
              <a:t>Οι πυρσοί ή δάδες</a:t>
            </a:r>
            <a:r>
              <a:rPr lang="el-GR" sz="3600" dirty="0" smtClean="0">
                <a:latin typeface="Comic Sans MS" pitchFamily="66" charset="0"/>
              </a:rPr>
              <a:t/>
            </a:r>
            <a:br>
              <a:rPr lang="el-GR" sz="3600" dirty="0" smtClean="0">
                <a:latin typeface="Comic Sans MS" pitchFamily="66" charset="0"/>
              </a:rPr>
            </a:br>
            <a:r>
              <a:rPr lang="en-US" sz="3600" dirty="0" smtClean="0">
                <a:latin typeface="Comic Sans MS" pitchFamily="66" charset="0"/>
              </a:rPr>
              <a:t>Οι λύχνοι</a:t>
            </a:r>
            <a:r>
              <a:rPr lang="el-GR" sz="3600" dirty="0" smtClean="0">
                <a:latin typeface="Comic Sans MS" pitchFamily="66" charset="0"/>
              </a:rPr>
              <a:t/>
            </a:r>
            <a:br>
              <a:rPr lang="el-GR" sz="3600" dirty="0" smtClean="0">
                <a:latin typeface="Comic Sans MS" pitchFamily="66" charset="0"/>
              </a:rPr>
            </a:br>
            <a:r>
              <a:rPr lang="en-US" sz="3600" dirty="0" smtClean="0">
                <a:latin typeface="Comic Sans MS" pitchFamily="66" charset="0"/>
              </a:rPr>
              <a:t>Και τα κεριά</a:t>
            </a:r>
            <a:endParaRPr lang="el-GR" sz="3600" dirty="0">
              <a:latin typeface="Comic Sans MS" pitchFamily="66" charset="0"/>
            </a:endParaRPr>
          </a:p>
        </p:txBody>
      </p:sp>
      <p:pic>
        <p:nvPicPr>
          <p:cNvPr id="23554" name="Picture 2" descr="C:\Users\Vaso\Desktop\images (59).jpg"/>
          <p:cNvPicPr>
            <a:picLocks noGrp="1" noChangeAspect="1" noChangeArrowheads="1"/>
          </p:cNvPicPr>
          <p:nvPr>
            <p:ph idx="1"/>
          </p:nvPr>
        </p:nvPicPr>
        <p:blipFill>
          <a:blip r:embed="rId2" cstate="print"/>
          <a:srcRect/>
          <a:stretch>
            <a:fillRect/>
          </a:stretch>
        </p:blipFill>
        <p:spPr bwMode="auto">
          <a:xfrm>
            <a:off x="6732240" y="4941168"/>
            <a:ext cx="1676400" cy="13906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p:txBody>
          <a:bodyPr/>
          <a:lstStyle/>
          <a:p>
            <a:pPr>
              <a:buNone/>
            </a:pPr>
            <a:r>
              <a:rPr lang="el-GR" dirty="0" smtClean="0">
                <a:solidFill>
                  <a:srgbClr val="C00000"/>
                </a:solidFill>
                <a:latin typeface="Comic Sans MS" pitchFamily="66" charset="0"/>
              </a:rPr>
              <a:t>    Φορητές εστίες κλασσικών χρόνων </a:t>
            </a:r>
          </a:p>
          <a:p>
            <a:endParaRPr lang="el-GR" dirty="0"/>
          </a:p>
        </p:txBody>
      </p:sp>
      <p:pic>
        <p:nvPicPr>
          <p:cNvPr id="4" name="3 - Εικόνα" descr="C:\Users\Vaso\Desktop\images.jpg"/>
          <p:cNvPicPr/>
          <p:nvPr/>
        </p:nvPicPr>
        <p:blipFill>
          <a:blip r:embed="rId2" cstate="print"/>
          <a:srcRect/>
          <a:stretch>
            <a:fillRect/>
          </a:stretch>
        </p:blipFill>
        <p:spPr bwMode="auto">
          <a:xfrm>
            <a:off x="1475656" y="2420888"/>
            <a:ext cx="5904656" cy="3456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764704"/>
            <a:ext cx="8229600" cy="5361459"/>
          </a:xfrm>
        </p:spPr>
        <p:txBody>
          <a:bodyPr/>
          <a:lstStyle/>
          <a:p>
            <a:pPr>
              <a:buNone/>
            </a:pPr>
            <a:r>
              <a:rPr lang="el-GR" dirty="0" smtClean="0"/>
              <a:t>   </a:t>
            </a:r>
          </a:p>
          <a:p>
            <a:pPr>
              <a:buNone/>
            </a:pPr>
            <a:r>
              <a:rPr lang="el-GR" dirty="0" smtClean="0"/>
              <a:t>     </a:t>
            </a:r>
            <a:r>
              <a:rPr lang="el-GR" sz="1800" dirty="0" smtClean="0">
                <a:latin typeface="Comic Sans MS" pitchFamily="66" charset="0"/>
              </a:rPr>
              <a:t>Λαμπαδηδρομία με δάδες σε αγγείο</a:t>
            </a:r>
          </a:p>
          <a:p>
            <a:pPr>
              <a:buNone/>
            </a:pPr>
            <a:endParaRPr lang="el-GR" sz="1800" dirty="0" smtClean="0">
              <a:latin typeface="Comic Sans MS" pitchFamily="66" charset="0"/>
            </a:endParaRPr>
          </a:p>
          <a:p>
            <a:pPr>
              <a:buNone/>
            </a:pPr>
            <a:endParaRPr lang="el-GR" sz="1800" dirty="0" smtClean="0">
              <a:latin typeface="Comic Sans MS" pitchFamily="66" charset="0"/>
            </a:endParaRPr>
          </a:p>
          <a:p>
            <a:pPr>
              <a:buNone/>
            </a:pPr>
            <a:endParaRPr lang="el-GR" sz="1800" dirty="0" smtClean="0">
              <a:latin typeface="Comic Sans MS" pitchFamily="66" charset="0"/>
            </a:endParaRPr>
          </a:p>
          <a:p>
            <a:pPr>
              <a:buNone/>
            </a:pPr>
            <a:r>
              <a:rPr lang="el-GR" sz="1800" dirty="0" smtClean="0">
                <a:latin typeface="Comic Sans MS" pitchFamily="66" charset="0"/>
              </a:rPr>
              <a:t>                      Φρυκτωρία</a:t>
            </a:r>
            <a:endParaRPr lang="el-GR" sz="1800" dirty="0">
              <a:latin typeface="Comic Sans MS" pitchFamily="66" charset="0"/>
            </a:endParaRPr>
          </a:p>
        </p:txBody>
      </p:sp>
      <p:pic>
        <p:nvPicPr>
          <p:cNvPr id="4" name="3 - Εικόνα" descr="C:\Users\Vaso\Desktop\images (52).jpg"/>
          <p:cNvPicPr/>
          <p:nvPr/>
        </p:nvPicPr>
        <p:blipFill>
          <a:blip r:embed="rId3" cstate="print"/>
          <a:srcRect/>
          <a:stretch>
            <a:fillRect/>
          </a:stretch>
        </p:blipFill>
        <p:spPr bwMode="auto">
          <a:xfrm>
            <a:off x="5508104" y="332656"/>
            <a:ext cx="2736304" cy="2835695"/>
          </a:xfrm>
          <a:prstGeom prst="rect">
            <a:avLst/>
          </a:prstGeom>
          <a:noFill/>
          <a:ln w="9525">
            <a:noFill/>
            <a:miter lim="800000"/>
            <a:headEnd/>
            <a:tailEnd/>
          </a:ln>
        </p:spPr>
      </p:pic>
      <p:pic>
        <p:nvPicPr>
          <p:cNvPr id="5" name="79 - Εικόνα" descr="saloni1.jpg"/>
          <p:cNvPicPr/>
          <p:nvPr/>
        </p:nvPicPr>
        <p:blipFill>
          <a:blip r:embed="rId4" cstate="print"/>
          <a:stretch>
            <a:fillRect/>
          </a:stretch>
        </p:blipFill>
        <p:spPr>
          <a:xfrm>
            <a:off x="971600" y="3429000"/>
            <a:ext cx="3528392" cy="2952328"/>
          </a:xfrm>
          <a:prstGeom prst="rect">
            <a:avLst/>
          </a:prstGeom>
        </p:spPr>
      </p:pic>
      <p:sp>
        <p:nvSpPr>
          <p:cNvPr id="6" name="5 - Ορθογώνιο"/>
          <p:cNvSpPr/>
          <p:nvPr/>
        </p:nvSpPr>
        <p:spPr>
          <a:xfrm rot="10800000" flipV="1">
            <a:off x="4716016" y="4293096"/>
            <a:ext cx="2376264" cy="369332"/>
          </a:xfrm>
          <a:prstGeom prst="rect">
            <a:avLst/>
          </a:prstGeom>
        </p:spPr>
        <p:txBody>
          <a:bodyPr wrap="square">
            <a:spAutoFit/>
          </a:bodyPr>
          <a:lstStyle/>
          <a:p>
            <a:r>
              <a:rPr lang="el-GR" dirty="0" smtClean="0">
                <a:latin typeface="Comic Sans MS" pitchFamily="66" charset="0"/>
              </a:rPr>
              <a:t>χρήση  πυρσών </a:t>
            </a:r>
            <a:endParaRPr lang="el-GR" dirty="0">
              <a:latin typeface="Comic Sans MS"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2000" dirty="0" smtClean="0">
                <a:latin typeface="Comic Sans MS" pitchFamily="66" charset="0"/>
              </a:rPr>
              <a:t>Λυχνάρια ρωμαϊκής περιόδου από το Αρχαιολογικό Μουσείο Πατρών</a:t>
            </a:r>
            <a:endParaRPr lang="el-GR" sz="2000" dirty="0">
              <a:latin typeface="Comic Sans MS" pitchFamily="66" charset="0"/>
            </a:endParaRPr>
          </a:p>
        </p:txBody>
      </p:sp>
      <p:pic>
        <p:nvPicPr>
          <p:cNvPr id="22530" name="Picture 2" descr="C:\Users\Vaso\Desktop\normal_Archaeological-Museum-of-Patras69.JPG"/>
          <p:cNvPicPr>
            <a:picLocks noGrp="1" noChangeAspect="1" noChangeArrowheads="1"/>
          </p:cNvPicPr>
          <p:nvPr>
            <p:ph idx="1"/>
          </p:nvPr>
        </p:nvPicPr>
        <p:blipFill>
          <a:blip r:embed="rId2" cstate="print"/>
          <a:srcRect/>
          <a:stretch>
            <a:fillRect/>
          </a:stretch>
        </p:blipFill>
        <p:spPr bwMode="auto">
          <a:xfrm>
            <a:off x="1979712" y="1628800"/>
            <a:ext cx="5184576" cy="366313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1412776"/>
            <a:ext cx="8229600" cy="4713387"/>
          </a:xfrm>
          <a:ln>
            <a:noFill/>
          </a:ln>
          <a:effectLst>
            <a:outerShdw blurRad="50800" dist="38100" dir="18900000" algn="bl" rotWithShape="0">
              <a:prstClr val="black">
                <a:alpha val="40000"/>
              </a:prstClr>
            </a:outerShdw>
          </a:effectLst>
        </p:spPr>
        <p:txBody>
          <a:bodyPr/>
          <a:lstStyle/>
          <a:p>
            <a:pPr>
              <a:buNone/>
            </a:pPr>
            <a:r>
              <a:rPr lang="el-GR" dirty="0" smtClean="0">
                <a:solidFill>
                  <a:schemeClr val="accent6">
                    <a:lumMod val="75000"/>
                  </a:schemeClr>
                </a:solidFill>
                <a:latin typeface="Comic Sans MS" pitchFamily="66" charset="0"/>
              </a:rPr>
              <a:t>             </a:t>
            </a:r>
            <a:r>
              <a:rPr lang="el-GR" sz="3600" dirty="0" smtClean="0">
                <a:solidFill>
                  <a:srgbClr val="7030A0"/>
                </a:solidFill>
                <a:latin typeface="Comic Sans MS" pitchFamily="66" charset="0"/>
              </a:rPr>
              <a:t>Τα  ξεχασμένα καντήλια</a:t>
            </a:r>
          </a:p>
          <a:p>
            <a:pPr>
              <a:buNone/>
            </a:pPr>
            <a:endParaRPr lang="el-GR" dirty="0" smtClean="0">
              <a:solidFill>
                <a:schemeClr val="accent6">
                  <a:lumMod val="75000"/>
                </a:schemeClr>
              </a:solidFill>
              <a:latin typeface="Comic Sans MS" pitchFamily="66" charset="0"/>
            </a:endParaRPr>
          </a:p>
          <a:p>
            <a:pPr>
              <a:buNone/>
            </a:pPr>
            <a:endParaRPr lang="el-GR" dirty="0" smtClean="0">
              <a:solidFill>
                <a:schemeClr val="accent6">
                  <a:lumMod val="75000"/>
                </a:schemeClr>
              </a:solidFill>
              <a:latin typeface="Comic Sans MS" pitchFamily="66" charset="0"/>
            </a:endParaRPr>
          </a:p>
          <a:p>
            <a:pPr>
              <a:buNone/>
            </a:pPr>
            <a:r>
              <a:rPr lang="el-GR" dirty="0" smtClean="0">
                <a:latin typeface="Comic Sans MS" pitchFamily="66" charset="0"/>
              </a:rPr>
              <a:t>        Τα φωτιστικά μέσα στο Βυζάντιο</a:t>
            </a:r>
          </a:p>
          <a:p>
            <a:pPr>
              <a:buNone/>
            </a:pPr>
            <a:endParaRPr lang="el-GR" dirty="0" smtClean="0">
              <a:latin typeface="Comic Sans MS" pitchFamily="66" charset="0"/>
            </a:endParaRPr>
          </a:p>
          <a:p>
            <a:pPr>
              <a:buNone/>
            </a:pPr>
            <a:r>
              <a:rPr lang="el-GR" dirty="0" smtClean="0">
                <a:latin typeface="Comic Sans MS" pitchFamily="66" charset="0"/>
              </a:rPr>
              <a:t>      ( Από τον 4</a:t>
            </a:r>
            <a:r>
              <a:rPr lang="el-GR" baseline="30000" dirty="0" smtClean="0">
                <a:latin typeface="Comic Sans MS" pitchFamily="66" charset="0"/>
              </a:rPr>
              <a:t>ο</a:t>
            </a:r>
            <a:r>
              <a:rPr lang="el-GR" dirty="0" smtClean="0">
                <a:latin typeface="Comic Sans MS" pitchFamily="66" charset="0"/>
              </a:rPr>
              <a:t> έως το 15</a:t>
            </a:r>
            <a:r>
              <a:rPr lang="el-GR" baseline="30000" dirty="0" smtClean="0">
                <a:latin typeface="Comic Sans MS" pitchFamily="66" charset="0"/>
              </a:rPr>
              <a:t>ο</a:t>
            </a:r>
            <a:r>
              <a:rPr lang="el-GR" dirty="0" smtClean="0">
                <a:latin typeface="Comic Sans MS" pitchFamily="66" charset="0"/>
              </a:rPr>
              <a:t> αιώνα </a:t>
            </a:r>
            <a:r>
              <a:rPr lang="el-GR" dirty="0" err="1" smtClean="0">
                <a:latin typeface="Comic Sans MS" pitchFamily="66" charset="0"/>
              </a:rPr>
              <a:t>μ.Χ</a:t>
            </a:r>
            <a:r>
              <a:rPr lang="el-GR" dirty="0" smtClean="0">
                <a:latin typeface="Comic Sans MS" pitchFamily="66" charset="0"/>
              </a:rPr>
              <a:t> )</a:t>
            </a:r>
            <a:endParaRPr lang="el-GR" dirty="0">
              <a:latin typeface="Comic Sans MS"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3200" b="1" dirty="0" smtClean="0">
                <a:solidFill>
                  <a:schemeClr val="accent6">
                    <a:lumMod val="50000"/>
                  </a:schemeClr>
                </a:solidFill>
                <a:latin typeface="Comic Sans MS" pitchFamily="66" charset="0"/>
              </a:rPr>
              <a:t>Τα φωτιστικά μέσα του Βυζαντίου</a:t>
            </a:r>
            <a:endParaRPr lang="el-GR" sz="3200" dirty="0">
              <a:solidFill>
                <a:schemeClr val="accent6">
                  <a:lumMod val="50000"/>
                </a:schemeClr>
              </a:solidFill>
              <a:latin typeface="Comic Sans MS" pitchFamily="66" charset="0"/>
            </a:endParaRPr>
          </a:p>
        </p:txBody>
      </p:sp>
      <p:sp>
        <p:nvSpPr>
          <p:cNvPr id="3" name="2 - Θέση περιεχομένου"/>
          <p:cNvSpPr>
            <a:spLocks noGrp="1"/>
          </p:cNvSpPr>
          <p:nvPr>
            <p:ph idx="1"/>
          </p:nvPr>
        </p:nvSpPr>
        <p:spPr>
          <a:xfrm>
            <a:off x="457200" y="1600200"/>
            <a:ext cx="8229600" cy="4997152"/>
          </a:xfrm>
        </p:spPr>
        <p:txBody>
          <a:bodyPr>
            <a:normAutofit fontScale="77500" lnSpcReduction="20000"/>
          </a:bodyPr>
          <a:lstStyle/>
          <a:p>
            <a:pPr>
              <a:buNone/>
            </a:pPr>
            <a:r>
              <a:rPr lang="el-GR" sz="2100" dirty="0" smtClean="0">
                <a:latin typeface="Comic Sans MS" pitchFamily="66" charset="0"/>
              </a:rPr>
              <a:t>     Τα κυριότερα μέσα φωτισμού στους βυζαντινούς χρόνους (4ος – 15οςμ.Χ αιώνας)</a:t>
            </a:r>
          </a:p>
          <a:p>
            <a:pPr>
              <a:buNone/>
            </a:pPr>
            <a:r>
              <a:rPr lang="el-GR" sz="2100" dirty="0" smtClean="0">
                <a:latin typeface="Comic Sans MS" pitchFamily="66" charset="0"/>
              </a:rPr>
              <a:t>      ταυτίζονται με τη φωτιά. Η φωτιά αξιοποιήθηκε για να φωτίζει το σκοτάδι, για να θερμαίνει και να εξυπηρετεί το μαγείρεμα. Παράλληλα, συνέβαλε στην εξέλιξη τεχνών και τεχνικών επαγγελμάτων, όπως η κατεργασία των μετάλλων και η ανάπτυξη της κεραμικής και της υαλουργίας.</a:t>
            </a:r>
          </a:p>
          <a:p>
            <a:pPr>
              <a:buNone/>
            </a:pPr>
            <a:endParaRPr lang="el-GR" sz="2100" dirty="0" smtClean="0">
              <a:latin typeface="Comic Sans MS" pitchFamily="66" charset="0"/>
            </a:endParaRPr>
          </a:p>
          <a:p>
            <a:pPr>
              <a:buNone/>
            </a:pPr>
            <a:r>
              <a:rPr lang="el-GR" sz="2600" dirty="0" smtClean="0">
                <a:solidFill>
                  <a:schemeClr val="accent4">
                    <a:lumMod val="50000"/>
                  </a:schemeClr>
                </a:solidFill>
                <a:latin typeface="Comic Sans MS" pitchFamily="66" charset="0"/>
              </a:rPr>
              <a:t>                           </a:t>
            </a:r>
            <a:r>
              <a:rPr lang="en-US" sz="2600" dirty="0" err="1" smtClean="0">
                <a:solidFill>
                  <a:schemeClr val="accent4">
                    <a:lumMod val="50000"/>
                  </a:schemeClr>
                </a:solidFill>
                <a:latin typeface="Comic Sans MS" pitchFamily="66" charset="0"/>
              </a:rPr>
              <a:t>Τα</a:t>
            </a:r>
            <a:r>
              <a:rPr lang="en-US" sz="2600" dirty="0" smtClean="0">
                <a:solidFill>
                  <a:schemeClr val="accent4">
                    <a:lumMod val="50000"/>
                  </a:schemeClr>
                </a:solidFill>
                <a:latin typeface="Comic Sans MS" pitchFamily="66" charset="0"/>
              </a:rPr>
              <a:t> </a:t>
            </a:r>
            <a:r>
              <a:rPr lang="en-US" sz="2600" dirty="0" err="1" smtClean="0">
                <a:solidFill>
                  <a:schemeClr val="accent4">
                    <a:lumMod val="50000"/>
                  </a:schemeClr>
                </a:solidFill>
                <a:latin typeface="Comic Sans MS" pitchFamily="66" charset="0"/>
              </a:rPr>
              <a:t>μέσα</a:t>
            </a:r>
            <a:r>
              <a:rPr lang="en-US" sz="2600" dirty="0" smtClean="0">
                <a:solidFill>
                  <a:schemeClr val="accent4">
                    <a:lumMod val="50000"/>
                  </a:schemeClr>
                </a:solidFill>
                <a:latin typeface="Comic Sans MS" pitchFamily="66" charset="0"/>
              </a:rPr>
              <a:t> </a:t>
            </a:r>
            <a:r>
              <a:rPr lang="en-US" sz="2600" dirty="0" err="1" smtClean="0">
                <a:solidFill>
                  <a:schemeClr val="accent4">
                    <a:lumMod val="50000"/>
                  </a:schemeClr>
                </a:solidFill>
                <a:latin typeface="Comic Sans MS" pitchFamily="66" charset="0"/>
              </a:rPr>
              <a:t>φωτισμού</a:t>
            </a:r>
            <a:r>
              <a:rPr lang="en-US" sz="2600" dirty="0" smtClean="0">
                <a:solidFill>
                  <a:schemeClr val="accent4">
                    <a:lumMod val="50000"/>
                  </a:schemeClr>
                </a:solidFill>
                <a:latin typeface="Comic Sans MS" pitchFamily="66" charset="0"/>
              </a:rPr>
              <a:t> </a:t>
            </a:r>
            <a:r>
              <a:rPr lang="en-US" sz="2600" dirty="0" err="1" smtClean="0">
                <a:solidFill>
                  <a:schemeClr val="accent4">
                    <a:lumMod val="50000"/>
                  </a:schemeClr>
                </a:solidFill>
                <a:latin typeface="Comic Sans MS" pitchFamily="66" charset="0"/>
              </a:rPr>
              <a:t>ήταν</a:t>
            </a:r>
            <a:r>
              <a:rPr lang="en-US" sz="2600" dirty="0" smtClean="0">
                <a:solidFill>
                  <a:schemeClr val="accent4">
                    <a:lumMod val="50000"/>
                  </a:schemeClr>
                </a:solidFill>
                <a:latin typeface="Comic Sans MS" pitchFamily="66" charset="0"/>
              </a:rPr>
              <a:t>:</a:t>
            </a:r>
            <a:endParaRPr lang="el-GR" sz="2600" dirty="0" smtClean="0">
              <a:solidFill>
                <a:schemeClr val="accent4">
                  <a:lumMod val="50000"/>
                </a:schemeClr>
              </a:solidFill>
              <a:latin typeface="Comic Sans MS" pitchFamily="66" charset="0"/>
            </a:endParaRPr>
          </a:p>
          <a:p>
            <a:pPr>
              <a:buNone/>
            </a:pPr>
            <a:endParaRPr lang="el-GR" sz="2600" dirty="0" smtClean="0">
              <a:solidFill>
                <a:schemeClr val="accent4">
                  <a:lumMod val="50000"/>
                </a:schemeClr>
              </a:solidFill>
              <a:latin typeface="Comic Sans MS" pitchFamily="66" charset="0"/>
            </a:endParaRPr>
          </a:p>
          <a:p>
            <a:r>
              <a:rPr lang="el-GR" sz="3100" dirty="0" smtClean="0">
                <a:latin typeface="Comic Sans MS" pitchFamily="66" charset="0"/>
              </a:rPr>
              <a:t>          Ανοικτές και οριοθετημένες φωτιές (καμίνια)</a:t>
            </a:r>
          </a:p>
          <a:p>
            <a:r>
              <a:rPr lang="el-GR" sz="3100" dirty="0" smtClean="0">
                <a:latin typeface="Comic Sans MS" pitchFamily="66" charset="0"/>
              </a:rPr>
              <a:t>          </a:t>
            </a:r>
            <a:r>
              <a:rPr lang="en-US" sz="3100" dirty="0" err="1" smtClean="0">
                <a:latin typeface="Comic Sans MS" pitchFamily="66" charset="0"/>
              </a:rPr>
              <a:t>Εστίες</a:t>
            </a:r>
            <a:endParaRPr lang="el-GR" sz="3100" dirty="0" smtClean="0">
              <a:latin typeface="Comic Sans MS" pitchFamily="66" charset="0"/>
            </a:endParaRPr>
          </a:p>
          <a:p>
            <a:r>
              <a:rPr lang="el-GR" sz="3100" dirty="0" smtClean="0">
                <a:latin typeface="Comic Sans MS" pitchFamily="66" charset="0"/>
              </a:rPr>
              <a:t>          </a:t>
            </a:r>
            <a:r>
              <a:rPr lang="en-US" sz="3100" dirty="0" err="1" smtClean="0">
                <a:latin typeface="Comic Sans MS" pitchFamily="66" charset="0"/>
              </a:rPr>
              <a:t>Λυχνάρια</a:t>
            </a:r>
            <a:endParaRPr lang="el-GR" sz="3100" dirty="0" smtClean="0">
              <a:latin typeface="Comic Sans MS" pitchFamily="66" charset="0"/>
            </a:endParaRPr>
          </a:p>
          <a:p>
            <a:r>
              <a:rPr lang="el-GR" sz="3100" dirty="0" smtClean="0">
                <a:latin typeface="Comic Sans MS" pitchFamily="66" charset="0"/>
              </a:rPr>
              <a:t>          </a:t>
            </a:r>
            <a:r>
              <a:rPr lang="en-US" sz="3100" dirty="0" err="1" smtClean="0">
                <a:latin typeface="Comic Sans MS" pitchFamily="66" charset="0"/>
              </a:rPr>
              <a:t>Κανδήλες</a:t>
            </a:r>
            <a:r>
              <a:rPr lang="en-US" sz="3100" dirty="0" smtClean="0">
                <a:latin typeface="Comic Sans MS" pitchFamily="66" charset="0"/>
              </a:rPr>
              <a:t> (</a:t>
            </a:r>
            <a:r>
              <a:rPr lang="en-US" sz="3100" dirty="0" err="1" smtClean="0">
                <a:latin typeface="Comic Sans MS" pitchFamily="66" charset="0"/>
              </a:rPr>
              <a:t>καντήλια</a:t>
            </a:r>
            <a:r>
              <a:rPr lang="en-US" sz="3100" dirty="0" smtClean="0">
                <a:latin typeface="Comic Sans MS" pitchFamily="66" charset="0"/>
              </a:rPr>
              <a:t>)</a:t>
            </a:r>
            <a:endParaRPr lang="el-GR" sz="3100" dirty="0" smtClean="0">
              <a:latin typeface="Comic Sans MS" pitchFamily="66" charset="0"/>
            </a:endParaRPr>
          </a:p>
          <a:p>
            <a:r>
              <a:rPr lang="el-GR" sz="3100" dirty="0" smtClean="0">
                <a:latin typeface="Comic Sans MS" pitchFamily="66" charset="0"/>
              </a:rPr>
              <a:t>          </a:t>
            </a:r>
            <a:r>
              <a:rPr lang="en-US" sz="3100" dirty="0" err="1" smtClean="0">
                <a:latin typeface="Comic Sans MS" pitchFamily="66" charset="0"/>
              </a:rPr>
              <a:t>Πολυκάνδηλα</a:t>
            </a:r>
            <a:endParaRPr lang="el-GR" sz="3100" dirty="0" smtClean="0">
              <a:latin typeface="Comic Sans MS" pitchFamily="66" charset="0"/>
            </a:endParaRPr>
          </a:p>
          <a:p>
            <a:r>
              <a:rPr lang="el-GR" sz="3100" dirty="0" smtClean="0">
                <a:latin typeface="Comic Sans MS" pitchFamily="66" charset="0"/>
              </a:rPr>
              <a:t>          </a:t>
            </a:r>
            <a:r>
              <a:rPr lang="en-US" sz="3100" dirty="0" err="1" smtClean="0">
                <a:latin typeface="Comic Sans MS" pitchFamily="66" charset="0"/>
              </a:rPr>
              <a:t>Κεριά</a:t>
            </a:r>
            <a:r>
              <a:rPr lang="en-US" sz="3100" dirty="0" smtClean="0">
                <a:latin typeface="Comic Sans MS" pitchFamily="66" charset="0"/>
              </a:rPr>
              <a:t> </a:t>
            </a:r>
            <a:endParaRPr lang="el-GR" sz="3100" dirty="0" smtClean="0">
              <a:latin typeface="Comic Sans MS" pitchFamily="66" charset="0"/>
            </a:endParaRPr>
          </a:p>
          <a:p>
            <a:r>
              <a:rPr lang="el-GR" sz="3100" dirty="0" smtClean="0">
                <a:latin typeface="Comic Sans MS" pitchFamily="66" charset="0"/>
              </a:rPr>
              <a:t>          </a:t>
            </a:r>
            <a:r>
              <a:rPr lang="en-US" sz="3100" dirty="0" err="1" smtClean="0">
                <a:latin typeface="Comic Sans MS" pitchFamily="66" charset="0"/>
              </a:rPr>
              <a:t>Δάδες</a:t>
            </a:r>
            <a:r>
              <a:rPr lang="en-US" sz="3100" dirty="0" smtClean="0">
                <a:latin typeface="Comic Sans MS" pitchFamily="66" charset="0"/>
              </a:rPr>
              <a:t> – </a:t>
            </a:r>
            <a:r>
              <a:rPr lang="en-US" sz="3100" dirty="0" err="1" smtClean="0">
                <a:latin typeface="Comic Sans MS" pitchFamily="66" charset="0"/>
              </a:rPr>
              <a:t>πυρσοί</a:t>
            </a:r>
            <a:endParaRPr lang="el-GR" sz="3100" dirty="0" smtClean="0">
              <a:latin typeface="Comic Sans MS" pitchFamily="66" charset="0"/>
            </a:endParaRPr>
          </a:p>
          <a:p>
            <a:endParaRPr lang="el-GR" sz="3100" dirty="0">
              <a:latin typeface="Comic Sans MS"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11560" y="692696"/>
            <a:ext cx="8229600" cy="5688632"/>
          </a:xfrm>
        </p:spPr>
        <p:txBody>
          <a:bodyPr>
            <a:normAutofit/>
          </a:bodyPr>
          <a:lstStyle/>
          <a:p>
            <a:pPr>
              <a:buNone/>
            </a:pPr>
            <a:r>
              <a:rPr lang="en-US" sz="2400" dirty="0" err="1" smtClean="0">
                <a:latin typeface="Comic Sans MS" pitchFamily="66" charset="0"/>
              </a:rPr>
              <a:t>Εστία</a:t>
            </a:r>
            <a:endParaRPr lang="el-GR" sz="2400" dirty="0">
              <a:latin typeface="Comic Sans MS" pitchFamily="66" charset="0"/>
            </a:endParaRPr>
          </a:p>
        </p:txBody>
      </p:sp>
      <p:pic>
        <p:nvPicPr>
          <p:cNvPr id="4" name="3 - Εικόνα" descr="C:\Users\Vaso\Desktop\φως\fotia_fylladio_mb_telikop_page2_image4.jpg"/>
          <p:cNvPicPr/>
          <p:nvPr/>
        </p:nvPicPr>
        <p:blipFill>
          <a:blip r:embed="rId2" cstate="print"/>
          <a:srcRect/>
          <a:stretch>
            <a:fillRect/>
          </a:stretch>
        </p:blipFill>
        <p:spPr bwMode="auto">
          <a:xfrm>
            <a:off x="1619672" y="0"/>
            <a:ext cx="3600400" cy="2448272"/>
          </a:xfrm>
          <a:prstGeom prst="rect">
            <a:avLst/>
          </a:prstGeom>
          <a:noFill/>
          <a:ln w="9525">
            <a:noFill/>
            <a:miter lim="800000"/>
            <a:headEnd/>
            <a:tailEnd/>
          </a:ln>
        </p:spPr>
      </p:pic>
      <p:sp>
        <p:nvSpPr>
          <p:cNvPr id="5" name="4 - Ορθογώνιο"/>
          <p:cNvSpPr/>
          <p:nvPr/>
        </p:nvSpPr>
        <p:spPr>
          <a:xfrm>
            <a:off x="3347864" y="2708921"/>
            <a:ext cx="2664296" cy="461665"/>
          </a:xfrm>
          <a:prstGeom prst="rect">
            <a:avLst/>
          </a:prstGeom>
        </p:spPr>
        <p:txBody>
          <a:bodyPr wrap="square">
            <a:spAutoFit/>
          </a:bodyPr>
          <a:lstStyle/>
          <a:p>
            <a:r>
              <a:rPr lang="en-US" sz="2400" dirty="0" err="1" smtClean="0">
                <a:latin typeface="Comic Sans MS" pitchFamily="66" charset="0"/>
              </a:rPr>
              <a:t>Πήλινο</a:t>
            </a:r>
            <a:r>
              <a:rPr lang="en-US" sz="2400" dirty="0" smtClean="0">
                <a:latin typeface="Comic Sans MS" pitchFamily="66" charset="0"/>
              </a:rPr>
              <a:t> </a:t>
            </a:r>
            <a:r>
              <a:rPr lang="en-US" sz="2400" dirty="0" err="1" smtClean="0">
                <a:latin typeface="Comic Sans MS" pitchFamily="66" charset="0"/>
              </a:rPr>
              <a:t>λυχνάρι</a:t>
            </a:r>
            <a:endParaRPr lang="el-GR" sz="2400" dirty="0">
              <a:latin typeface="Comic Sans MS" pitchFamily="66" charset="0"/>
            </a:endParaRPr>
          </a:p>
        </p:txBody>
      </p:sp>
      <p:pic>
        <p:nvPicPr>
          <p:cNvPr id="6" name="5 - Εικόνα" descr="C:\Users\Vaso\Desktop\φως\keriaaa.jpg"/>
          <p:cNvPicPr/>
          <p:nvPr/>
        </p:nvPicPr>
        <p:blipFill>
          <a:blip r:embed="rId3" cstate="print"/>
          <a:srcRect/>
          <a:stretch>
            <a:fillRect/>
          </a:stretch>
        </p:blipFill>
        <p:spPr bwMode="auto">
          <a:xfrm>
            <a:off x="5652120" y="1628800"/>
            <a:ext cx="3096344" cy="3456384"/>
          </a:xfrm>
          <a:prstGeom prst="rect">
            <a:avLst/>
          </a:prstGeom>
          <a:noFill/>
          <a:ln w="9525">
            <a:noFill/>
            <a:miter lim="800000"/>
            <a:headEnd/>
            <a:tailEnd/>
          </a:ln>
        </p:spPr>
      </p:pic>
      <p:pic>
        <p:nvPicPr>
          <p:cNvPr id="7" name="6 - Εικόνα" descr="C:\Users\Vaso\Desktop\φως\fotia_fylladio_mb_telikop_page1_image1.jpg"/>
          <p:cNvPicPr/>
          <p:nvPr/>
        </p:nvPicPr>
        <p:blipFill>
          <a:blip r:embed="rId4" cstate="print"/>
          <a:srcRect/>
          <a:stretch>
            <a:fillRect/>
          </a:stretch>
        </p:blipFill>
        <p:spPr bwMode="auto">
          <a:xfrm>
            <a:off x="1043608" y="3573016"/>
            <a:ext cx="2304256" cy="3096344"/>
          </a:xfrm>
          <a:prstGeom prst="rect">
            <a:avLst/>
          </a:prstGeom>
          <a:noFill/>
          <a:ln w="9525">
            <a:noFill/>
            <a:miter lim="800000"/>
            <a:headEnd/>
            <a:tailEnd/>
          </a:ln>
        </p:spPr>
      </p:pic>
      <p:sp>
        <p:nvSpPr>
          <p:cNvPr id="1025" name="Rectangle 1"/>
          <p:cNvSpPr>
            <a:spLocks noChangeArrowheads="1"/>
          </p:cNvSpPr>
          <p:nvPr/>
        </p:nvSpPr>
        <p:spPr bwMode="auto">
          <a:xfrm flipV="1">
            <a:off x="3707904" y="2060848"/>
            <a:ext cx="7164288"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Μεταλλικό</a:t>
            </a:r>
            <a:r>
              <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λυχνάρι</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rot="10800000" flipV="1">
            <a:off x="3347864" y="6057582"/>
            <a:ext cx="9329993"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omic Sans MS" pitchFamily="66" charset="0"/>
                <a:ea typeface="Times New Roman" pitchFamily="18" charset="0"/>
                <a:cs typeface="Times New Roman" pitchFamily="18" charset="0"/>
              </a:rPr>
              <a:t>Μεταλλικό</a:t>
            </a:r>
            <a:r>
              <a:rPr kumimoji="0" lang="en-US" sz="24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Comic Sans MS" pitchFamily="66" charset="0"/>
                <a:ea typeface="Times New Roman" pitchFamily="18" charset="0"/>
                <a:cs typeface="Times New Roman" pitchFamily="18" charset="0"/>
              </a:rPr>
              <a:t>λυχνάρι</a:t>
            </a:r>
            <a:endParaRPr kumimoji="0" lang="en-US" sz="24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476672"/>
            <a:ext cx="5050904" cy="1368152"/>
          </a:xfrm>
        </p:spPr>
        <p:txBody>
          <a:bodyPr>
            <a:normAutofit/>
          </a:bodyPr>
          <a:lstStyle/>
          <a:p>
            <a:r>
              <a:rPr lang="el-GR" sz="2400" dirty="0" err="1" smtClean="0">
                <a:latin typeface="Comic Sans MS" pitchFamily="66" charset="0"/>
              </a:rPr>
              <a:t>Πολυκανδήλο</a:t>
            </a:r>
            <a:r>
              <a:rPr lang="el-GR" sz="2400" dirty="0" smtClean="0">
                <a:latin typeface="Comic Sans MS" pitchFamily="66" charset="0"/>
              </a:rPr>
              <a:t/>
            </a:r>
            <a:br>
              <a:rPr lang="el-GR" sz="2400" dirty="0" smtClean="0">
                <a:latin typeface="Comic Sans MS" pitchFamily="66" charset="0"/>
              </a:rPr>
            </a:br>
            <a:r>
              <a:rPr lang="el-GR" sz="1600" dirty="0" smtClean="0">
                <a:latin typeface="Comic Sans MS" pitchFamily="66" charset="0"/>
              </a:rPr>
              <a:t>Στις εσοχές του μεταλλικού δίσκου</a:t>
            </a:r>
            <a:br>
              <a:rPr lang="el-GR" sz="1600" dirty="0" smtClean="0">
                <a:latin typeface="Comic Sans MS" pitchFamily="66" charset="0"/>
              </a:rPr>
            </a:br>
            <a:r>
              <a:rPr lang="el-GR" sz="1600" dirty="0" smtClean="0">
                <a:latin typeface="Comic Sans MS" pitchFamily="66" charset="0"/>
              </a:rPr>
              <a:t>τοποθετούνται γυάλινα καντήλια</a:t>
            </a:r>
            <a:endParaRPr lang="el-GR" sz="2400" dirty="0">
              <a:latin typeface="Comic Sans MS" pitchFamily="66" charset="0"/>
            </a:endParaRPr>
          </a:p>
        </p:txBody>
      </p:sp>
      <p:pic>
        <p:nvPicPr>
          <p:cNvPr id="4" name="3 - Θέση περιεχομένου" descr="C:\Users\Vaso\Desktop\φως\fotia_fylladio_mb_telikop_page2_image1.jpg"/>
          <p:cNvPicPr>
            <a:picLocks noGrp="1"/>
          </p:cNvPicPr>
          <p:nvPr>
            <p:ph idx="1"/>
          </p:nvPr>
        </p:nvPicPr>
        <p:blipFill>
          <a:blip r:embed="rId2" cstate="print"/>
          <a:srcRect/>
          <a:stretch>
            <a:fillRect/>
          </a:stretch>
        </p:blipFill>
        <p:spPr bwMode="auto">
          <a:xfrm>
            <a:off x="1115616" y="2348880"/>
            <a:ext cx="1944216" cy="4032448"/>
          </a:xfrm>
          <a:prstGeom prst="rect">
            <a:avLst/>
          </a:prstGeom>
          <a:noFill/>
          <a:ln w="9525">
            <a:noFill/>
            <a:miter lim="800000"/>
            <a:headEnd/>
            <a:tailEnd/>
          </a:ln>
        </p:spPr>
      </p:pic>
      <p:sp>
        <p:nvSpPr>
          <p:cNvPr id="5" name="4 - Ορθογώνιο"/>
          <p:cNvSpPr/>
          <p:nvPr/>
        </p:nvSpPr>
        <p:spPr>
          <a:xfrm rot="10800000" flipH="1" flipV="1">
            <a:off x="3491880" y="4968789"/>
            <a:ext cx="4392488" cy="461665"/>
          </a:xfrm>
          <a:prstGeom prst="rect">
            <a:avLst/>
          </a:prstGeom>
        </p:spPr>
        <p:txBody>
          <a:bodyPr wrap="square">
            <a:spAutoFit/>
          </a:bodyPr>
          <a:lstStyle/>
          <a:p>
            <a:r>
              <a:rPr lang="en-US" sz="2400" dirty="0" err="1" smtClean="0">
                <a:latin typeface="Comic Sans MS" pitchFamily="66" charset="0"/>
              </a:rPr>
              <a:t>Γυάλινη</a:t>
            </a:r>
            <a:r>
              <a:rPr lang="en-US" sz="2400" dirty="0" smtClean="0">
                <a:latin typeface="Comic Sans MS" pitchFamily="66" charset="0"/>
              </a:rPr>
              <a:t> </a:t>
            </a:r>
            <a:r>
              <a:rPr lang="en-US" sz="2400" dirty="0" err="1" smtClean="0">
                <a:latin typeface="Comic Sans MS" pitchFamily="66" charset="0"/>
              </a:rPr>
              <a:t>καντήλα</a:t>
            </a:r>
            <a:endParaRPr lang="el-GR" sz="2400" dirty="0">
              <a:latin typeface="Comic Sans MS" pitchFamily="66" charset="0"/>
            </a:endParaRPr>
          </a:p>
        </p:txBody>
      </p:sp>
      <p:pic>
        <p:nvPicPr>
          <p:cNvPr id="28674" name="Picture 2" descr="C:\Users\Vaso\Desktop\φως\fotia_fylladio_mb_telikop_page2_image7.jpg"/>
          <p:cNvPicPr>
            <a:picLocks noChangeAspect="1" noChangeArrowheads="1"/>
          </p:cNvPicPr>
          <p:nvPr/>
        </p:nvPicPr>
        <p:blipFill>
          <a:blip r:embed="rId3" cstate="print"/>
          <a:srcRect/>
          <a:stretch>
            <a:fillRect/>
          </a:stretch>
        </p:blipFill>
        <p:spPr bwMode="auto">
          <a:xfrm>
            <a:off x="5436096" y="188640"/>
            <a:ext cx="2520280" cy="439248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2400" dirty="0" smtClean="0">
                <a:latin typeface="Comic Sans MS" pitchFamily="66" charset="0"/>
              </a:rPr>
              <a:t>Κεριά σε μανουάλι</a:t>
            </a:r>
            <a:endParaRPr lang="el-GR" sz="2400" dirty="0">
              <a:latin typeface="Comic Sans MS" pitchFamily="66" charset="0"/>
            </a:endParaRPr>
          </a:p>
        </p:txBody>
      </p:sp>
      <p:pic>
        <p:nvPicPr>
          <p:cNvPr id="4" name="3 - Θέση περιεχομένου" descr="C:\Users\Vaso\Desktop\φως\images (54).jpg"/>
          <p:cNvPicPr>
            <a:picLocks noGrp="1"/>
          </p:cNvPicPr>
          <p:nvPr>
            <p:ph idx="1"/>
          </p:nvPr>
        </p:nvPicPr>
        <p:blipFill>
          <a:blip r:embed="rId2" cstate="print"/>
          <a:srcRect/>
          <a:stretch>
            <a:fillRect/>
          </a:stretch>
        </p:blipFill>
        <p:spPr bwMode="auto">
          <a:xfrm>
            <a:off x="1475656" y="1772816"/>
            <a:ext cx="5976664" cy="4752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ln>
            <a:noFill/>
          </a:ln>
          <a:effectLst>
            <a:outerShdw blurRad="50800" dist="38100" algn="l" rotWithShape="0">
              <a:prstClr val="black">
                <a:alpha val="40000"/>
              </a:prstClr>
            </a:outerShdw>
          </a:effectLst>
        </p:spPr>
        <p:txBody>
          <a:bodyPr>
            <a:normAutofit/>
          </a:bodyPr>
          <a:lstStyle/>
          <a:p>
            <a:pPr>
              <a:buNone/>
            </a:pPr>
            <a:r>
              <a:rPr lang="el-GR" sz="3600" dirty="0" smtClean="0">
                <a:solidFill>
                  <a:srgbClr val="FFC000"/>
                </a:solidFill>
                <a:latin typeface="Comic Sans MS" pitchFamily="66" charset="0"/>
              </a:rPr>
              <a:t>                 Ηλιοδιαδρομές</a:t>
            </a:r>
          </a:p>
          <a:p>
            <a:pPr>
              <a:buNone/>
            </a:pPr>
            <a:endParaRPr lang="el-GR" sz="3600" dirty="0" smtClean="0">
              <a:solidFill>
                <a:srgbClr val="FFC000"/>
              </a:solidFill>
              <a:latin typeface="Comic Sans MS" pitchFamily="66" charset="0"/>
            </a:endParaRPr>
          </a:p>
          <a:p>
            <a:pPr>
              <a:buNone/>
            </a:pPr>
            <a:r>
              <a:rPr lang="el-GR" sz="3600" dirty="0" smtClean="0">
                <a:solidFill>
                  <a:srgbClr val="FFC000"/>
                </a:solidFill>
                <a:latin typeface="Comic Sans MS" pitchFamily="66" charset="0"/>
              </a:rPr>
              <a:t>         </a:t>
            </a:r>
            <a:r>
              <a:rPr lang="el-GR" dirty="0" smtClean="0">
                <a:latin typeface="Comic Sans MS" pitchFamily="66" charset="0"/>
              </a:rPr>
              <a:t>Θρησκεία και φωτιστικά μέσα</a:t>
            </a:r>
          </a:p>
          <a:p>
            <a:pPr>
              <a:buNone/>
            </a:pPr>
            <a:endParaRPr lang="el-GR" sz="3600" dirty="0" smtClean="0">
              <a:solidFill>
                <a:srgbClr val="FFC000"/>
              </a:solidFill>
              <a:latin typeface="Comic Sans MS" pitchFamily="66" charset="0"/>
            </a:endParaRPr>
          </a:p>
          <a:p>
            <a:pPr>
              <a:buNone/>
            </a:pPr>
            <a:r>
              <a:rPr lang="el-GR" sz="3600" dirty="0" smtClean="0">
                <a:solidFill>
                  <a:srgbClr val="FFC000"/>
                </a:solidFill>
                <a:latin typeface="Comic Sans MS" pitchFamily="66" charset="0"/>
              </a:rPr>
              <a:t>             </a:t>
            </a:r>
            <a:r>
              <a:rPr lang="el-GR" dirty="0" smtClean="0">
                <a:latin typeface="Comic Sans MS" pitchFamily="66" charset="0"/>
              </a:rPr>
              <a:t>Το </a:t>
            </a:r>
            <a:r>
              <a:rPr lang="el-GR" dirty="0" smtClean="0">
                <a:solidFill>
                  <a:srgbClr val="0070C0"/>
                </a:solidFill>
                <a:latin typeface="Comic Sans MS" pitchFamily="66" charset="0"/>
              </a:rPr>
              <a:t>«φως» </a:t>
            </a:r>
            <a:r>
              <a:rPr lang="el-GR" dirty="0" smtClean="0">
                <a:latin typeface="Comic Sans MS" pitchFamily="66" charset="0"/>
              </a:rPr>
              <a:t>στην ποίηση</a:t>
            </a:r>
            <a:endParaRPr lang="el-GR" dirty="0" smtClean="0">
              <a:solidFill>
                <a:srgbClr val="FFC000"/>
              </a:solidFill>
              <a:latin typeface="Comic Sans MS" pitchFamily="66" charset="0"/>
            </a:endParaRPr>
          </a:p>
          <a:p>
            <a:pPr>
              <a:buNone/>
            </a:pPr>
            <a:endParaRPr lang="el-GR" sz="3600" dirty="0" smtClean="0">
              <a:solidFill>
                <a:srgbClr val="FFC000"/>
              </a:solidFill>
              <a:latin typeface="Comic Sans MS" pitchFamily="66" charset="0"/>
            </a:endParaRPr>
          </a:p>
          <a:p>
            <a:pPr>
              <a:buNone/>
            </a:pPr>
            <a:endParaRPr lang="el-GR" sz="3600" dirty="0">
              <a:solidFill>
                <a:srgbClr val="FFC000"/>
              </a:solidFill>
              <a:latin typeface="Comic Sans MS"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115616" y="233760"/>
            <a:ext cx="802838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4ο ΓΕ.Λ  Π.ΦΑΛΗΡΟΥ                                                Σχ. έτος 2012-2013                                                                                                                                                                                                                                                                                                        </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ΕΡΕΥΝΗΤΙΚΗ  ΕΡΓΑΣΙΑ ΤΩΝ ΜΑΘΗΤΩΝ ΤΗΣ Α' ΤΑΞΗΣ</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Ομάδες εργασίας</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AutoNum type="arabicPeriod"/>
              <a:tabLst/>
            </a:pPr>
            <a:r>
              <a:rPr kumimoji="0" lang="el-GR" sz="1200" b="1"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Οι </a:t>
            </a:r>
            <a:r>
              <a:rPr kumimoji="0" lang="el-GR" sz="1200" b="1"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πυρσοί του Προμηθέα</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lang="el-GR" sz="1200" b="1" dirty="0" smtClean="0">
                <a:solidFill>
                  <a:srgbClr val="000000"/>
                </a:solidFill>
                <a:latin typeface="Comic Sans MS" pitchFamily="66" charset="0"/>
                <a:ea typeface="Times New Roman" pitchFamily="18" charset="0"/>
                <a:cs typeface="Times New Roman" pitchFamily="18" charset="0"/>
              </a:rPr>
              <a:t> </a:t>
            </a:r>
            <a:r>
              <a:rPr lang="el-GR" sz="1200" b="1" dirty="0" smtClean="0">
                <a:solidFill>
                  <a:srgbClr val="000000"/>
                </a:solidFill>
                <a:latin typeface="Comic Sans MS" pitchFamily="66" charset="0"/>
                <a:ea typeface="Times New Roman" pitchFamily="18" charset="0"/>
                <a:cs typeface="Times New Roman" pitchFamily="18" charset="0"/>
              </a:rPr>
              <a:t>    </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lang="el-GR" sz="1200" dirty="0" smtClean="0">
                <a:solidFill>
                  <a:srgbClr val="000000"/>
                </a:solidFill>
                <a:latin typeface="Comic Sans MS" pitchFamily="66" charset="0"/>
                <a:ea typeface="Times New Roman" pitchFamily="18" charset="0"/>
                <a:cs typeface="Times New Roman" pitchFamily="18" charset="0"/>
              </a:rPr>
              <a:t>Σμαράγδα Θεοδοσίου</a:t>
            </a:r>
          </a:p>
          <a:p>
            <a:pPr lvl="5" indent="228600" eaLnBrk="0" fontAlgn="base" hangingPunct="0">
              <a:spcBef>
                <a:spcPct val="0"/>
              </a:spcBef>
              <a:spcAft>
                <a:spcPct val="0"/>
              </a:spcAft>
            </a:pPr>
            <a:r>
              <a:rPr lang="el-GR" sz="1200" dirty="0" smtClean="0">
                <a:solidFill>
                  <a:srgbClr val="000000"/>
                </a:solidFill>
                <a:latin typeface="Comic Sans MS" pitchFamily="66" charset="0"/>
                <a:ea typeface="Times New Roman" pitchFamily="18" charset="0"/>
                <a:cs typeface="Times New Roman" pitchFamily="18" charset="0"/>
              </a:rPr>
              <a:t>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Βασίλης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Σκαμπαρδώνης</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Νίκος  Τριανταφυλλίδης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Βάιος Τσούπος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Λεμονιά Φατούρου</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2</a:t>
            </a:r>
            <a:r>
              <a:rPr kumimoji="0" lang="el-GR" sz="1200" b="1" i="0" u="none" strike="noStrike" cap="none" normalizeH="0" baseline="0" dirty="0" smtClean="0">
                <a:ln>
                  <a:noFill/>
                </a:ln>
                <a:solidFill>
                  <a:srgbClr val="FFC000"/>
                </a:solidFill>
                <a:effectLst/>
                <a:latin typeface="Comic Sans MS" pitchFamily="66" charset="0"/>
                <a:ea typeface="Times New Roman" pitchFamily="18" charset="0"/>
                <a:cs typeface="Times New Roman" pitchFamily="18" charset="0"/>
              </a:rPr>
              <a:t>.   </a:t>
            </a:r>
            <a:r>
              <a:rPr kumimoji="0" lang="el-GR" sz="1200" b="1" i="0" u="none" strike="noStrike" cap="none" normalizeH="0" baseline="0" dirty="0" smtClean="0">
                <a:ln>
                  <a:noFill/>
                </a:ln>
                <a:solidFill>
                  <a:srgbClr val="7030A0"/>
                </a:solidFill>
                <a:effectLst/>
                <a:latin typeface="Comic Sans MS" pitchFamily="66" charset="0"/>
                <a:ea typeface="Times New Roman" pitchFamily="18" charset="0"/>
                <a:cs typeface="Times New Roman" pitchFamily="18" charset="0"/>
              </a:rPr>
              <a:t>Τα ξεχασμένα καντήλια</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Θεοδώρα-Άρτεμις Μάντη</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Σοφία Μεμουσάι</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Μιχάλης Μεσσάδος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Μάριος Τοπάλι</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tabLst/>
            </a:pP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3</a:t>
            </a:r>
            <a:r>
              <a:rPr kumimoji="0" lang="el-GR" sz="1200" b="1" i="0" u="none" strike="noStrike" cap="none" normalizeH="0" baseline="0" dirty="0" smtClean="0">
                <a:ln>
                  <a:noFill/>
                </a:ln>
                <a:solidFill>
                  <a:srgbClr val="FFC000"/>
                </a:solidFill>
                <a:effectLst/>
                <a:latin typeface="Comic Sans MS" pitchFamily="66" charset="0"/>
                <a:ea typeface="Times New Roman" pitchFamily="18" charset="0"/>
                <a:cs typeface="Times New Roman" pitchFamily="18" charset="0"/>
              </a:rPr>
              <a:t>.   Ηλιοδιαδρομές</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Ντορίτα Μπακατσέλου</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Νίκος Σκιαθίτης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Δημοσθένης Στάβαρης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Μανώλης Τσαχιλίδης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Ελεάνα Ψημμένου</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lang="el-GR" sz="1200" dirty="0" smtClean="0">
              <a:latin typeface="Comic Sans MS" pitchFamily="66" charset="0"/>
              <a:ea typeface="Times New Roman" pitchFamily="18"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4.   </a:t>
            </a:r>
            <a:r>
              <a:rPr kumimoji="0" lang="el-GR" sz="1200" b="1" i="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Ανώνυμοι  λαμπτήρες</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Φίλιππος Αγγελόπουλος </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Σοφία Ζιούτου</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Μιχάλης-Ένγκελαντ Σάρρα</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Άγγελος Ταχιρλλάρι</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5</a:t>
            </a:r>
            <a:r>
              <a:rPr kumimoji="0" lang="el-GR" sz="1200" b="1" i="0" u="none" strike="noStrike" cap="none" normalizeH="0" baseline="0" dirty="0" smtClean="0">
                <a:ln>
                  <a:noFill/>
                </a:ln>
                <a:solidFill>
                  <a:srgbClr val="00B050"/>
                </a:solidFill>
                <a:effectLst/>
                <a:latin typeface="Comic Sans MS" pitchFamily="66" charset="0"/>
                <a:ea typeface="Times New Roman" pitchFamily="18" charset="0"/>
                <a:cs typeface="Times New Roman" pitchFamily="18" charset="0"/>
              </a:rPr>
              <a:t>.    </a:t>
            </a:r>
            <a:r>
              <a:rPr kumimoji="0" lang="en-US" sz="1200" b="1" i="0" u="none" strike="noStrike" cap="none" normalizeH="0" baseline="0" dirty="0" smtClean="0">
                <a:ln>
                  <a:noFill/>
                </a:ln>
                <a:solidFill>
                  <a:srgbClr val="00B050"/>
                </a:solidFill>
                <a:effectLst/>
                <a:latin typeface="Comic Sans MS" pitchFamily="66" charset="0"/>
                <a:ea typeface="Times New Roman" pitchFamily="18" charset="0"/>
                <a:cs typeface="Times New Roman" pitchFamily="18" charset="0"/>
              </a:rPr>
              <a:t>Energy Led</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Αλέξανδρος Δέλιος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Αλέξανδρος Μετάι</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Πέτρος Πρίφτι</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Παναγιώτης Ταμπαξής</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Κλαούντιο Τσούκα</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kumimoji="0" lang="el-GR" sz="1200" b="1"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a:t>
            </a: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Υπεύθυνες  καθηγήτριες:  Σταματίνα Ανδριανοπούλου</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Βασιλική Μηλιώνη</a:t>
            </a:r>
            <a:endParaRPr kumimoji="0" lang="el-GR" sz="1200" b="0" i="0" u="none" strike="noStrike" cap="none" normalizeH="0" baseline="0" dirty="0" smtClean="0">
              <a:ln>
                <a:noFill/>
              </a:ln>
              <a:solidFill>
                <a:schemeClr val="tx1"/>
              </a:solidFill>
              <a:effectLst/>
              <a:latin typeface="Comic Sans MS" pitchFamily="66" charset="0"/>
              <a:cs typeface="Arial" pitchFamily="34" charset="0"/>
            </a:endParaRPr>
          </a:p>
        </p:txBody>
      </p:sp>
      <p:pic>
        <p:nvPicPr>
          <p:cNvPr id="3" name="Animals - House Of The Rising Sun.mp3">
            <a:hlinkClick r:id="" action="ppaction://media"/>
          </p:cNvPr>
          <p:cNvPicPr>
            <a:picLocks noRot="1" noChangeAspect="1"/>
          </p:cNvPicPr>
          <p:nvPr>
            <a:audioFile r:link="rId1"/>
          </p:nvPr>
        </p:nvPicPr>
        <p:blipFill>
          <a:blip r:embed="rId3" cstate="print"/>
          <a:stretch>
            <a:fillRect/>
          </a:stretch>
        </p:blipFill>
        <p:spPr>
          <a:xfrm>
            <a:off x="8460432" y="638132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95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2800" b="1" dirty="0" smtClean="0">
                <a:solidFill>
                  <a:srgbClr val="7030A0"/>
                </a:solidFill>
                <a:latin typeface="Comic Sans MS" pitchFamily="66" charset="0"/>
              </a:rPr>
              <a:t>Θρησκεία και φωτιστικά μέσα </a:t>
            </a:r>
            <a:endParaRPr lang="el-GR" sz="2800" dirty="0">
              <a:solidFill>
                <a:srgbClr val="7030A0"/>
              </a:solidFill>
              <a:latin typeface="Comic Sans MS" pitchFamily="66" charset="0"/>
            </a:endParaRPr>
          </a:p>
        </p:txBody>
      </p:sp>
      <p:sp>
        <p:nvSpPr>
          <p:cNvPr id="3" name="2 - Θέση περιεχομένου"/>
          <p:cNvSpPr>
            <a:spLocks noGrp="1"/>
          </p:cNvSpPr>
          <p:nvPr>
            <p:ph idx="1"/>
          </p:nvPr>
        </p:nvSpPr>
        <p:spPr>
          <a:xfrm>
            <a:off x="251520" y="1772816"/>
            <a:ext cx="8229600" cy="4525963"/>
          </a:xfrm>
        </p:spPr>
        <p:txBody>
          <a:bodyPr>
            <a:normAutofit lnSpcReduction="10000"/>
          </a:bodyPr>
          <a:lstStyle/>
          <a:p>
            <a:pPr>
              <a:buNone/>
            </a:pPr>
            <a:r>
              <a:rPr lang="el-GR" sz="2400" b="1" dirty="0" smtClean="0">
                <a:latin typeface="Comic Sans MS" pitchFamily="66" charset="0"/>
              </a:rPr>
              <a:t>     </a:t>
            </a:r>
            <a:r>
              <a:rPr lang="el-GR" sz="2800" b="1" dirty="0" smtClean="0">
                <a:solidFill>
                  <a:schemeClr val="accent3">
                    <a:lumMod val="50000"/>
                  </a:schemeClr>
                </a:solidFill>
                <a:latin typeface="Comic Sans MS" pitchFamily="66" charset="0"/>
              </a:rPr>
              <a:t>Χριστιανισμός</a:t>
            </a:r>
            <a:r>
              <a:rPr lang="el-GR" sz="2800" b="1" dirty="0" smtClean="0">
                <a:solidFill>
                  <a:schemeClr val="accent6">
                    <a:lumMod val="50000"/>
                  </a:schemeClr>
                </a:solidFill>
                <a:latin typeface="Comic Sans MS" pitchFamily="66" charset="0"/>
              </a:rPr>
              <a:t>  </a:t>
            </a:r>
            <a:r>
              <a:rPr lang="en-US" sz="2800" dirty="0" smtClean="0">
                <a:solidFill>
                  <a:schemeClr val="accent6">
                    <a:lumMod val="50000"/>
                  </a:schemeClr>
                </a:solidFill>
                <a:latin typeface="Comic Sans MS" pitchFamily="66" charset="0"/>
              </a:rPr>
              <a:t> </a:t>
            </a:r>
            <a:endParaRPr lang="el-GR" sz="2800" dirty="0" smtClean="0">
              <a:solidFill>
                <a:schemeClr val="accent6">
                  <a:lumMod val="50000"/>
                </a:schemeClr>
              </a:solidFill>
              <a:latin typeface="Comic Sans MS" pitchFamily="66" charset="0"/>
            </a:endParaRPr>
          </a:p>
          <a:p>
            <a:pPr>
              <a:buNone/>
            </a:pPr>
            <a:r>
              <a:rPr lang="el-GR" sz="2400" dirty="0" smtClean="0">
                <a:latin typeface="Comic Sans MS" pitchFamily="66" charset="0"/>
              </a:rPr>
              <a:t>                            </a:t>
            </a:r>
            <a:r>
              <a:rPr lang="en-US" sz="2400" dirty="0" smtClean="0">
                <a:latin typeface="Comic Sans MS" pitchFamily="66" charset="0"/>
              </a:rPr>
              <a:t>Τα κυριότερα φωτιστικά μέσα που </a:t>
            </a:r>
            <a:endParaRPr lang="el-GR" sz="2400" dirty="0" smtClean="0">
              <a:latin typeface="Comic Sans MS" pitchFamily="66" charset="0"/>
            </a:endParaRPr>
          </a:p>
          <a:p>
            <a:pPr>
              <a:buNone/>
            </a:pPr>
            <a:r>
              <a:rPr lang="el-GR" sz="2400" dirty="0" smtClean="0">
                <a:latin typeface="Comic Sans MS" pitchFamily="66" charset="0"/>
              </a:rPr>
              <a:t>                                 </a:t>
            </a:r>
            <a:r>
              <a:rPr lang="en-US" sz="2400" dirty="0" smtClean="0">
                <a:latin typeface="Comic Sans MS" pitchFamily="66" charset="0"/>
              </a:rPr>
              <a:t>χρησιμοποιούνται</a:t>
            </a:r>
            <a:r>
              <a:rPr lang="el-GR" sz="2400" dirty="0" smtClean="0">
                <a:latin typeface="Comic Sans MS" pitchFamily="66" charset="0"/>
              </a:rPr>
              <a:t> </a:t>
            </a:r>
            <a:r>
              <a:rPr lang="en-US" sz="2400" dirty="0" smtClean="0">
                <a:latin typeface="Comic Sans MS" pitchFamily="66" charset="0"/>
              </a:rPr>
              <a:t>είναι</a:t>
            </a:r>
            <a:r>
              <a:rPr lang="el-GR" sz="2400" dirty="0" smtClean="0">
                <a:latin typeface="Comic Sans MS" pitchFamily="66" charset="0"/>
              </a:rPr>
              <a:t>:             </a:t>
            </a:r>
          </a:p>
          <a:p>
            <a:pPr>
              <a:buNone/>
            </a:pPr>
            <a:endParaRPr lang="el-GR" sz="2400" dirty="0" smtClean="0">
              <a:latin typeface="Comic Sans MS" pitchFamily="66" charset="0"/>
            </a:endParaRPr>
          </a:p>
          <a:p>
            <a:pPr>
              <a:buNone/>
            </a:pPr>
            <a:r>
              <a:rPr lang="el-GR" sz="2800" dirty="0" smtClean="0">
                <a:solidFill>
                  <a:srgbClr val="FF0000"/>
                </a:solidFill>
                <a:latin typeface="Comic Sans MS" pitchFamily="66" charset="0"/>
              </a:rPr>
              <a:t>             Καντήλια</a:t>
            </a:r>
          </a:p>
          <a:p>
            <a:pPr>
              <a:buNone/>
            </a:pPr>
            <a:endParaRPr lang="el-GR" sz="2400" dirty="0" smtClean="0">
              <a:solidFill>
                <a:srgbClr val="FF0000"/>
              </a:solidFill>
              <a:latin typeface="Comic Sans MS" pitchFamily="66" charset="0"/>
            </a:endParaRPr>
          </a:p>
          <a:p>
            <a:pPr>
              <a:buNone/>
            </a:pPr>
            <a:endParaRPr lang="el-GR" sz="2400" dirty="0" smtClean="0">
              <a:solidFill>
                <a:srgbClr val="FF0000"/>
              </a:solidFill>
              <a:latin typeface="Comic Sans MS" pitchFamily="66" charset="0"/>
            </a:endParaRPr>
          </a:p>
          <a:p>
            <a:pPr>
              <a:buNone/>
            </a:pPr>
            <a:endParaRPr lang="el-GR" sz="2400" dirty="0" smtClean="0">
              <a:solidFill>
                <a:srgbClr val="FF0000"/>
              </a:solidFill>
              <a:latin typeface="Comic Sans MS" pitchFamily="66" charset="0"/>
            </a:endParaRPr>
          </a:p>
          <a:p>
            <a:pPr>
              <a:buNone/>
            </a:pPr>
            <a:endParaRPr lang="el-GR" sz="2400" dirty="0" smtClean="0">
              <a:solidFill>
                <a:srgbClr val="FF0000"/>
              </a:solidFill>
              <a:latin typeface="Comic Sans MS" pitchFamily="66" charset="0"/>
            </a:endParaRPr>
          </a:p>
          <a:p>
            <a:pPr>
              <a:buNone/>
            </a:pPr>
            <a:r>
              <a:rPr lang="el-GR" sz="1400" dirty="0" smtClean="0">
                <a:latin typeface="Comic Sans MS" pitchFamily="66" charset="0"/>
              </a:rPr>
              <a:t>        		</a:t>
            </a:r>
          </a:p>
          <a:p>
            <a:pPr>
              <a:buNone/>
            </a:pPr>
            <a:r>
              <a:rPr lang="el-GR" sz="1400" dirty="0" smtClean="0">
                <a:latin typeface="Comic Sans MS" pitchFamily="66" charset="0"/>
              </a:rPr>
              <a:t>			     επιτραπέζιο καντήλι			     κρεμαστό καντήλι</a:t>
            </a:r>
            <a:endParaRPr lang="el-GR" sz="1400" dirty="0">
              <a:latin typeface="Comic Sans MS" pitchFamily="66" charset="0"/>
            </a:endParaRPr>
          </a:p>
        </p:txBody>
      </p:sp>
      <p:pic>
        <p:nvPicPr>
          <p:cNvPr id="6" name="5 - Εικόνα" descr="http://3.bp.blogspot.com/-BHvLTaXU3tc/TxrU5OqZk4I/AAAAAAAAA2c/da1V0SdiHdg/s1600/kantili.jpg"/>
          <p:cNvPicPr/>
          <p:nvPr/>
        </p:nvPicPr>
        <p:blipFill>
          <a:blip r:embed="rId2" cstate="print"/>
          <a:srcRect/>
          <a:stretch>
            <a:fillRect/>
          </a:stretch>
        </p:blipFill>
        <p:spPr bwMode="auto">
          <a:xfrm>
            <a:off x="4427984" y="3573016"/>
            <a:ext cx="2088232" cy="2635374"/>
          </a:xfrm>
          <a:prstGeom prst="rect">
            <a:avLst/>
          </a:prstGeom>
          <a:noFill/>
          <a:ln w="9525">
            <a:noFill/>
            <a:miter lim="800000"/>
            <a:headEnd/>
            <a:tailEnd/>
          </a:ln>
        </p:spPr>
      </p:pic>
      <p:pic>
        <p:nvPicPr>
          <p:cNvPr id="7" name="6 - Εικόνα" descr="http://www.smyrnioudis.gr/images/prd_000086_sml.jpg"/>
          <p:cNvPicPr/>
          <p:nvPr/>
        </p:nvPicPr>
        <p:blipFill>
          <a:blip r:embed="rId3" cstate="print"/>
          <a:srcRect/>
          <a:stretch>
            <a:fillRect/>
          </a:stretch>
        </p:blipFill>
        <p:spPr bwMode="auto">
          <a:xfrm>
            <a:off x="179512" y="4293096"/>
            <a:ext cx="2016224" cy="20882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95536" y="1340768"/>
            <a:ext cx="8229600" cy="4525963"/>
          </a:xfrm>
        </p:spPr>
        <p:txBody>
          <a:bodyPr/>
          <a:lstStyle/>
          <a:p>
            <a:pPr>
              <a:buNone/>
            </a:pPr>
            <a:r>
              <a:rPr lang="el-GR" sz="2800" dirty="0" smtClean="0">
                <a:latin typeface="Comic Sans MS" pitchFamily="66" charset="0"/>
              </a:rPr>
              <a:t>Κεριά</a:t>
            </a:r>
          </a:p>
          <a:p>
            <a:endParaRPr lang="el-GR" dirty="0" smtClean="0">
              <a:latin typeface="Comic Sans MS" pitchFamily="66" charset="0"/>
            </a:endParaRPr>
          </a:p>
          <a:p>
            <a:endParaRPr lang="el-GR" dirty="0" smtClean="0">
              <a:latin typeface="Comic Sans MS" pitchFamily="66" charset="0"/>
            </a:endParaRPr>
          </a:p>
          <a:p>
            <a:endParaRPr lang="el-GR" dirty="0" smtClean="0">
              <a:latin typeface="Comic Sans MS" pitchFamily="66" charset="0"/>
            </a:endParaRPr>
          </a:p>
          <a:p>
            <a:endParaRPr lang="el-GR" dirty="0" smtClean="0">
              <a:latin typeface="Comic Sans MS" pitchFamily="66" charset="0"/>
            </a:endParaRPr>
          </a:p>
          <a:p>
            <a:pPr>
              <a:buNone/>
            </a:pPr>
            <a:r>
              <a:rPr lang="el-GR" dirty="0" smtClean="0">
                <a:latin typeface="Comic Sans MS" pitchFamily="66" charset="0"/>
              </a:rPr>
              <a:t>              </a:t>
            </a:r>
          </a:p>
          <a:p>
            <a:pPr>
              <a:buNone/>
            </a:pPr>
            <a:r>
              <a:rPr lang="el-GR" dirty="0" smtClean="0">
                <a:latin typeface="Comic Sans MS" pitchFamily="66" charset="0"/>
              </a:rPr>
              <a:t>                 </a:t>
            </a:r>
            <a:r>
              <a:rPr lang="el-GR" sz="2800" dirty="0" smtClean="0">
                <a:latin typeface="Comic Sans MS" pitchFamily="66" charset="0"/>
              </a:rPr>
              <a:t>Λαμπάδες</a:t>
            </a:r>
            <a:endParaRPr lang="el-GR" sz="2800" dirty="0">
              <a:latin typeface="Comic Sans MS" pitchFamily="66" charset="0"/>
            </a:endParaRPr>
          </a:p>
        </p:txBody>
      </p:sp>
      <p:pic>
        <p:nvPicPr>
          <p:cNvPr id="4" name="3 - Εικόνα" descr="C:\Users\Vaso\Desktop\φως\images (24).jpg"/>
          <p:cNvPicPr/>
          <p:nvPr/>
        </p:nvPicPr>
        <p:blipFill>
          <a:blip r:embed="rId2" cstate="print"/>
          <a:srcRect/>
          <a:stretch>
            <a:fillRect/>
          </a:stretch>
        </p:blipFill>
        <p:spPr bwMode="auto">
          <a:xfrm>
            <a:off x="899592" y="2060848"/>
            <a:ext cx="3168352" cy="2520280"/>
          </a:xfrm>
          <a:prstGeom prst="rect">
            <a:avLst/>
          </a:prstGeom>
          <a:noFill/>
          <a:ln w="9525">
            <a:noFill/>
            <a:miter lim="800000"/>
            <a:headEnd/>
            <a:tailEnd/>
          </a:ln>
        </p:spPr>
      </p:pic>
      <p:pic>
        <p:nvPicPr>
          <p:cNvPr id="5" name="4 - Εικόνα" descr="C:\Users\Vaso\Desktop\φως\images (25).jpg"/>
          <p:cNvPicPr/>
          <p:nvPr/>
        </p:nvPicPr>
        <p:blipFill>
          <a:blip r:embed="rId3" cstate="print"/>
          <a:srcRect/>
          <a:stretch>
            <a:fillRect/>
          </a:stretch>
        </p:blipFill>
        <p:spPr bwMode="auto">
          <a:xfrm>
            <a:off x="4860032" y="476673"/>
            <a:ext cx="3312368" cy="2376264"/>
          </a:xfrm>
          <a:prstGeom prst="rect">
            <a:avLst/>
          </a:prstGeom>
          <a:noFill/>
          <a:ln w="9525">
            <a:noFill/>
            <a:miter lim="800000"/>
            <a:headEnd/>
            <a:tailEnd/>
          </a:ln>
        </p:spPr>
      </p:pic>
      <p:pic>
        <p:nvPicPr>
          <p:cNvPr id="6" name="5 - Εικόνα" descr="C:\Users\Vaso\Desktop\φως\DSC02028.JPG"/>
          <p:cNvPicPr/>
          <p:nvPr/>
        </p:nvPicPr>
        <p:blipFill>
          <a:blip r:embed="rId4" cstate="print"/>
          <a:srcRect/>
          <a:stretch>
            <a:fillRect/>
          </a:stretch>
        </p:blipFill>
        <p:spPr bwMode="auto">
          <a:xfrm>
            <a:off x="4572000" y="3356992"/>
            <a:ext cx="3888432" cy="2952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sz="3600" b="1" dirty="0" smtClean="0">
                <a:solidFill>
                  <a:srgbClr val="7030A0"/>
                </a:solidFill>
                <a:latin typeface="Comic Sans MS" pitchFamily="66" charset="0"/>
              </a:rPr>
              <a:t> Ιουδαϊσμός</a:t>
            </a:r>
            <a:r>
              <a:rPr lang="el-GR" sz="2400" b="1" dirty="0" smtClean="0">
                <a:latin typeface="Comic Sans MS" pitchFamily="66" charset="0"/>
              </a:rPr>
              <a:t/>
            </a:r>
            <a:br>
              <a:rPr lang="el-GR" sz="2400" b="1" dirty="0" smtClean="0">
                <a:latin typeface="Comic Sans MS" pitchFamily="66" charset="0"/>
              </a:rPr>
            </a:br>
            <a:r>
              <a:rPr lang="el-GR" sz="2400" dirty="0" smtClean="0">
                <a:latin typeface="Comic Sans MS" pitchFamily="66" charset="0"/>
              </a:rPr>
              <a:t/>
            </a:r>
            <a:br>
              <a:rPr lang="el-GR" sz="2400" dirty="0" smtClean="0">
                <a:latin typeface="Comic Sans MS" pitchFamily="66" charset="0"/>
              </a:rPr>
            </a:br>
            <a:r>
              <a:rPr lang="el-GR" sz="2400" dirty="0" smtClean="0">
                <a:latin typeface="Comic Sans MS" pitchFamily="66" charset="0"/>
              </a:rPr>
              <a:t>Φωτιστικό-σύμβολο είναι η επτάφωτος λυχνία</a:t>
            </a:r>
            <a:endParaRPr lang="el-GR" sz="2400" dirty="0">
              <a:latin typeface="Comic Sans MS" pitchFamily="66" charset="0"/>
            </a:endParaRPr>
          </a:p>
        </p:txBody>
      </p:sp>
      <p:pic>
        <p:nvPicPr>
          <p:cNvPr id="4" name="3 - Θέση περιεχομένου" descr="http://papailiasyfantis.files.wordpress.com/2010/12/cebcceb5cebdcebfcf81ceac.jpg"/>
          <p:cNvPicPr>
            <a:picLocks noGrp="1"/>
          </p:cNvPicPr>
          <p:nvPr>
            <p:ph idx="1"/>
          </p:nvPr>
        </p:nvPicPr>
        <p:blipFill>
          <a:blip r:embed="rId2" cstate="print"/>
          <a:srcRect/>
          <a:stretch>
            <a:fillRect/>
          </a:stretch>
        </p:blipFill>
        <p:spPr bwMode="auto">
          <a:xfrm>
            <a:off x="2555776" y="1844824"/>
            <a:ext cx="3744416" cy="3960440"/>
          </a:xfrm>
          <a:prstGeom prst="rect">
            <a:avLst/>
          </a:prstGeom>
          <a:noFill/>
          <a:ln w="9525">
            <a:noFill/>
            <a:miter lim="800000"/>
            <a:headEnd/>
            <a:tailEnd/>
          </a:ln>
        </p:spPr>
      </p:pic>
      <p:sp>
        <p:nvSpPr>
          <p:cNvPr id="5" name="4 - Ορθογώνιο"/>
          <p:cNvSpPr/>
          <p:nvPr/>
        </p:nvSpPr>
        <p:spPr>
          <a:xfrm rot="10800000" flipV="1">
            <a:off x="6732240" y="4744308"/>
            <a:ext cx="2411760" cy="523220"/>
          </a:xfrm>
          <a:prstGeom prst="rect">
            <a:avLst/>
          </a:prstGeom>
        </p:spPr>
        <p:txBody>
          <a:bodyPr wrap="square">
            <a:spAutoFit/>
          </a:bodyPr>
          <a:lstStyle/>
          <a:p>
            <a:r>
              <a:rPr lang="el-GR" sz="2800" dirty="0" smtClean="0">
                <a:solidFill>
                  <a:schemeClr val="accent4">
                    <a:lumMod val="50000"/>
                  </a:schemeClr>
                </a:solidFill>
                <a:latin typeface="Comic Sans MS" pitchFamily="66" charset="0"/>
              </a:rPr>
              <a:t>Μενορά</a:t>
            </a:r>
            <a:endParaRPr lang="el-GR" sz="2800" dirty="0">
              <a:solidFill>
                <a:schemeClr val="accent4">
                  <a:lumMod val="50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0" y="0"/>
            <a:ext cx="9144000" cy="6858000"/>
          </a:xfrm>
          <a:blipFill>
            <a:blip r:embed="rId2" cstate="print"/>
            <a:tile tx="0" ty="0" sx="100000" sy="100000" flip="none" algn="tl"/>
          </a:blipFill>
        </p:spPr>
        <p:txBody>
          <a:bodyPr>
            <a:normAutofit/>
          </a:bodyPr>
          <a:lstStyle/>
          <a:p>
            <a:pPr>
              <a:buNone/>
            </a:pPr>
            <a:r>
              <a:rPr lang="el-GR" sz="2800" b="1" dirty="0" smtClean="0">
                <a:solidFill>
                  <a:srgbClr val="FF0000"/>
                </a:solidFill>
                <a:latin typeface="Comic Sans MS" pitchFamily="66" charset="0"/>
              </a:rPr>
              <a:t>                   </a:t>
            </a:r>
          </a:p>
          <a:p>
            <a:pPr>
              <a:buNone/>
            </a:pPr>
            <a:r>
              <a:rPr lang="el-GR" sz="2800" b="1" dirty="0" smtClean="0">
                <a:solidFill>
                  <a:srgbClr val="FF0000"/>
                </a:solidFill>
                <a:latin typeface="Comic Sans MS" pitchFamily="66" charset="0"/>
              </a:rPr>
              <a:t>                      </a:t>
            </a:r>
          </a:p>
          <a:p>
            <a:pPr>
              <a:buNone/>
            </a:pPr>
            <a:r>
              <a:rPr lang="el-GR" sz="2800" b="1" dirty="0" smtClean="0">
                <a:solidFill>
                  <a:srgbClr val="FF0000"/>
                </a:solidFill>
                <a:latin typeface="Comic Sans MS" pitchFamily="66" charset="0"/>
              </a:rPr>
              <a:t>                        Ισλαμισμός</a:t>
            </a:r>
            <a:endParaRPr lang="el-GR" sz="2800" dirty="0" smtClean="0">
              <a:solidFill>
                <a:srgbClr val="FF0000"/>
              </a:solidFill>
              <a:latin typeface="Comic Sans MS" pitchFamily="66" charset="0"/>
            </a:endParaRPr>
          </a:p>
          <a:p>
            <a:pPr>
              <a:buNone/>
            </a:pPr>
            <a:r>
              <a:rPr lang="el-GR" sz="2400" dirty="0" smtClean="0">
                <a:latin typeface="Comic Sans MS" pitchFamily="66" charset="0"/>
              </a:rPr>
              <a:t>   </a:t>
            </a:r>
          </a:p>
          <a:p>
            <a:pPr>
              <a:buNone/>
            </a:pPr>
            <a:endParaRPr lang="el-GR" sz="2400" dirty="0" smtClean="0">
              <a:latin typeface="Comic Sans MS" pitchFamily="66" charset="0"/>
            </a:endParaRPr>
          </a:p>
          <a:p>
            <a:pPr algn="ctr">
              <a:buNone/>
            </a:pPr>
            <a:r>
              <a:rPr lang="el-GR" sz="2400" dirty="0" smtClean="0">
                <a:latin typeface="Comic Sans MS" pitchFamily="66" charset="0"/>
              </a:rPr>
              <a:t>        Για τους μουσουλμάνους, το τζαμί αποτελεί το</a:t>
            </a:r>
          </a:p>
          <a:p>
            <a:pPr algn="ctr">
              <a:buNone/>
            </a:pPr>
            <a:r>
              <a:rPr lang="el-GR" sz="2400" dirty="0" smtClean="0">
                <a:latin typeface="Comic Sans MS" pitchFamily="66" charset="0"/>
              </a:rPr>
              <a:t>        θρησκευτικό και συχνά κοινωνικό πυρήνα της </a:t>
            </a:r>
          </a:p>
          <a:p>
            <a:pPr algn="ctr">
              <a:buNone/>
            </a:pPr>
            <a:r>
              <a:rPr lang="el-GR" sz="2400" dirty="0" smtClean="0">
                <a:latin typeface="Comic Sans MS" pitchFamily="66" charset="0"/>
              </a:rPr>
              <a:t>        ισλαμικής ζωής. Στο τζαμί ο μουσουλμάνος </a:t>
            </a:r>
          </a:p>
          <a:p>
            <a:pPr algn="ctr">
              <a:buNone/>
            </a:pPr>
            <a:r>
              <a:rPr lang="el-GR" sz="2400" dirty="0" smtClean="0">
                <a:latin typeface="Comic Sans MS" pitchFamily="66" charset="0"/>
              </a:rPr>
              <a:t>προσεύχεται.</a:t>
            </a:r>
          </a:p>
          <a:p>
            <a:pPr algn="ctr">
              <a:buNone/>
            </a:pPr>
            <a:r>
              <a:rPr lang="el-GR" sz="2400" dirty="0" smtClean="0">
                <a:latin typeface="Comic Sans MS" pitchFamily="66" charset="0"/>
              </a:rPr>
              <a:t>        Ο εσωτερικός φωτισμός του τζαμιού </a:t>
            </a:r>
          </a:p>
          <a:p>
            <a:pPr algn="ctr">
              <a:buNone/>
            </a:pPr>
            <a:r>
              <a:rPr lang="el-GR" sz="2400" dirty="0" smtClean="0">
                <a:latin typeface="Comic Sans MS" pitchFamily="66" charset="0"/>
              </a:rPr>
              <a:t>γίνεται με πολυελαίους </a:t>
            </a:r>
          </a:p>
          <a:p>
            <a:pPr algn="ctr">
              <a:buNone/>
            </a:pPr>
            <a:r>
              <a:rPr lang="el-GR" sz="2400" dirty="0" smtClean="0">
                <a:latin typeface="Comic Sans MS" pitchFamily="66" charset="0"/>
              </a:rPr>
              <a:t>     ή καντήλια που αναρτώνται από την οροφή.</a:t>
            </a:r>
            <a:endParaRPr lang="el-GR" sz="2400" dirty="0">
              <a:latin typeface="Comic Sans MS" pitchFamily="66"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E:\Project\εσωτερικό τζαμιού.JPG"/>
          <p:cNvPicPr>
            <a:picLocks noGrp="1"/>
          </p:cNvPicPr>
          <p:nvPr>
            <p:ph idx="1"/>
          </p:nvPr>
        </p:nvPicPr>
        <p:blipFill>
          <a:blip r:embed="rId2" cstate="print"/>
          <a:srcRect/>
          <a:stretch>
            <a:fillRect/>
          </a:stretch>
        </p:blipFill>
        <p:spPr bwMode="auto">
          <a:xfrm>
            <a:off x="539552" y="836712"/>
            <a:ext cx="7992888"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0" y="0"/>
            <a:ext cx="9144000" cy="6858000"/>
          </a:xfrm>
          <a:solidFill>
            <a:srgbClr val="FFFF99"/>
          </a:solidFill>
        </p:spPr>
        <p:txBody>
          <a:bodyPr>
            <a:normAutofit/>
          </a:bodyPr>
          <a:lstStyle/>
          <a:p>
            <a:pPr>
              <a:buNone/>
            </a:pPr>
            <a:r>
              <a:rPr lang="el-GR" sz="2400" dirty="0" smtClean="0">
                <a:latin typeface="Comic Sans MS" pitchFamily="66" charset="0"/>
              </a:rPr>
              <a:t>            </a:t>
            </a:r>
            <a:r>
              <a:rPr lang="el-GR" sz="2400" dirty="0" smtClean="0">
                <a:solidFill>
                  <a:schemeClr val="accent6"/>
                </a:solidFill>
                <a:latin typeface="Comic Sans MS" pitchFamily="66" charset="0"/>
              </a:rPr>
              <a:t>Το " φως " έχει αποτελέσει αναμφισβήτητα</a:t>
            </a:r>
          </a:p>
          <a:p>
            <a:pPr>
              <a:buNone/>
            </a:pPr>
            <a:r>
              <a:rPr lang="el-GR" sz="2400" dirty="0" smtClean="0">
                <a:solidFill>
                  <a:schemeClr val="accent6"/>
                </a:solidFill>
                <a:latin typeface="Comic Sans MS" pitchFamily="66" charset="0"/>
              </a:rPr>
              <a:t>                          πηγή έμπνευσης για πολλούς ποιητές.</a:t>
            </a:r>
          </a:p>
          <a:p>
            <a:pPr>
              <a:buNone/>
            </a:pPr>
            <a:r>
              <a:rPr lang="el-GR" sz="2400" dirty="0" smtClean="0">
                <a:latin typeface="Comic Sans MS" pitchFamily="66" charset="0"/>
              </a:rPr>
              <a:t>         Ποιητές όπως ο Οδυσσέας Ελύτης, ο Γιάννης Ρίτσος,</a:t>
            </a:r>
          </a:p>
          <a:p>
            <a:pPr>
              <a:buNone/>
            </a:pPr>
            <a:r>
              <a:rPr lang="el-GR" sz="2400" dirty="0" smtClean="0">
                <a:latin typeface="Comic Sans MS" pitchFamily="66" charset="0"/>
              </a:rPr>
              <a:t>               ο Νικηφόρος Βρεττάκος, ο Γιώργος Σεφέρης,</a:t>
            </a:r>
          </a:p>
          <a:p>
            <a:pPr>
              <a:buNone/>
            </a:pPr>
            <a:r>
              <a:rPr lang="el-GR" sz="2400" dirty="0" smtClean="0">
                <a:latin typeface="Comic Sans MS" pitchFamily="66" charset="0"/>
              </a:rPr>
              <a:t>                ο Νίκος Γκάτσος, ο Κωνσταντίνος Καβάφης</a:t>
            </a:r>
          </a:p>
          <a:p>
            <a:pPr>
              <a:buNone/>
            </a:pPr>
            <a:r>
              <a:rPr lang="el-GR" sz="2400" dirty="0" smtClean="0">
                <a:latin typeface="Comic Sans MS" pitchFamily="66" charset="0"/>
              </a:rPr>
              <a:t>                                αλλά και πολλοί άλλοι, </a:t>
            </a:r>
          </a:p>
          <a:p>
            <a:pPr>
              <a:buNone/>
            </a:pPr>
            <a:r>
              <a:rPr lang="el-GR" sz="2400" dirty="0" smtClean="0">
                <a:latin typeface="Comic Sans MS" pitchFamily="66" charset="0"/>
              </a:rPr>
              <a:t>               έχουν εμπνευστεί από την έννοια του φωτός,</a:t>
            </a:r>
          </a:p>
          <a:p>
            <a:pPr>
              <a:buNone/>
            </a:pPr>
            <a:r>
              <a:rPr lang="el-GR" sz="2400" dirty="0" smtClean="0">
                <a:latin typeface="Comic Sans MS" pitchFamily="66" charset="0"/>
              </a:rPr>
              <a:t>                        αλλά και από τον ήλιο ή τη φωτιά</a:t>
            </a:r>
          </a:p>
          <a:p>
            <a:pPr>
              <a:buNone/>
            </a:pPr>
            <a:r>
              <a:rPr lang="el-GR" sz="2400" dirty="0" smtClean="0">
                <a:latin typeface="Comic Sans MS" pitchFamily="66" charset="0"/>
              </a:rPr>
              <a:t>                    και έχουν δημιουργήσει σπουδαία έργα,</a:t>
            </a:r>
          </a:p>
          <a:p>
            <a:pPr>
              <a:buNone/>
            </a:pPr>
            <a:r>
              <a:rPr lang="el-GR" sz="2400" dirty="0" smtClean="0">
                <a:latin typeface="Comic Sans MS" pitchFamily="66" charset="0"/>
              </a:rPr>
              <a:t>        χρησιμοποιώντας το "φώς" κυριολεκτικά ή μεταφορικά. </a:t>
            </a:r>
          </a:p>
          <a:p>
            <a:pPr>
              <a:buNone/>
            </a:pPr>
            <a:r>
              <a:rPr lang="el-GR" sz="2400" dirty="0" smtClean="0">
                <a:latin typeface="Comic Sans MS" pitchFamily="66" charset="0"/>
              </a:rPr>
              <a:t>                                            Πολλά από τα ποιήματά τους</a:t>
            </a:r>
          </a:p>
          <a:p>
            <a:pPr>
              <a:buNone/>
            </a:pPr>
            <a:r>
              <a:rPr lang="el-GR" sz="2400" dirty="0" smtClean="0">
                <a:latin typeface="Comic Sans MS" pitchFamily="66" charset="0"/>
              </a:rPr>
              <a:t>                                                    έχουν μελοποιηθεί</a:t>
            </a:r>
          </a:p>
          <a:p>
            <a:pPr>
              <a:buNone/>
            </a:pPr>
            <a:r>
              <a:rPr lang="el-GR" sz="2400" dirty="0" smtClean="0">
                <a:latin typeface="Comic Sans MS" pitchFamily="66" charset="0"/>
              </a:rPr>
              <a:t>                                                   και έγιναν τραγούδια..</a:t>
            </a:r>
            <a:endParaRPr lang="el-GR" sz="2400" dirty="0">
              <a:latin typeface="Comic Sans MS" pitchFamily="66" charset="0"/>
            </a:endParaRPr>
          </a:p>
        </p:txBody>
      </p:sp>
      <p:pic>
        <p:nvPicPr>
          <p:cNvPr id="4" name="Picture 4" descr="E:\αρχείο λήψης (1).jpg"/>
          <p:cNvPicPr/>
          <p:nvPr/>
        </p:nvPicPr>
        <p:blipFill>
          <a:blip r:embed="rId2" cstate="print"/>
          <a:srcRect/>
          <a:stretch>
            <a:fillRect/>
          </a:stretch>
        </p:blipFill>
        <p:spPr bwMode="auto">
          <a:xfrm>
            <a:off x="683568" y="4509120"/>
            <a:ext cx="2952328" cy="2160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4" name="Video_poiisi.mp4">
            <a:hlinkClick r:id="" action="ppaction://media"/>
          </p:cNvPr>
          <p:cNvPicPr>
            <a:picLocks noGrp="1" noRot="1" noChangeAspect="1"/>
          </p:cNvPicPr>
          <p:nvPr>
            <p:ph idx="1"/>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539552" y="836712"/>
            <a:ext cx="8229600" cy="5289451"/>
          </a:xfrm>
          <a:effectLst>
            <a:outerShdw blurRad="50800" dist="38100" dir="18900000" algn="bl" rotWithShape="0">
              <a:prstClr val="black">
                <a:alpha val="40000"/>
              </a:prstClr>
            </a:outerShdw>
          </a:effectLst>
        </p:spPr>
        <p:txBody>
          <a:bodyPr>
            <a:normAutofit/>
          </a:bodyPr>
          <a:lstStyle/>
          <a:p>
            <a:pPr>
              <a:buNone/>
            </a:pPr>
            <a:r>
              <a:rPr lang="el-GR" sz="3600" dirty="0" smtClean="0">
                <a:solidFill>
                  <a:srgbClr val="0070C0"/>
                </a:solidFill>
                <a:latin typeface="Comic Sans MS" pitchFamily="66" charset="0"/>
              </a:rPr>
              <a:t>            Ανώνυμοι Λαμπτήρες</a:t>
            </a:r>
          </a:p>
          <a:p>
            <a:pPr>
              <a:buNone/>
            </a:pPr>
            <a:endParaRPr lang="el-GR" sz="3600" dirty="0" smtClean="0">
              <a:solidFill>
                <a:srgbClr val="0070C0"/>
              </a:solidFill>
              <a:latin typeface="Comic Sans MS" pitchFamily="66" charset="0"/>
            </a:endParaRPr>
          </a:p>
          <a:p>
            <a:pPr>
              <a:buNone/>
            </a:pPr>
            <a:r>
              <a:rPr lang="el-GR" sz="3600" dirty="0" smtClean="0">
                <a:solidFill>
                  <a:srgbClr val="0070C0"/>
                </a:solidFill>
                <a:latin typeface="Comic Sans MS" pitchFamily="66" charset="0"/>
              </a:rPr>
              <a:t>            </a:t>
            </a:r>
            <a:r>
              <a:rPr lang="el-GR" sz="2800" dirty="0" smtClean="0">
                <a:latin typeface="Comic Sans MS" pitchFamily="66" charset="0"/>
              </a:rPr>
              <a:t>Ο φωτισμός τον 19</a:t>
            </a:r>
            <a:r>
              <a:rPr lang="el-GR" sz="2800" baseline="30000" dirty="0" smtClean="0">
                <a:latin typeface="Comic Sans MS" pitchFamily="66" charset="0"/>
              </a:rPr>
              <a:t>ο</a:t>
            </a:r>
            <a:r>
              <a:rPr lang="el-GR" sz="2800" dirty="0" smtClean="0">
                <a:latin typeface="Comic Sans MS" pitchFamily="66" charset="0"/>
              </a:rPr>
              <a:t> αιώνα</a:t>
            </a:r>
          </a:p>
          <a:p>
            <a:pPr>
              <a:buNone/>
            </a:pPr>
            <a:r>
              <a:rPr lang="el-GR" sz="2800" dirty="0" smtClean="0">
                <a:solidFill>
                  <a:srgbClr val="0070C0"/>
                </a:solidFill>
                <a:latin typeface="Comic Sans MS" pitchFamily="66" charset="0"/>
              </a:rPr>
              <a:t>                     </a:t>
            </a:r>
            <a:r>
              <a:rPr lang="el-GR" sz="2800" dirty="0" smtClean="0">
                <a:solidFill>
                  <a:schemeClr val="bg2">
                    <a:lumMod val="25000"/>
                  </a:schemeClr>
                </a:solidFill>
                <a:latin typeface="Comic Sans MS" pitchFamily="66" charset="0"/>
              </a:rPr>
              <a:t>Λάμπα πετρελαίου</a:t>
            </a:r>
          </a:p>
          <a:p>
            <a:pPr>
              <a:buNone/>
            </a:pPr>
            <a:r>
              <a:rPr lang="el-GR" sz="2800" dirty="0" smtClean="0">
                <a:solidFill>
                  <a:schemeClr val="bg2">
                    <a:lumMod val="25000"/>
                  </a:schemeClr>
                </a:solidFill>
                <a:latin typeface="Comic Sans MS" pitchFamily="66" charset="0"/>
              </a:rPr>
              <a:t>                  </a:t>
            </a:r>
            <a:r>
              <a:rPr lang="el-GR" sz="2800" dirty="0" smtClean="0">
                <a:solidFill>
                  <a:schemeClr val="accent2">
                    <a:lumMod val="50000"/>
                  </a:schemeClr>
                </a:solidFill>
                <a:latin typeface="Comic Sans MS" pitchFamily="66" charset="0"/>
              </a:rPr>
              <a:t>Φωτισμός με φωταέριο</a:t>
            </a:r>
          </a:p>
          <a:p>
            <a:pPr>
              <a:buNone/>
            </a:pPr>
            <a:r>
              <a:rPr lang="el-GR" sz="2800" dirty="0" smtClean="0">
                <a:solidFill>
                  <a:schemeClr val="accent2">
                    <a:lumMod val="50000"/>
                  </a:schemeClr>
                </a:solidFill>
                <a:latin typeface="Comic Sans MS" pitchFamily="66" charset="0"/>
              </a:rPr>
              <a:t>              </a:t>
            </a:r>
            <a:r>
              <a:rPr lang="el-GR" sz="2800" dirty="0" smtClean="0">
                <a:solidFill>
                  <a:srgbClr val="C00000"/>
                </a:solidFill>
                <a:latin typeface="Comic Sans MS" pitchFamily="66" charset="0"/>
              </a:rPr>
              <a:t>Ο λαμπτήρας πυρακτώσεως</a:t>
            </a:r>
          </a:p>
          <a:p>
            <a:pPr>
              <a:buNone/>
            </a:pPr>
            <a:r>
              <a:rPr lang="el-GR" sz="2800" dirty="0" smtClean="0">
                <a:solidFill>
                  <a:srgbClr val="C00000"/>
                </a:solidFill>
                <a:latin typeface="Comic Sans MS" pitchFamily="66" charset="0"/>
              </a:rPr>
              <a:t>                    </a:t>
            </a:r>
            <a:r>
              <a:rPr lang="el-GR" sz="2800" dirty="0" smtClean="0">
                <a:solidFill>
                  <a:schemeClr val="accent3">
                    <a:lumMod val="50000"/>
                  </a:schemeClr>
                </a:solidFill>
                <a:latin typeface="Comic Sans MS" pitchFamily="66" charset="0"/>
              </a:rPr>
              <a:t>Φωτομετρικά μεγέθη</a:t>
            </a:r>
          </a:p>
          <a:p>
            <a:pPr>
              <a:buNone/>
            </a:pPr>
            <a:endParaRPr lang="el-GR" sz="3600" dirty="0">
              <a:solidFill>
                <a:srgbClr val="002060"/>
              </a:solidFill>
              <a:latin typeface="Comic Sans MS" pitchFamily="66" charset="0"/>
            </a:endParaRPr>
          </a:p>
          <a:p>
            <a:pPr>
              <a:buNone/>
            </a:pPr>
            <a:r>
              <a:rPr lang="el-GR" sz="2800" dirty="0" smtClean="0">
                <a:solidFill>
                  <a:srgbClr val="002060"/>
                </a:solidFill>
                <a:latin typeface="Comic Sans MS" pitchFamily="66" charset="0"/>
              </a:rPr>
              <a:t>                              …Ο φωτισμός της Αθήνας</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0" y="0"/>
            <a:ext cx="9144000" cy="6858000"/>
          </a:xfrm>
          <a:solidFill>
            <a:schemeClr val="accent1">
              <a:lumMod val="20000"/>
              <a:lumOff val="80000"/>
            </a:schemeClr>
          </a:solidFill>
        </p:spPr>
        <p:txBody>
          <a:bodyPr>
            <a:noAutofit/>
          </a:bodyPr>
          <a:lstStyle/>
          <a:p>
            <a:pPr algn="ctr">
              <a:buNone/>
            </a:pPr>
            <a:endParaRPr lang="el-GR" sz="2800" b="1" dirty="0" smtClean="0">
              <a:solidFill>
                <a:srgbClr val="FF0000"/>
              </a:solidFill>
              <a:latin typeface="Comic Sans MS" pitchFamily="66" charset="0"/>
            </a:endParaRPr>
          </a:p>
          <a:p>
            <a:pPr algn="ctr">
              <a:buNone/>
            </a:pPr>
            <a:r>
              <a:rPr lang="el-GR" sz="2800" b="1" dirty="0" smtClean="0">
                <a:solidFill>
                  <a:srgbClr val="FF0000"/>
                </a:solidFill>
                <a:latin typeface="Comic Sans MS" pitchFamily="66" charset="0"/>
              </a:rPr>
              <a:t>Από τη φλόγα… στον λαμπτήρα πυρακτώσεως </a:t>
            </a:r>
          </a:p>
          <a:p>
            <a:pPr>
              <a:buNone/>
            </a:pPr>
            <a:endParaRPr lang="el-GR" sz="2800" dirty="0" smtClean="0">
              <a:solidFill>
                <a:srgbClr val="FF0000"/>
              </a:solidFill>
              <a:latin typeface="Comic Sans MS" pitchFamily="66" charset="0"/>
            </a:endParaRPr>
          </a:p>
          <a:p>
            <a:pPr>
              <a:buNone/>
            </a:pPr>
            <a:r>
              <a:rPr lang="el-GR" sz="2800" dirty="0" smtClean="0">
                <a:latin typeface="Comic Sans MS" pitchFamily="66" charset="0"/>
              </a:rPr>
              <a:t>    </a:t>
            </a:r>
          </a:p>
          <a:p>
            <a:pPr>
              <a:buNone/>
            </a:pPr>
            <a:r>
              <a:rPr lang="el-GR" sz="2800" dirty="0" smtClean="0">
                <a:latin typeface="Comic Sans MS" pitchFamily="66" charset="0"/>
              </a:rPr>
              <a:t>    Μέχρι  και τον 18ο αιώνα, οι άνθρωποι είχαν στη διάθεση τους μόνο δύο πηγές φωτιστικής ενέργειας,  το φυσικό φώς ημέρας αλλά και το φώς της φλόγας. </a:t>
            </a:r>
          </a:p>
          <a:p>
            <a:pPr>
              <a:buNone/>
            </a:pPr>
            <a:r>
              <a:rPr lang="el-GR" sz="2800" dirty="0" smtClean="0">
                <a:latin typeface="Comic Sans MS" pitchFamily="66" charset="0"/>
              </a:rPr>
              <a:t>    Τα μέσα τεχνητού φωτισμού που χρησιμοποιήθηκαν μέχρι τουλάχιστον τον 19ο αιώνα, οπότε ανακαλύφθηκε ο ηλεκτρισμός, ήταν ουσιαστικά, μέσα διατήρησης της φωτιάς. </a:t>
            </a:r>
            <a:endParaRPr lang="el-GR" sz="2800" dirty="0">
              <a:latin typeface="Comic Sans MS"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251520" y="476672"/>
            <a:ext cx="8892480" cy="6552728"/>
          </a:xfrm>
        </p:spPr>
        <p:txBody>
          <a:bodyPr>
            <a:normAutofit fontScale="70000" lnSpcReduction="20000"/>
          </a:bodyPr>
          <a:lstStyle/>
          <a:p>
            <a:pPr>
              <a:buFont typeface="Courier New" pitchFamily="49" charset="0"/>
              <a:buChar char="o"/>
            </a:pPr>
            <a:r>
              <a:rPr lang="el-GR" sz="4000" dirty="0" smtClean="0">
                <a:solidFill>
                  <a:srgbClr val="FF0000"/>
                </a:solidFill>
                <a:latin typeface="Comic Sans MS" pitchFamily="66" charset="0"/>
              </a:rPr>
              <a:t>        Λαμπτήρας, λυχνία ή λάμπα</a:t>
            </a:r>
          </a:p>
          <a:p>
            <a:pPr lvl="0">
              <a:buNone/>
            </a:pPr>
            <a:r>
              <a:rPr lang="el-GR" dirty="0" smtClean="0">
                <a:solidFill>
                  <a:srgbClr val="FF0000"/>
                </a:solidFill>
                <a:latin typeface="Comic Sans MS" pitchFamily="66" charset="0"/>
              </a:rPr>
              <a:t>                                  </a:t>
            </a:r>
            <a:r>
              <a:rPr lang="el-GR" dirty="0" smtClean="0">
                <a:latin typeface="Comic Sans MS" pitchFamily="66" charset="0"/>
              </a:rPr>
              <a:t>είναι τεχνητή πηγή φωτός</a:t>
            </a:r>
          </a:p>
          <a:p>
            <a:pPr lvl="0">
              <a:buNone/>
            </a:pPr>
            <a:r>
              <a:rPr lang="el-GR" dirty="0" smtClean="0">
                <a:latin typeface="Comic Sans MS" pitchFamily="66" charset="0"/>
              </a:rPr>
              <a:t>                     τροφοδοτούμενη από στερεά, υγρά, ή αέρια καύσιμα</a:t>
            </a:r>
          </a:p>
          <a:p>
            <a:pPr lvl="0" algn="just">
              <a:buNone/>
            </a:pPr>
            <a:r>
              <a:rPr lang="el-GR" dirty="0" smtClean="0">
                <a:latin typeface="Comic Sans MS" pitchFamily="66" charset="0"/>
              </a:rPr>
              <a:t>                                                   ή από ηλεκτρική ενέργεια.</a:t>
            </a:r>
            <a:endParaRPr lang="el-GR" dirty="0" smtClean="0"/>
          </a:p>
          <a:p>
            <a:pPr lvl="0">
              <a:buNone/>
            </a:pPr>
            <a:r>
              <a:rPr lang="el-GR" dirty="0" smtClean="0">
                <a:latin typeface="Comic Sans MS" pitchFamily="66" charset="0"/>
              </a:rPr>
              <a:t>                             </a:t>
            </a:r>
            <a:r>
              <a:rPr lang="el-GR" dirty="0" smtClean="0">
                <a:solidFill>
                  <a:srgbClr val="0070C0"/>
                </a:solidFill>
                <a:latin typeface="Comic Sans MS" pitchFamily="66" charset="0"/>
              </a:rPr>
              <a:t>Είδη λαμπτήρων</a:t>
            </a:r>
          </a:p>
          <a:p>
            <a:r>
              <a:rPr lang="el-GR" dirty="0" smtClean="0">
                <a:latin typeface="Comic Sans MS" pitchFamily="66" charset="0"/>
              </a:rPr>
              <a:t>     Λάμπα Λαδιού</a:t>
            </a:r>
          </a:p>
          <a:p>
            <a:pPr lvl="0"/>
            <a:r>
              <a:rPr lang="el-GR" dirty="0" smtClean="0">
                <a:latin typeface="Comic Sans MS" pitchFamily="66" charset="0"/>
              </a:rPr>
              <a:t>     Λάμπα Πετρελαίου</a:t>
            </a:r>
          </a:p>
          <a:p>
            <a:pPr lvl="0"/>
            <a:r>
              <a:rPr lang="el-GR" dirty="0" smtClean="0">
                <a:latin typeface="Comic Sans MS" pitchFamily="66" charset="0"/>
              </a:rPr>
              <a:t>     Λάμπα Κηροζίνης</a:t>
            </a:r>
          </a:p>
          <a:p>
            <a:pPr lvl="0"/>
            <a:r>
              <a:rPr lang="el-GR" dirty="0" smtClean="0">
                <a:latin typeface="Comic Sans MS" pitchFamily="66" charset="0"/>
              </a:rPr>
              <a:t>     Λάμπα φωταερίου</a:t>
            </a:r>
          </a:p>
          <a:p>
            <a:pPr lvl="0"/>
            <a:r>
              <a:rPr lang="el-GR" dirty="0" smtClean="0">
                <a:latin typeface="Comic Sans MS" pitchFamily="66" charset="0"/>
              </a:rPr>
              <a:t>     Λάμπες ηλεκτρικές με κυριότερους τύπους:</a:t>
            </a:r>
          </a:p>
          <a:p>
            <a:pPr>
              <a:buNone/>
            </a:pPr>
            <a:r>
              <a:rPr lang="el-GR" dirty="0" smtClean="0">
                <a:solidFill>
                  <a:schemeClr val="tx1">
                    <a:lumMod val="65000"/>
                    <a:lumOff val="35000"/>
                  </a:schemeClr>
                </a:solidFill>
                <a:latin typeface="Comic Sans MS" pitchFamily="66" charset="0"/>
              </a:rPr>
              <a:t>                                    Λαμπτήρας Βολταϊκού τόξου</a:t>
            </a:r>
          </a:p>
          <a:p>
            <a:pPr>
              <a:buNone/>
            </a:pPr>
            <a:r>
              <a:rPr lang="el-GR" dirty="0" smtClean="0">
                <a:solidFill>
                  <a:schemeClr val="tx1">
                    <a:lumMod val="65000"/>
                    <a:lumOff val="35000"/>
                  </a:schemeClr>
                </a:solidFill>
                <a:latin typeface="Comic Sans MS" pitchFamily="66" charset="0"/>
              </a:rPr>
              <a:t>                                    Λαμπτήρας πυράκτωσης</a:t>
            </a:r>
          </a:p>
          <a:p>
            <a:pPr>
              <a:buNone/>
            </a:pPr>
            <a:r>
              <a:rPr lang="el-GR" dirty="0" smtClean="0">
                <a:solidFill>
                  <a:schemeClr val="tx1">
                    <a:lumMod val="65000"/>
                    <a:lumOff val="35000"/>
                  </a:schemeClr>
                </a:solidFill>
                <a:latin typeface="Comic Sans MS" pitchFamily="66" charset="0"/>
              </a:rPr>
              <a:t>                                    Λαμπτήρας Αίγλης</a:t>
            </a:r>
          </a:p>
          <a:p>
            <a:pPr>
              <a:buNone/>
            </a:pPr>
            <a:r>
              <a:rPr lang="el-GR" dirty="0" smtClean="0">
                <a:solidFill>
                  <a:schemeClr val="tx1">
                    <a:lumMod val="65000"/>
                    <a:lumOff val="35000"/>
                  </a:schemeClr>
                </a:solidFill>
                <a:latin typeface="Comic Sans MS" pitchFamily="66" charset="0"/>
              </a:rPr>
              <a:t>                                    Λαμπτήρας Φθορισμού</a:t>
            </a:r>
          </a:p>
          <a:p>
            <a:pPr>
              <a:buNone/>
            </a:pPr>
            <a:r>
              <a:rPr lang="el-GR" dirty="0" smtClean="0">
                <a:solidFill>
                  <a:schemeClr val="tx1">
                    <a:lumMod val="65000"/>
                    <a:lumOff val="35000"/>
                  </a:schemeClr>
                </a:solidFill>
                <a:latin typeface="Comic Sans MS" pitchFamily="66" charset="0"/>
              </a:rPr>
              <a:t>                                    Λαμπτήρας Ηλεκτροφωταύγειας </a:t>
            </a:r>
          </a:p>
          <a:p>
            <a:pPr>
              <a:buNone/>
            </a:pPr>
            <a:r>
              <a:rPr lang="el-GR" dirty="0" smtClean="0">
                <a:solidFill>
                  <a:schemeClr val="tx1">
                    <a:lumMod val="65000"/>
                    <a:lumOff val="35000"/>
                  </a:schemeClr>
                </a:solidFill>
                <a:latin typeface="Comic Sans MS" pitchFamily="66" charset="0"/>
              </a:rPr>
              <a:t>                                    Λαμπτήρας υπέρυθρων ακτινών</a:t>
            </a:r>
          </a:p>
          <a:p>
            <a:pPr>
              <a:buNone/>
            </a:pPr>
            <a:r>
              <a:rPr lang="el-GR" dirty="0" smtClean="0">
                <a:solidFill>
                  <a:schemeClr val="tx1">
                    <a:lumMod val="65000"/>
                    <a:lumOff val="35000"/>
                  </a:schemeClr>
                </a:solidFill>
                <a:latin typeface="Comic Sans MS" pitchFamily="66" charset="0"/>
              </a:rPr>
              <a:t>                                    Λάμπες προβολής κινηματογραφικών ταινιών</a:t>
            </a:r>
          </a:p>
          <a:p>
            <a:pPr>
              <a:buNone/>
            </a:pPr>
            <a:r>
              <a:rPr lang="el-GR" dirty="0" smtClean="0">
                <a:solidFill>
                  <a:schemeClr val="tx1">
                    <a:lumMod val="65000"/>
                    <a:lumOff val="35000"/>
                  </a:schemeClr>
                </a:solidFill>
                <a:latin typeface="Comic Sans MS" pitchFamily="66" charset="0"/>
              </a:rPr>
              <a:t>                                    Λάμπες (φλας ) φωτογραφίας</a:t>
            </a:r>
          </a:p>
          <a:p>
            <a:pPr>
              <a:buNone/>
            </a:pPr>
            <a:r>
              <a:rPr lang="el-GR" dirty="0" smtClean="0">
                <a:solidFill>
                  <a:schemeClr val="tx1">
                    <a:lumMod val="65000"/>
                    <a:lumOff val="35000"/>
                  </a:schemeClr>
                </a:solidFill>
                <a:latin typeface="Comic Sans MS" pitchFamily="66" charset="0"/>
              </a:rPr>
              <a:t>. </a:t>
            </a:r>
            <a:endParaRPr lang="el-GR" dirty="0">
              <a:solidFill>
                <a:schemeClr val="tx1">
                  <a:lumMod val="65000"/>
                  <a:lumOff val="35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899592" y="364595"/>
            <a:ext cx="741682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l-GR" sz="2400" b="1"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Σκοπός της έρευνας</a:t>
            </a:r>
          </a:p>
          <a:p>
            <a:pPr marL="0" marR="0" lvl="0" indent="228600" algn="l" defTabSz="914400" rtl="0" eaLnBrk="1" fontAlgn="base" latinLnBrk="0" hangingPunct="1">
              <a:lnSpc>
                <a:spcPct val="100000"/>
              </a:lnSpc>
              <a:spcBef>
                <a:spcPct val="0"/>
              </a:spcBef>
              <a:spcAft>
                <a:spcPct val="0"/>
              </a:spcAft>
              <a:buClrTx/>
              <a:buSzTx/>
              <a:buFontTx/>
              <a:buNone/>
              <a:tabLst/>
            </a:pPr>
            <a:endParaRPr kumimoji="0" lang="el-GR" sz="2400" b="0" i="0" u="none" strike="noStrike" cap="none" normalizeH="0" baseline="0" dirty="0" smtClean="0">
              <a:ln>
                <a:noFill/>
              </a:ln>
              <a:solidFill>
                <a:srgbClr val="FF0000"/>
              </a:solidFill>
              <a:effectLst/>
              <a:latin typeface="Comic Sans MS" pitchFamily="66"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24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Από τα αρχαία λυχνάρια, ως τις σύγχρονες λάμπες εξοικονόμησης ενέργειας και από τη λατρεία του Θεού Ήλιου, ως την ανακάλυψη της φωτιάς, το φως είχε και θα έχει έναν εξαιρετικά σημαντικό ρόλο τόσο στην καθημερινή ζωή όσο και στην επιστήμη, τη φιλοσοφία, την τέχνη και τη θρησκεία.</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l-GR"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l-GR"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Στην ερευνητική μας εργασία αυτόν το ρόλο θέλουμε να ανακαλύψουμε. Γνωρίζουμε ότι, </a:t>
            </a:r>
            <a:r>
              <a:rPr kumimoji="0" lang="el-GR" sz="2400" b="0" i="0" u="none" strike="noStrike" cap="none" normalizeH="0" baseline="0" dirty="0" smtClean="0">
                <a:ln>
                  <a:noFill/>
                </a:ln>
                <a:solidFill>
                  <a:schemeClr val="accent6">
                    <a:lumMod val="75000"/>
                  </a:schemeClr>
                </a:solidFill>
                <a:effectLst/>
                <a:latin typeface="Comic Sans MS" pitchFamily="66" charset="0"/>
                <a:ea typeface="Times New Roman" pitchFamily="18" charset="0"/>
                <a:cs typeface="Arial" pitchFamily="34" charset="0"/>
              </a:rPr>
              <a:t>το φως εκπροσωπεί υλικές και πνευματικές ανάγκες</a:t>
            </a:r>
            <a:r>
              <a:rPr kumimoji="0" lang="el-GR"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Έτσι, προσπαθήσαμε να προσεγγίσουμε το θέμα μας από αρχαιολογική, ιστορική, λαογραφική, κοινωνική θρησκευτική, ποιητική αλλά και τεχνολογική διάσταση</a:t>
            </a:r>
            <a:r>
              <a:rPr lang="el-GR" sz="2400" dirty="0" smtClean="0">
                <a:latin typeface="Comic Sans MS" pitchFamily="66" charset="0"/>
                <a:cs typeface="Arial" pitchFamily="34" charset="0"/>
              </a:rPr>
              <a:t>.</a:t>
            </a:r>
            <a:endParaRPr kumimoji="0" lang="el-GR" sz="24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457200" y="1052736"/>
            <a:ext cx="8229600" cy="5073427"/>
          </a:xfrm>
        </p:spPr>
        <p:txBody>
          <a:bodyPr/>
          <a:lstStyle/>
          <a:p>
            <a:pPr>
              <a:buNone/>
            </a:pPr>
            <a:r>
              <a:rPr lang="el-GR" dirty="0" smtClean="0"/>
              <a:t>    </a:t>
            </a:r>
            <a:r>
              <a:rPr lang="el-GR" dirty="0" smtClean="0">
                <a:latin typeface="Comic Sans MS" pitchFamily="66" charset="0"/>
              </a:rPr>
              <a:t>1859:   Ανακάλυψη πετρελαίου στην</a:t>
            </a:r>
          </a:p>
          <a:p>
            <a:pPr>
              <a:buNone/>
            </a:pPr>
            <a:r>
              <a:rPr lang="el-GR" dirty="0" smtClean="0">
                <a:latin typeface="Comic Sans MS" pitchFamily="66" charset="0"/>
              </a:rPr>
              <a:t>                   Πενσυλβάνια (Η.Π.Α)</a:t>
            </a:r>
          </a:p>
          <a:p>
            <a:pPr algn="ctr">
              <a:buNone/>
            </a:pPr>
            <a:r>
              <a:rPr lang="el-GR" dirty="0" smtClean="0">
                <a:latin typeface="Comic Sans MS" pitchFamily="66" charset="0"/>
              </a:rPr>
              <a:t>  </a:t>
            </a:r>
          </a:p>
          <a:p>
            <a:pPr algn="ctr">
              <a:buNone/>
            </a:pPr>
            <a:r>
              <a:rPr lang="el-GR" dirty="0" smtClean="0">
                <a:latin typeface="Comic Sans MS" pitchFamily="66" charset="0"/>
              </a:rPr>
              <a:t>                   Ταυτόχρονα στη Γερμανία               κυκλοφορούν</a:t>
            </a:r>
          </a:p>
          <a:p>
            <a:pPr algn="ctr">
              <a:buNone/>
            </a:pPr>
            <a:r>
              <a:rPr lang="el-GR" dirty="0" smtClean="0">
                <a:latin typeface="Comic Sans MS" pitchFamily="66" charset="0"/>
              </a:rPr>
              <a:t>             οι </a:t>
            </a:r>
            <a:r>
              <a:rPr lang="el-GR" dirty="0" smtClean="0">
                <a:solidFill>
                  <a:srgbClr val="7030A0"/>
                </a:solidFill>
                <a:latin typeface="Comic Sans MS" pitchFamily="66" charset="0"/>
              </a:rPr>
              <a:t>λάμπες κηροζίνης</a:t>
            </a:r>
          </a:p>
          <a:p>
            <a:pPr>
              <a:buNone/>
            </a:pPr>
            <a:r>
              <a:rPr lang="el-GR" dirty="0" smtClean="0">
                <a:solidFill>
                  <a:srgbClr val="7030A0"/>
                </a:solidFill>
                <a:latin typeface="Comic Sans MS" pitchFamily="66" charset="0"/>
              </a:rPr>
              <a:t>                         (φωτιστικού πετρελαίου)</a:t>
            </a:r>
            <a:endParaRPr lang="el-GR" dirty="0">
              <a:solidFill>
                <a:srgbClr val="7030A0"/>
              </a:solidFill>
            </a:endParaRPr>
          </a:p>
        </p:txBody>
      </p:sp>
      <p:pic>
        <p:nvPicPr>
          <p:cNvPr id="4" name="3 - Εικόνα" descr="http://www.campingandgas.gr/product_application/CatalogManager/thumb.asp?i=20110301111605_0.JPG&amp;Render=280"/>
          <p:cNvPicPr/>
          <p:nvPr/>
        </p:nvPicPr>
        <p:blipFill>
          <a:blip r:embed="rId2" cstate="print"/>
          <a:srcRect/>
          <a:stretch>
            <a:fillRect/>
          </a:stretch>
        </p:blipFill>
        <p:spPr bwMode="auto">
          <a:xfrm>
            <a:off x="539552" y="2348880"/>
            <a:ext cx="2664296" cy="3888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0"/>
            <a:ext cx="8229600" cy="1196752"/>
          </a:xfrm>
        </p:spPr>
        <p:txBody>
          <a:bodyPr>
            <a:normAutofit/>
          </a:bodyPr>
          <a:lstStyle/>
          <a:p>
            <a:r>
              <a:rPr lang="el-GR" sz="3600" dirty="0" smtClean="0">
                <a:solidFill>
                  <a:schemeClr val="accent4">
                    <a:lumMod val="50000"/>
                  </a:schemeClr>
                </a:solidFill>
                <a:latin typeface="Comic Sans MS" pitchFamily="66" charset="0"/>
              </a:rPr>
              <a:t>Φωταέριο ή γκάζι</a:t>
            </a:r>
            <a:endParaRPr lang="el-GR" sz="3600" dirty="0">
              <a:solidFill>
                <a:schemeClr val="accent4">
                  <a:lumMod val="50000"/>
                </a:schemeClr>
              </a:solidFill>
              <a:latin typeface="Comic Sans MS" pitchFamily="66" charset="0"/>
            </a:endParaRPr>
          </a:p>
        </p:txBody>
      </p:sp>
      <p:sp>
        <p:nvSpPr>
          <p:cNvPr id="3" name="2 - Θέση περιεχομένου"/>
          <p:cNvSpPr>
            <a:spLocks noGrp="1"/>
          </p:cNvSpPr>
          <p:nvPr>
            <p:ph idx="1"/>
          </p:nvPr>
        </p:nvSpPr>
        <p:spPr>
          <a:xfrm>
            <a:off x="0" y="1196752"/>
            <a:ext cx="8686800" cy="4929411"/>
          </a:xfrm>
        </p:spPr>
        <p:txBody>
          <a:bodyPr>
            <a:normAutofit/>
          </a:bodyPr>
          <a:lstStyle/>
          <a:p>
            <a:pPr>
              <a:buNone/>
            </a:pPr>
            <a:r>
              <a:rPr lang="el-GR" sz="2400" dirty="0" smtClean="0">
                <a:solidFill>
                  <a:schemeClr val="tx1">
                    <a:lumMod val="95000"/>
                    <a:lumOff val="5000"/>
                  </a:schemeClr>
                </a:solidFill>
                <a:latin typeface="Comic Sans MS" pitchFamily="66" charset="0"/>
              </a:rPr>
              <a:t>      Στο τέλος του 18</a:t>
            </a:r>
            <a:r>
              <a:rPr lang="el-GR" sz="2400" baseline="30000" dirty="0" smtClean="0">
                <a:solidFill>
                  <a:schemeClr val="tx1">
                    <a:lumMod val="95000"/>
                    <a:lumOff val="5000"/>
                  </a:schemeClr>
                </a:solidFill>
                <a:latin typeface="Comic Sans MS" pitchFamily="66" charset="0"/>
              </a:rPr>
              <a:t>ου</a:t>
            </a:r>
            <a:r>
              <a:rPr lang="el-GR" sz="2400" dirty="0" smtClean="0">
                <a:solidFill>
                  <a:schemeClr val="tx1">
                    <a:lumMod val="95000"/>
                    <a:lumOff val="5000"/>
                  </a:schemeClr>
                </a:solidFill>
                <a:latin typeface="Comic Sans MS" pitchFamily="66" charset="0"/>
              </a:rPr>
              <a:t> αιώνα ανακαλύφθηκε ο τρόπος</a:t>
            </a:r>
          </a:p>
          <a:p>
            <a:pPr>
              <a:buNone/>
            </a:pPr>
            <a:r>
              <a:rPr lang="el-GR" sz="2400" dirty="0" smtClean="0">
                <a:solidFill>
                  <a:schemeClr val="tx1">
                    <a:lumMod val="95000"/>
                    <a:lumOff val="5000"/>
                  </a:schemeClr>
                </a:solidFill>
                <a:latin typeface="Comic Sans MS" pitchFamily="66" charset="0"/>
              </a:rPr>
              <a:t>           παραγωγής καύσιμου αερίου για φωτισμό</a:t>
            </a:r>
          </a:p>
          <a:p>
            <a:pPr>
              <a:buNone/>
            </a:pPr>
            <a:r>
              <a:rPr lang="el-GR" sz="2400" dirty="0" smtClean="0">
                <a:solidFill>
                  <a:schemeClr val="tx1">
                    <a:lumMod val="95000"/>
                    <a:lumOff val="5000"/>
                  </a:schemeClr>
                </a:solidFill>
                <a:latin typeface="Comic Sans MS" pitchFamily="66" charset="0"/>
              </a:rPr>
              <a:t>      από την απόσταξη του κάρβουνου και του ξύλου      </a:t>
            </a:r>
          </a:p>
          <a:p>
            <a:pPr>
              <a:buNone/>
            </a:pPr>
            <a:r>
              <a:rPr lang="el-GR" sz="2400" dirty="0" smtClean="0">
                <a:solidFill>
                  <a:schemeClr val="tx1">
                    <a:lumMod val="95000"/>
                    <a:lumOff val="5000"/>
                  </a:schemeClr>
                </a:solidFill>
                <a:latin typeface="Comic Sans MS" pitchFamily="66" charset="0"/>
              </a:rPr>
              <a:t>     </a:t>
            </a:r>
            <a:r>
              <a:rPr lang="el-GR" sz="2400" dirty="0" smtClean="0">
                <a:solidFill>
                  <a:schemeClr val="accent4">
                    <a:lumMod val="50000"/>
                  </a:schemeClr>
                </a:solidFill>
                <a:latin typeface="Comic Sans MS" pitchFamily="66" charset="0"/>
              </a:rPr>
              <a:t>Ο φωτισμός με φωταέριο </a:t>
            </a:r>
            <a:r>
              <a:rPr lang="el-GR" sz="2400" dirty="0" smtClean="0">
                <a:solidFill>
                  <a:schemeClr val="tx1">
                    <a:lumMod val="95000"/>
                    <a:lumOff val="5000"/>
                  </a:schemeClr>
                </a:solidFill>
                <a:latin typeface="Comic Sans MS" pitchFamily="66" charset="0"/>
              </a:rPr>
              <a:t>είχε δύο πλεονεκτήματα:   </a:t>
            </a:r>
          </a:p>
          <a:p>
            <a:pPr algn="ctr">
              <a:buFont typeface="Wingdings" pitchFamily="2" charset="2"/>
              <a:buChar char="v"/>
            </a:pPr>
            <a:r>
              <a:rPr lang="el-GR" sz="2400" dirty="0" smtClean="0">
                <a:solidFill>
                  <a:schemeClr val="tx1">
                    <a:lumMod val="95000"/>
                    <a:lumOff val="5000"/>
                  </a:schemeClr>
                </a:solidFill>
                <a:latin typeface="Comic Sans MS" pitchFamily="66" charset="0"/>
              </a:rPr>
              <a:t> </a:t>
            </a:r>
            <a:r>
              <a:rPr lang="el-GR" sz="2400" dirty="0" smtClean="0">
                <a:latin typeface="Comic Sans MS" pitchFamily="66" charset="0"/>
              </a:rPr>
              <a:t>Δεν χρειαζόταν φυτίλι  </a:t>
            </a:r>
          </a:p>
          <a:p>
            <a:pPr algn="ctr">
              <a:buFont typeface="Wingdings" pitchFamily="2" charset="2"/>
              <a:buChar char="v"/>
            </a:pPr>
            <a:r>
              <a:rPr lang="el-GR" sz="2400" dirty="0" smtClean="0">
                <a:solidFill>
                  <a:schemeClr val="tx1">
                    <a:lumMod val="95000"/>
                    <a:lumOff val="5000"/>
                  </a:schemeClr>
                </a:solidFill>
                <a:latin typeface="Comic Sans MS" pitchFamily="66" charset="0"/>
              </a:rPr>
              <a:t> Από μια πηγή, (το δίκτυο φωταερίου)</a:t>
            </a:r>
          </a:p>
          <a:p>
            <a:pPr algn="ctr">
              <a:buNone/>
            </a:pPr>
            <a:r>
              <a:rPr lang="el-GR" sz="2400" dirty="0" smtClean="0">
                <a:solidFill>
                  <a:schemeClr val="tx1">
                    <a:lumMod val="95000"/>
                    <a:lumOff val="5000"/>
                  </a:schemeClr>
                </a:solidFill>
                <a:latin typeface="Comic Sans MS" pitchFamily="66" charset="0"/>
              </a:rPr>
              <a:t>ήταν δυνατόν να τροφοδοτηθούν</a:t>
            </a:r>
          </a:p>
          <a:p>
            <a:pPr>
              <a:buNone/>
            </a:pPr>
            <a:r>
              <a:rPr lang="el-GR" sz="2400" dirty="0" smtClean="0">
                <a:solidFill>
                  <a:schemeClr val="tx1">
                    <a:lumMod val="95000"/>
                    <a:lumOff val="5000"/>
                  </a:schemeClr>
                </a:solidFill>
                <a:latin typeface="Comic Sans MS" pitchFamily="66" charset="0"/>
              </a:rPr>
              <a:t>                       πολλές λάμπες ταυτόχρονα.</a:t>
            </a:r>
          </a:p>
          <a:p>
            <a:pPr>
              <a:buNone/>
            </a:pPr>
            <a:r>
              <a:rPr lang="el-GR" sz="2400" dirty="0" smtClean="0">
                <a:solidFill>
                  <a:schemeClr val="tx1">
                    <a:lumMod val="95000"/>
                    <a:lumOff val="5000"/>
                  </a:schemeClr>
                </a:solidFill>
                <a:latin typeface="Comic Sans MS" pitchFamily="66" charset="0"/>
              </a:rPr>
              <a:t>                       Όμως κάθε λάμπα έπρεπε</a:t>
            </a:r>
          </a:p>
          <a:p>
            <a:pPr>
              <a:buNone/>
            </a:pPr>
            <a:r>
              <a:rPr lang="el-GR" sz="2400" dirty="0" smtClean="0">
                <a:solidFill>
                  <a:schemeClr val="tx1">
                    <a:lumMod val="95000"/>
                    <a:lumOff val="5000"/>
                  </a:schemeClr>
                </a:solidFill>
                <a:latin typeface="Comic Sans MS" pitchFamily="66" charset="0"/>
              </a:rPr>
              <a:t>                       να ανάψει και να σβήσει</a:t>
            </a:r>
          </a:p>
          <a:p>
            <a:pPr>
              <a:buNone/>
            </a:pPr>
            <a:r>
              <a:rPr lang="el-GR" sz="2400" dirty="0" smtClean="0">
                <a:solidFill>
                  <a:schemeClr val="tx1">
                    <a:lumMod val="95000"/>
                    <a:lumOff val="5000"/>
                  </a:schemeClr>
                </a:solidFill>
                <a:latin typeface="Comic Sans MS" pitchFamily="66" charset="0"/>
              </a:rPr>
              <a:t>                       ξεχωριστά.</a:t>
            </a:r>
            <a:endParaRPr lang="el-GR" sz="2400" dirty="0">
              <a:solidFill>
                <a:schemeClr val="tx1">
                  <a:lumMod val="95000"/>
                  <a:lumOff val="5000"/>
                </a:schemeClr>
              </a:solidFill>
              <a:latin typeface="Comic Sans MS" pitchFamily="66" charset="0"/>
            </a:endParaRPr>
          </a:p>
        </p:txBody>
      </p:sp>
      <p:pic>
        <p:nvPicPr>
          <p:cNvPr id="4" name="3 - Εικόνα" descr="C:\Users\Vaso\Desktop\φως\Last Lamplighter 2.jpg"/>
          <p:cNvPicPr/>
          <p:nvPr/>
        </p:nvPicPr>
        <p:blipFill>
          <a:blip r:embed="rId2" cstate="print"/>
          <a:srcRect/>
          <a:stretch>
            <a:fillRect/>
          </a:stretch>
        </p:blipFill>
        <p:spPr bwMode="auto">
          <a:xfrm>
            <a:off x="7092281" y="2924944"/>
            <a:ext cx="2051720" cy="3933056"/>
          </a:xfrm>
          <a:prstGeom prst="rect">
            <a:avLst/>
          </a:prstGeom>
          <a:noFill/>
          <a:ln w="9525">
            <a:noFill/>
            <a:miter lim="800000"/>
            <a:headEnd/>
            <a:tailEnd/>
          </a:ln>
        </p:spPr>
      </p:pic>
      <p:sp>
        <p:nvSpPr>
          <p:cNvPr id="5" name="4 - Ορθογώνιο"/>
          <p:cNvSpPr/>
          <p:nvPr/>
        </p:nvSpPr>
        <p:spPr>
          <a:xfrm>
            <a:off x="2323500" y="6198990"/>
            <a:ext cx="4497000" cy="338554"/>
          </a:xfrm>
          <a:prstGeom prst="rect">
            <a:avLst/>
          </a:prstGeom>
        </p:spPr>
        <p:txBody>
          <a:bodyPr wrap="square">
            <a:spAutoFit/>
          </a:bodyPr>
          <a:lstStyle/>
          <a:p>
            <a:r>
              <a:rPr lang="el-GR" sz="1600" dirty="0" smtClean="0">
                <a:solidFill>
                  <a:schemeClr val="accent4"/>
                </a:solidFill>
                <a:latin typeface="Comic Sans MS" pitchFamily="66" charset="0"/>
              </a:rPr>
              <a:t>Ο </a:t>
            </a:r>
            <a:r>
              <a:rPr lang="el-GR" sz="1600" dirty="0" err="1" smtClean="0">
                <a:solidFill>
                  <a:schemeClr val="accent4"/>
                </a:solidFill>
                <a:latin typeface="Comic Sans MS" pitchFamily="66" charset="0"/>
              </a:rPr>
              <a:t>φανόκορος</a:t>
            </a:r>
            <a:r>
              <a:rPr lang="el-GR" sz="1600" dirty="0" smtClean="0">
                <a:solidFill>
                  <a:schemeClr val="accent4"/>
                </a:solidFill>
                <a:latin typeface="Comic Sans MS" pitchFamily="66" charset="0"/>
              </a:rPr>
              <a:t> ανάβει κάθε βράδυ τα φανάρια</a:t>
            </a:r>
            <a:endParaRPr lang="el-GR" sz="1600" dirty="0">
              <a:solidFill>
                <a:schemeClr val="accent4"/>
              </a:solidFill>
              <a:latin typeface="Comic Sans MS" pitchFamily="66"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980728"/>
            <a:ext cx="8229600" cy="3816424"/>
          </a:xfrm>
        </p:spPr>
        <p:txBody>
          <a:bodyPr>
            <a:normAutofit fontScale="90000"/>
          </a:bodyPr>
          <a:lstStyle/>
          <a:p>
            <a:pPr algn="l"/>
            <a:r>
              <a:rPr lang="el-GR" sz="3600" b="1" dirty="0" smtClean="0">
                <a:solidFill>
                  <a:srgbClr val="FF0000"/>
                </a:solidFill>
              </a:rPr>
              <a:t>                 Ο λαμπτήρας πυρακτώσεως </a:t>
            </a:r>
            <a:br>
              <a:rPr lang="el-GR" sz="3600" b="1" dirty="0" smtClean="0">
                <a:solidFill>
                  <a:srgbClr val="FF0000"/>
                </a:solidFill>
              </a:rPr>
            </a:br>
            <a:r>
              <a:rPr lang="el-GR" sz="3600" b="1" dirty="0" smtClean="0">
                <a:solidFill>
                  <a:srgbClr val="FF0000"/>
                </a:solidFill>
              </a:rPr>
              <a:t/>
            </a:r>
            <a:br>
              <a:rPr lang="el-GR" sz="3600" b="1" dirty="0" smtClean="0">
                <a:solidFill>
                  <a:srgbClr val="FF0000"/>
                </a:solidFill>
              </a:rPr>
            </a:br>
            <a:r>
              <a:rPr lang="el-GR" sz="2700" dirty="0" smtClean="0">
                <a:latin typeface="Comic Sans MS" pitchFamily="66" charset="0"/>
              </a:rPr>
              <a:t> Σ’ όλη τη διάρκεια του 19</a:t>
            </a:r>
            <a:r>
              <a:rPr lang="el-GR" sz="2700" baseline="30000" dirty="0" smtClean="0">
                <a:latin typeface="Comic Sans MS" pitchFamily="66" charset="0"/>
              </a:rPr>
              <a:t>ου</a:t>
            </a:r>
            <a:r>
              <a:rPr lang="el-GR" sz="2700" dirty="0" smtClean="0">
                <a:latin typeface="Comic Sans MS" pitchFamily="66" charset="0"/>
              </a:rPr>
              <a:t> αιώνα</a:t>
            </a:r>
            <a:br>
              <a:rPr lang="el-GR" sz="2700" dirty="0" smtClean="0">
                <a:latin typeface="Comic Sans MS" pitchFamily="66" charset="0"/>
              </a:rPr>
            </a:br>
            <a:r>
              <a:rPr lang="el-GR" sz="2700" dirty="0" smtClean="0">
                <a:latin typeface="Comic Sans MS" pitchFamily="66" charset="0"/>
              </a:rPr>
              <a:t> πολλοί επιστήμονες και εφευρέτες </a:t>
            </a:r>
            <a:br>
              <a:rPr lang="el-GR" sz="2700" dirty="0" smtClean="0">
                <a:latin typeface="Comic Sans MS" pitchFamily="66" charset="0"/>
              </a:rPr>
            </a:br>
            <a:r>
              <a:rPr lang="el-GR" sz="2700" dirty="0" smtClean="0">
                <a:latin typeface="Comic Sans MS" pitchFamily="66" charset="0"/>
              </a:rPr>
              <a:t> προσπάθησαν να κατασκευάσουν </a:t>
            </a:r>
            <a:br>
              <a:rPr lang="el-GR" sz="2700" dirty="0" smtClean="0">
                <a:latin typeface="Comic Sans MS" pitchFamily="66" charset="0"/>
              </a:rPr>
            </a:br>
            <a:r>
              <a:rPr lang="el-GR" sz="2700" dirty="0" smtClean="0">
                <a:latin typeface="Comic Sans MS" pitchFamily="66" charset="0"/>
              </a:rPr>
              <a:t> μια πρακτική, οικονομικά αποδοτική,</a:t>
            </a:r>
            <a:br>
              <a:rPr lang="el-GR" sz="2700" dirty="0" smtClean="0">
                <a:latin typeface="Comic Sans MS" pitchFamily="66" charset="0"/>
              </a:rPr>
            </a:br>
            <a:r>
              <a:rPr lang="el-GR" sz="2700" dirty="0" smtClean="0">
                <a:latin typeface="Comic Sans MS" pitchFamily="66" charset="0"/>
              </a:rPr>
              <a:t> μακράς διαρκείας, λάμπα πυράκτωσης</a:t>
            </a:r>
            <a:br>
              <a:rPr lang="el-GR" sz="2700" dirty="0" smtClean="0">
                <a:latin typeface="Comic Sans MS" pitchFamily="66" charset="0"/>
              </a:rPr>
            </a:br>
            <a:r>
              <a:rPr lang="el-GR" sz="2700" dirty="0" smtClean="0">
                <a:latin typeface="Comic Sans MS" pitchFamily="66" charset="0"/>
              </a:rPr>
              <a:t> μέσα στην οποία θα βρίσκεται</a:t>
            </a:r>
            <a:br>
              <a:rPr lang="el-GR" sz="2700" dirty="0" smtClean="0">
                <a:latin typeface="Comic Sans MS" pitchFamily="66" charset="0"/>
              </a:rPr>
            </a:br>
            <a:r>
              <a:rPr lang="el-GR" sz="2700" dirty="0" smtClean="0">
                <a:latin typeface="Comic Sans MS" pitchFamily="66" charset="0"/>
              </a:rPr>
              <a:t> ένα λεπτό σύρμα (νήμα)</a:t>
            </a:r>
            <a:br>
              <a:rPr lang="el-GR" sz="2700" dirty="0" smtClean="0">
                <a:latin typeface="Comic Sans MS" pitchFamily="66" charset="0"/>
              </a:rPr>
            </a:br>
            <a:r>
              <a:rPr lang="el-GR" sz="2700" dirty="0" smtClean="0">
                <a:latin typeface="Comic Sans MS" pitchFamily="66" charset="0"/>
              </a:rPr>
              <a:t> που θα φωτοβολεί</a:t>
            </a:r>
            <a:br>
              <a:rPr lang="el-GR" sz="2700" dirty="0" smtClean="0">
                <a:latin typeface="Comic Sans MS" pitchFamily="66" charset="0"/>
              </a:rPr>
            </a:br>
            <a:r>
              <a:rPr lang="el-GR" sz="2700" dirty="0" smtClean="0">
                <a:latin typeface="Comic Sans MS" pitchFamily="66" charset="0"/>
              </a:rPr>
              <a:t> όταν περνά ηλεκτρικό ρεύμα.</a:t>
            </a:r>
            <a:r>
              <a:rPr lang="el-GR" sz="2000" dirty="0" smtClean="0">
                <a:latin typeface="Comic Sans MS" pitchFamily="66" charset="0"/>
              </a:rPr>
              <a:t/>
            </a:r>
            <a:br>
              <a:rPr lang="el-GR" sz="2000" dirty="0" smtClean="0">
                <a:latin typeface="Comic Sans MS" pitchFamily="66" charset="0"/>
              </a:rPr>
            </a:br>
            <a:r>
              <a:rPr lang="el-GR" sz="2000" dirty="0" smtClean="0">
                <a:latin typeface="Comic Sans MS" pitchFamily="66" charset="0"/>
              </a:rPr>
              <a:t/>
            </a:r>
            <a:br>
              <a:rPr lang="el-GR" sz="2000" dirty="0" smtClean="0">
                <a:latin typeface="Comic Sans MS" pitchFamily="66" charset="0"/>
              </a:rPr>
            </a:br>
            <a:r>
              <a:rPr lang="el-GR" sz="2700" dirty="0" smtClean="0">
                <a:solidFill>
                  <a:srgbClr val="00B050"/>
                </a:solidFill>
                <a:latin typeface="Comic Sans MS" pitchFamily="66" charset="0"/>
              </a:rPr>
              <a:t>Ποιοι το κατόρθωσαν τελικά;</a:t>
            </a:r>
            <a:endParaRPr lang="el-GR" sz="2700" dirty="0">
              <a:solidFill>
                <a:srgbClr val="00B050"/>
              </a:solidFill>
            </a:endParaRPr>
          </a:p>
        </p:txBody>
      </p:sp>
      <p:pic>
        <p:nvPicPr>
          <p:cNvPr id="1026" name="Picture 2" descr="C:\Users\Vaso\Desktop\φως\light.jpg"/>
          <p:cNvPicPr>
            <a:picLocks noGrp="1" noChangeAspect="1" noChangeArrowheads="1"/>
          </p:cNvPicPr>
          <p:nvPr>
            <p:ph idx="1"/>
          </p:nvPr>
        </p:nvPicPr>
        <p:blipFill>
          <a:blip r:embed="rId2" cstate="print"/>
          <a:srcRect/>
          <a:stretch>
            <a:fillRect/>
          </a:stretch>
        </p:blipFill>
        <p:spPr bwMode="auto">
          <a:xfrm>
            <a:off x="6084168" y="3501008"/>
            <a:ext cx="3059832" cy="335699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476672"/>
            <a:ext cx="8229600" cy="940966"/>
          </a:xfrm>
        </p:spPr>
        <p:txBody>
          <a:bodyPr>
            <a:normAutofit fontScale="90000"/>
          </a:bodyPr>
          <a:lstStyle/>
          <a:p>
            <a:r>
              <a:rPr lang="el-GR" sz="3600" b="1" dirty="0" smtClean="0">
                <a:solidFill>
                  <a:schemeClr val="accent2">
                    <a:lumMod val="75000"/>
                  </a:schemeClr>
                </a:solidFill>
                <a:latin typeface="Comic Sans MS" panose="030F0702030302020204" pitchFamily="66" charset="0"/>
              </a:rPr>
              <a:t>Η ιστορία του λαμπτήρα πυρακτώσεως </a:t>
            </a:r>
            <a:r>
              <a:rPr lang="el-GR" sz="5400" dirty="0" smtClean="0">
                <a:solidFill>
                  <a:schemeClr val="accent2">
                    <a:lumMod val="75000"/>
                  </a:schemeClr>
                </a:solidFill>
                <a:latin typeface="Comic Sans MS" panose="030F0702030302020204" pitchFamily="66" charset="0"/>
              </a:rPr>
              <a:t/>
            </a:r>
            <a:br>
              <a:rPr lang="el-GR" sz="5400" dirty="0" smtClean="0">
                <a:solidFill>
                  <a:schemeClr val="accent2">
                    <a:lumMod val="75000"/>
                  </a:schemeClr>
                </a:solidFill>
                <a:latin typeface="Comic Sans MS" panose="030F0702030302020204" pitchFamily="66" charset="0"/>
              </a:rPr>
            </a:br>
            <a:endParaRPr lang="el-GR" dirty="0"/>
          </a:p>
        </p:txBody>
      </p:sp>
      <p:sp>
        <p:nvSpPr>
          <p:cNvPr id="3" name="2 - Θέση περιεχομένου"/>
          <p:cNvSpPr>
            <a:spLocks noGrp="1"/>
          </p:cNvSpPr>
          <p:nvPr>
            <p:ph idx="1"/>
          </p:nvPr>
        </p:nvSpPr>
        <p:spPr>
          <a:xfrm>
            <a:off x="251520" y="1700808"/>
            <a:ext cx="8712968" cy="5157192"/>
          </a:xfrm>
        </p:spPr>
        <p:txBody>
          <a:bodyPr>
            <a:normAutofit lnSpcReduction="10000"/>
          </a:bodyPr>
          <a:lstStyle/>
          <a:p>
            <a:pPr>
              <a:buNone/>
            </a:pPr>
            <a:r>
              <a:rPr lang="el-GR" dirty="0" smtClean="0">
                <a:latin typeface="Comic Sans MS" panose="030F0702030302020204" pitchFamily="66" charset="0"/>
              </a:rPr>
              <a:t> </a:t>
            </a:r>
            <a:r>
              <a:rPr lang="el-GR" sz="1900" dirty="0" smtClean="0">
                <a:latin typeface="Comic Sans MS" panose="030F0702030302020204" pitchFamily="66" charset="0"/>
              </a:rPr>
              <a:t>Τα</a:t>
            </a:r>
            <a:r>
              <a:rPr lang="el-GR" sz="1900" dirty="0" smtClean="0"/>
              <a:t> </a:t>
            </a:r>
            <a:r>
              <a:rPr lang="el-GR" sz="1900" dirty="0" smtClean="0">
                <a:latin typeface="Comic Sans MS" panose="030F0702030302020204" pitchFamily="66" charset="0"/>
              </a:rPr>
              <a:t>πρώτα βήματα για την εφεύρεση</a:t>
            </a:r>
          </a:p>
          <a:p>
            <a:pPr>
              <a:buNone/>
            </a:pPr>
            <a:r>
              <a:rPr lang="el-GR" sz="1900" dirty="0" smtClean="0">
                <a:latin typeface="Comic Sans MS" panose="030F0702030302020204" pitchFamily="66" charset="0"/>
              </a:rPr>
              <a:t> του λαμπτήρα πυρακτώσεως έγιναν</a:t>
            </a:r>
          </a:p>
          <a:p>
            <a:pPr>
              <a:buNone/>
            </a:pPr>
            <a:r>
              <a:rPr lang="el-GR" sz="1900" dirty="0" smtClean="0">
                <a:latin typeface="Comic Sans MS" panose="030F0702030302020204" pitchFamily="66" charset="0"/>
              </a:rPr>
              <a:t> από τον Βρετανό </a:t>
            </a:r>
            <a:r>
              <a:rPr lang="en-US" sz="1900" dirty="0" err="1" smtClean="0">
                <a:solidFill>
                  <a:srgbClr val="FF0000"/>
                </a:solidFill>
                <a:latin typeface="Comic Sans MS" panose="030F0702030302020204" pitchFamily="66" charset="0"/>
              </a:rPr>
              <a:t>Hymphry</a:t>
            </a:r>
            <a:r>
              <a:rPr lang="en-US" sz="1900" dirty="0" smtClean="0">
                <a:solidFill>
                  <a:srgbClr val="FF0000"/>
                </a:solidFill>
                <a:latin typeface="Comic Sans MS" panose="030F0702030302020204" pitchFamily="66" charset="0"/>
              </a:rPr>
              <a:t> Davy </a:t>
            </a:r>
            <a:r>
              <a:rPr lang="el-GR" sz="1900" dirty="0" smtClean="0">
                <a:latin typeface="Comic Sans MS" panose="030F0702030302020204" pitchFamily="66" charset="0"/>
              </a:rPr>
              <a:t>το 1801,</a:t>
            </a:r>
          </a:p>
          <a:p>
            <a:pPr>
              <a:buNone/>
            </a:pPr>
            <a:r>
              <a:rPr lang="el-GR" sz="1900" dirty="0" smtClean="0">
                <a:latin typeface="Comic Sans MS" panose="030F0702030302020204" pitchFamily="66" charset="0"/>
              </a:rPr>
              <a:t> ο οποίος πειραματίστηκε για την παραγωγή φωτός</a:t>
            </a:r>
          </a:p>
          <a:p>
            <a:pPr>
              <a:buNone/>
            </a:pPr>
            <a:r>
              <a:rPr lang="el-GR" sz="1900" dirty="0" smtClean="0">
                <a:latin typeface="Comic Sans MS" panose="030F0702030302020204" pitchFamily="66" charset="0"/>
              </a:rPr>
              <a:t> μέσω  της διέλευσης ηλεκτρικού ρεύματος από μια πλατινένια ταινία</a:t>
            </a:r>
          </a:p>
          <a:p>
            <a:pPr>
              <a:buNone/>
            </a:pPr>
            <a:r>
              <a:rPr lang="el-GR" sz="1900" dirty="0" smtClean="0">
                <a:latin typeface="Comic Sans MS" panose="030F0702030302020204" pitchFamily="66" charset="0"/>
              </a:rPr>
              <a:t>Αξιόλογα πειράματα βέβαια έκανε και ο </a:t>
            </a:r>
            <a:r>
              <a:rPr lang="en-US" sz="1900" dirty="0" smtClean="0">
                <a:solidFill>
                  <a:srgbClr val="FF0000"/>
                </a:solidFill>
                <a:latin typeface="Comic Sans MS" panose="030F0702030302020204" pitchFamily="66" charset="0"/>
              </a:rPr>
              <a:t>Joseph Swan </a:t>
            </a:r>
            <a:r>
              <a:rPr lang="el-GR" sz="1900" dirty="0" smtClean="0">
                <a:latin typeface="Comic Sans MS" panose="030F0702030302020204" pitchFamily="66" charset="0"/>
              </a:rPr>
              <a:t>ο οποίος</a:t>
            </a:r>
          </a:p>
          <a:p>
            <a:pPr>
              <a:buNone/>
            </a:pPr>
            <a:r>
              <a:rPr lang="el-GR" sz="1900" dirty="0" smtClean="0">
                <a:latin typeface="Comic Sans MS" panose="030F0702030302020204" pitchFamily="66" charset="0"/>
              </a:rPr>
              <a:t>προσπάθησε να κατασκευάσει λάμπες με νήμα άνθρακα</a:t>
            </a:r>
            <a:r>
              <a:rPr lang="el-GR" sz="1900" dirty="0" smtClean="0"/>
              <a:t> </a:t>
            </a:r>
            <a:r>
              <a:rPr lang="el-GR" sz="1900" dirty="0" smtClean="0">
                <a:latin typeface="Comic Sans MS" panose="030F0702030302020204" pitchFamily="66" charset="0"/>
              </a:rPr>
              <a:t>ο οποίος μετά από</a:t>
            </a:r>
          </a:p>
          <a:p>
            <a:pPr>
              <a:buNone/>
            </a:pPr>
            <a:r>
              <a:rPr lang="el-GR" sz="1900" dirty="0" smtClean="0">
                <a:latin typeface="Comic Sans MS" panose="030F0702030302020204" pitchFamily="66" charset="0"/>
              </a:rPr>
              <a:t>πολλές προσπάθειες και πειράματα κατάφερε και παρουσίασε την δική του</a:t>
            </a:r>
          </a:p>
          <a:p>
            <a:pPr>
              <a:buNone/>
            </a:pPr>
            <a:r>
              <a:rPr lang="el-GR" sz="1900" dirty="0" smtClean="0">
                <a:latin typeface="Comic Sans MS" panose="030F0702030302020204" pitchFamily="66" charset="0"/>
              </a:rPr>
              <a:t>ηλεκτρική λάμπα το </a:t>
            </a:r>
            <a:r>
              <a:rPr lang="el-GR" sz="1900" dirty="0" smtClean="0">
                <a:solidFill>
                  <a:srgbClr val="7030A0"/>
                </a:solidFill>
                <a:latin typeface="Comic Sans MS" panose="030F0702030302020204" pitchFamily="66" charset="0"/>
              </a:rPr>
              <a:t>1879</a:t>
            </a:r>
            <a:r>
              <a:rPr lang="el-GR" sz="1900" dirty="0" smtClean="0">
                <a:latin typeface="Comic Sans MS" panose="030F0702030302020204" pitchFamily="66" charset="0"/>
              </a:rPr>
              <a:t>.</a:t>
            </a:r>
          </a:p>
          <a:p>
            <a:pPr>
              <a:buNone/>
            </a:pPr>
            <a:r>
              <a:rPr lang="el-GR" sz="1900" dirty="0" smtClean="0">
                <a:latin typeface="Comic Sans MS" panose="030F0702030302020204" pitchFamily="66" charset="0"/>
              </a:rPr>
              <a:t> Λίγο πιο μακριά, στην Αμερική,</a:t>
            </a:r>
            <a:endParaRPr lang="en-US" sz="1900" dirty="0" smtClean="0">
              <a:latin typeface="Comic Sans MS" panose="030F0702030302020204" pitchFamily="66" charset="0"/>
            </a:endParaRPr>
          </a:p>
          <a:p>
            <a:pPr>
              <a:buNone/>
            </a:pPr>
            <a:r>
              <a:rPr lang="el-GR" sz="1900" dirty="0" smtClean="0">
                <a:latin typeface="Comic Sans MS" panose="030F0702030302020204" pitchFamily="66" charset="0"/>
              </a:rPr>
              <a:t> μερικούς μήνες νωρίτερα ένας Αμερικάνος, </a:t>
            </a:r>
            <a:r>
              <a:rPr lang="en-US" sz="1900" dirty="0" smtClean="0">
                <a:latin typeface="Comic Sans MS" panose="030F0702030302020204" pitchFamily="66" charset="0"/>
              </a:rPr>
              <a:t>o</a:t>
            </a:r>
            <a:endParaRPr lang="el-GR" sz="1900" dirty="0" smtClean="0">
              <a:latin typeface="Comic Sans MS" panose="030F0702030302020204" pitchFamily="66" charset="0"/>
            </a:endParaRPr>
          </a:p>
          <a:p>
            <a:pPr>
              <a:buNone/>
            </a:pPr>
            <a:r>
              <a:rPr lang="en-US" sz="1900" dirty="0" smtClean="0">
                <a:solidFill>
                  <a:srgbClr val="FF0000"/>
                </a:solidFill>
                <a:latin typeface="Comic Sans MS" panose="030F0702030302020204" pitchFamily="66" charset="0"/>
              </a:rPr>
              <a:t>Thomas Edison </a:t>
            </a:r>
            <a:r>
              <a:rPr lang="el-GR" sz="1900" dirty="0" smtClean="0">
                <a:latin typeface="Comic Sans MS" panose="030F0702030302020204" pitchFamily="66" charset="0"/>
              </a:rPr>
              <a:t>είχε υποβάλλει αίτηση ευρεσιτεχνίας  για έναν όμοιο λαμπτήρα</a:t>
            </a:r>
          </a:p>
          <a:p>
            <a:pPr>
              <a:buNone/>
            </a:pPr>
            <a:r>
              <a:rPr lang="el-GR" sz="1900" dirty="0" smtClean="0">
                <a:latin typeface="Comic Sans MS" panose="030F0702030302020204" pitchFamily="66" charset="0"/>
              </a:rPr>
              <a:t>κενού. </a:t>
            </a:r>
          </a:p>
          <a:p>
            <a:pPr>
              <a:buNone/>
            </a:pPr>
            <a:r>
              <a:rPr lang="el-GR" sz="1900" dirty="0" smtClean="0">
                <a:latin typeface="Comic Sans MS" panose="030F0702030302020204" pitchFamily="66" charset="0"/>
              </a:rPr>
              <a:t>Το 1882 άρχισε η βιομηχανική παραγωγή των λαμπτήρων από το εργοστάσιο ‘’</a:t>
            </a:r>
            <a:r>
              <a:rPr lang="en-US" sz="1900" dirty="0" smtClean="0">
                <a:latin typeface="Comic Sans MS" panose="030F0702030302020204" pitchFamily="66" charset="0"/>
              </a:rPr>
              <a:t>Edison Lamp Company</a:t>
            </a:r>
            <a:r>
              <a:rPr lang="el-GR" sz="1900" dirty="0" smtClean="0">
                <a:latin typeface="Comic Sans MS" panose="030F0702030302020204" pitchFamily="66" charset="0"/>
              </a:rPr>
              <a:t>’’ στο </a:t>
            </a:r>
            <a:r>
              <a:rPr lang="en-US" sz="1900" dirty="0" smtClean="0">
                <a:latin typeface="Comic Sans MS" panose="030F0702030302020204" pitchFamily="66" charset="0"/>
              </a:rPr>
              <a:t>New Jersey</a:t>
            </a:r>
            <a:endParaRPr lang="el-GR" sz="1900" dirty="0"/>
          </a:p>
        </p:txBody>
      </p:sp>
      <p:pic>
        <p:nvPicPr>
          <p:cNvPr id="4" name="3 - Εικόνα" descr="http://sfrang.com/historia/graphics/60/61-39.jpg"/>
          <p:cNvPicPr/>
          <p:nvPr/>
        </p:nvPicPr>
        <p:blipFill>
          <a:blip r:embed="rId2" cstate="print"/>
          <a:srcRect/>
          <a:stretch>
            <a:fillRect/>
          </a:stretch>
        </p:blipFill>
        <p:spPr bwMode="auto">
          <a:xfrm>
            <a:off x="5868144" y="1052736"/>
            <a:ext cx="3096344" cy="19442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rot="20955661">
            <a:off x="457200" y="836712"/>
            <a:ext cx="8229600" cy="1224136"/>
          </a:xfrm>
        </p:spPr>
        <p:txBody>
          <a:bodyPr>
            <a:normAutofit/>
          </a:bodyPr>
          <a:lstStyle/>
          <a:p>
            <a:r>
              <a:rPr lang="el-GR" sz="3200" dirty="0" smtClean="0">
                <a:solidFill>
                  <a:srgbClr val="C00000"/>
                </a:solidFill>
                <a:latin typeface="Comic Sans MS" pitchFamily="66" charset="0"/>
              </a:rPr>
              <a:t>Ο</a:t>
            </a:r>
            <a:r>
              <a:rPr lang="en-US" sz="3200" dirty="0" smtClean="0">
                <a:solidFill>
                  <a:srgbClr val="C00000"/>
                </a:solidFill>
                <a:latin typeface="Comic Sans MS" pitchFamily="66" charset="0"/>
              </a:rPr>
              <a:t> Thomas Edison </a:t>
            </a:r>
            <a:r>
              <a:rPr lang="el-GR" sz="3200" dirty="0" smtClean="0">
                <a:solidFill>
                  <a:srgbClr val="C00000"/>
                </a:solidFill>
                <a:latin typeface="Comic Sans MS" pitchFamily="66" charset="0"/>
              </a:rPr>
              <a:t> δίπλα στον πρώτο λαμπτήρα πυρακτώσεως</a:t>
            </a:r>
            <a:endParaRPr lang="el-GR" sz="3200" dirty="0">
              <a:solidFill>
                <a:srgbClr val="C00000"/>
              </a:solidFill>
              <a:latin typeface="Comic Sans MS" pitchFamily="66" charset="0"/>
            </a:endParaRPr>
          </a:p>
        </p:txBody>
      </p:sp>
      <p:pic>
        <p:nvPicPr>
          <p:cNvPr id="4" name="3 - Θέση περιεχομένου" descr="C:\Users\Vaso\Desktop\φως\edison-lampa.jpg"/>
          <p:cNvPicPr>
            <a:picLocks noGrp="1"/>
          </p:cNvPicPr>
          <p:nvPr>
            <p:ph idx="1"/>
          </p:nvPr>
        </p:nvPicPr>
        <p:blipFill>
          <a:blip r:embed="rId2" cstate="print"/>
          <a:srcRect/>
          <a:stretch>
            <a:fillRect/>
          </a:stretch>
        </p:blipFill>
        <p:spPr bwMode="auto">
          <a:xfrm>
            <a:off x="1547664" y="2852936"/>
            <a:ext cx="6696744" cy="338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b="1" dirty="0" smtClean="0">
                <a:solidFill>
                  <a:srgbClr val="0070C0"/>
                </a:solidFill>
                <a:latin typeface="Comic Sans MS" panose="030F0702030302020204" pitchFamily="66" charset="0"/>
              </a:rPr>
              <a:t>   </a:t>
            </a:r>
            <a:r>
              <a:rPr lang="el-GR" sz="4000" b="1" dirty="0" smtClean="0">
                <a:solidFill>
                  <a:srgbClr val="0070C0"/>
                </a:solidFill>
                <a:latin typeface="Comic Sans MS" panose="030F0702030302020204" pitchFamily="66" charset="0"/>
              </a:rPr>
              <a:t>Περιγραφή του λαμπτήρα πυρακτώσεως</a:t>
            </a:r>
            <a:endParaRPr lang="el-GR" sz="4000" dirty="0"/>
          </a:p>
        </p:txBody>
      </p:sp>
      <p:sp>
        <p:nvSpPr>
          <p:cNvPr id="3" name="2 - Θέση περιεχομένου"/>
          <p:cNvSpPr>
            <a:spLocks noGrp="1"/>
          </p:cNvSpPr>
          <p:nvPr>
            <p:ph idx="1"/>
          </p:nvPr>
        </p:nvSpPr>
        <p:spPr>
          <a:xfrm>
            <a:off x="0" y="1600200"/>
            <a:ext cx="6876256" cy="4997152"/>
          </a:xfrm>
        </p:spPr>
        <p:txBody>
          <a:bodyPr>
            <a:normAutofit fontScale="85000" lnSpcReduction="10000"/>
          </a:bodyPr>
          <a:lstStyle/>
          <a:p>
            <a:pPr>
              <a:buNone/>
            </a:pPr>
            <a:r>
              <a:rPr lang="el-GR" dirty="0" smtClean="0">
                <a:latin typeface="Comic Sans MS" panose="030F0702030302020204" pitchFamily="66" charset="0"/>
              </a:rPr>
              <a:t>Ο λαμπτήρας πυρακτώσεως αποτελείται    από τα εξής μέρη:</a:t>
            </a:r>
          </a:p>
          <a:p>
            <a:pPr lvl="0"/>
            <a:r>
              <a:rPr lang="el-GR" dirty="0" smtClean="0">
                <a:solidFill>
                  <a:srgbClr val="00B0F0"/>
                </a:solidFill>
                <a:latin typeface="Comic Sans MS" panose="030F0702030302020204" pitchFamily="66" charset="0"/>
              </a:rPr>
              <a:t>το γυάλινο περίβλημα </a:t>
            </a:r>
            <a:r>
              <a:rPr lang="el-GR" dirty="0" smtClean="0">
                <a:latin typeface="Comic Sans MS" panose="030F0702030302020204" pitchFamily="66" charset="0"/>
              </a:rPr>
              <a:t>που πληρώνεται με αδρανές αέριο (άζωτο, αργό, κρυπτό)</a:t>
            </a:r>
          </a:p>
          <a:p>
            <a:pPr lvl="0"/>
            <a:r>
              <a:rPr lang="el-GR" dirty="0" smtClean="0">
                <a:solidFill>
                  <a:schemeClr val="bg2">
                    <a:lumMod val="25000"/>
                  </a:schemeClr>
                </a:solidFill>
                <a:latin typeface="Comic Sans MS" panose="030F0702030302020204" pitchFamily="66" charset="0"/>
              </a:rPr>
              <a:t>τη μεταλλική βάση </a:t>
            </a:r>
          </a:p>
          <a:p>
            <a:pPr lvl="0"/>
            <a:r>
              <a:rPr lang="el-GR" dirty="0" smtClean="0">
                <a:solidFill>
                  <a:srgbClr val="C00000"/>
                </a:solidFill>
                <a:latin typeface="Comic Sans MS" panose="030F0702030302020204" pitchFamily="66" charset="0"/>
              </a:rPr>
              <a:t>τα ηλεκτρόδια</a:t>
            </a:r>
          </a:p>
          <a:p>
            <a:pPr lvl="0"/>
            <a:r>
              <a:rPr lang="el-GR" dirty="0" smtClean="0">
                <a:solidFill>
                  <a:schemeClr val="accent6">
                    <a:lumMod val="75000"/>
                  </a:schemeClr>
                </a:solidFill>
                <a:latin typeface="Comic Sans MS" panose="030F0702030302020204" pitchFamily="66" charset="0"/>
              </a:rPr>
              <a:t>το νήμα βολφραμίου που φωτοβολεί όταν πυρακτωθεί </a:t>
            </a:r>
            <a:r>
              <a:rPr lang="el-GR" dirty="0" smtClean="0">
                <a:latin typeface="Comic Sans MS" panose="030F0702030302020204" pitchFamily="66" charset="0"/>
              </a:rPr>
              <a:t>με τη διέλευση του ηλεκτρικού ρεύματος</a:t>
            </a:r>
          </a:p>
          <a:p>
            <a:pPr lvl="0"/>
            <a:r>
              <a:rPr lang="el-GR" dirty="0" smtClean="0">
                <a:solidFill>
                  <a:srgbClr val="00B050"/>
                </a:solidFill>
                <a:latin typeface="Comic Sans MS" panose="030F0702030302020204" pitchFamily="66" charset="0"/>
              </a:rPr>
              <a:t>τα στηρίγματα του νήματος</a:t>
            </a:r>
          </a:p>
          <a:p>
            <a:r>
              <a:rPr lang="el-GR" dirty="0" smtClean="0">
                <a:solidFill>
                  <a:schemeClr val="accent2">
                    <a:lumMod val="75000"/>
                  </a:schemeClr>
                </a:solidFill>
                <a:latin typeface="Comic Sans MS" panose="030F0702030302020204" pitchFamily="66" charset="0"/>
              </a:rPr>
              <a:t>το γυάλινο στήριγμα των ηλεκτροδίων   </a:t>
            </a:r>
            <a:endParaRPr lang="el-GR" dirty="0">
              <a:solidFill>
                <a:schemeClr val="accent2">
                  <a:lumMod val="75000"/>
                </a:schemeClr>
              </a:solidFill>
              <a:latin typeface="Comic Sans MS" panose="030F0702030302020204" pitchFamily="66" charset="0"/>
            </a:endParaRPr>
          </a:p>
        </p:txBody>
      </p:sp>
      <p:pic>
        <p:nvPicPr>
          <p:cNvPr id="4" name="3 - Εικόνα" descr="http://digitalschool.minedu.gov.gr/modules/ebook/show.php/DSGL-C107/144/1034,3733/images/img4_4.jpg"/>
          <p:cNvPicPr/>
          <p:nvPr/>
        </p:nvPicPr>
        <p:blipFill>
          <a:blip r:embed="rId2" cstate="print"/>
          <a:srcRect/>
          <a:stretch>
            <a:fillRect/>
          </a:stretch>
        </p:blipFill>
        <p:spPr bwMode="auto">
          <a:xfrm>
            <a:off x="6804248" y="2492896"/>
            <a:ext cx="2339752" cy="3888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sp>
        <p:nvSpPr>
          <p:cNvPr id="3" name="2 - Θέση περιεχομένου"/>
          <p:cNvSpPr>
            <a:spLocks noGrp="1"/>
          </p:cNvSpPr>
          <p:nvPr>
            <p:ph idx="1"/>
          </p:nvPr>
        </p:nvSpPr>
        <p:spPr>
          <a:xfrm>
            <a:off x="457200" y="188640"/>
            <a:ext cx="8229600" cy="6408712"/>
          </a:xfrm>
        </p:spPr>
        <p:txBody>
          <a:bodyPr>
            <a:noAutofit/>
          </a:bodyPr>
          <a:lstStyle/>
          <a:p>
            <a:pPr lvl="0"/>
            <a:r>
              <a:rPr lang="el-GR" sz="2400" b="1" dirty="0" smtClean="0">
                <a:solidFill>
                  <a:srgbClr val="C00000"/>
                </a:solidFill>
                <a:latin typeface="Comic Sans MS" pitchFamily="66" charset="0"/>
              </a:rPr>
              <a:t>Λάμπες αίγλης:</a:t>
            </a:r>
            <a:r>
              <a:rPr lang="el-GR" sz="2400" dirty="0" smtClean="0">
                <a:solidFill>
                  <a:srgbClr val="C00000"/>
                </a:solidFill>
                <a:latin typeface="Comic Sans MS" pitchFamily="66" charset="0"/>
              </a:rPr>
              <a:t> </a:t>
            </a:r>
            <a:r>
              <a:rPr lang="el-GR" sz="2400" dirty="0" smtClean="0">
                <a:latin typeface="Comic Sans MS" pitchFamily="66" charset="0"/>
              </a:rPr>
              <a:t>Χρησιμοποιούνται ως ασθενείς φωτεινές πηγές, ως λυχνίες που δείχνουν τη λειτουργία διάφορων ηλεκτρικών πηγών, ως σταθεροποιητές τάσης κ.λπ.</a:t>
            </a:r>
          </a:p>
          <a:p>
            <a:pPr lvl="0"/>
            <a:r>
              <a:rPr lang="el-GR" sz="2400" b="1" dirty="0" smtClean="0">
                <a:solidFill>
                  <a:srgbClr val="00B050"/>
                </a:solidFill>
                <a:latin typeface="Comic Sans MS" pitchFamily="66" charset="0"/>
              </a:rPr>
              <a:t>Λάμπες ηλεκτροφωταύγειας:</a:t>
            </a:r>
            <a:r>
              <a:rPr lang="el-GR" sz="2400" dirty="0" smtClean="0">
                <a:solidFill>
                  <a:srgbClr val="00B050"/>
                </a:solidFill>
                <a:latin typeface="Comic Sans MS" pitchFamily="66" charset="0"/>
              </a:rPr>
              <a:t> </a:t>
            </a:r>
            <a:r>
              <a:rPr lang="el-GR" sz="2400" dirty="0" smtClean="0">
                <a:latin typeface="Comic Sans MS" pitchFamily="66" charset="0"/>
              </a:rPr>
              <a:t>Χρησιμοποιούνται για πλάκες ρολογιών, φωτεινά γράμματα κ.λπ.</a:t>
            </a:r>
          </a:p>
          <a:p>
            <a:pPr lvl="0"/>
            <a:r>
              <a:rPr lang="el-GR" sz="2400" b="1" dirty="0" smtClean="0">
                <a:solidFill>
                  <a:srgbClr val="FF0000"/>
                </a:solidFill>
                <a:latin typeface="Comic Sans MS" pitchFamily="66" charset="0"/>
              </a:rPr>
              <a:t>Λάμπες υπέρυθρων </a:t>
            </a:r>
            <a:r>
              <a:rPr lang="el-GR" sz="2400" b="1" dirty="0" err="1" smtClean="0">
                <a:solidFill>
                  <a:srgbClr val="FF0000"/>
                </a:solidFill>
                <a:latin typeface="Comic Sans MS" pitchFamily="66" charset="0"/>
              </a:rPr>
              <a:t>ακτίνων</a:t>
            </a:r>
            <a:r>
              <a:rPr lang="el-GR" sz="2400" b="1" dirty="0" smtClean="0">
                <a:solidFill>
                  <a:srgbClr val="FF0000"/>
                </a:solidFill>
                <a:latin typeface="Comic Sans MS" pitchFamily="66" charset="0"/>
              </a:rPr>
              <a:t>: </a:t>
            </a:r>
            <a:r>
              <a:rPr lang="el-GR" sz="2400" dirty="0" smtClean="0">
                <a:latin typeface="Comic Sans MS" pitchFamily="66" charset="0"/>
              </a:rPr>
              <a:t>Ανήκουν στις λάμπες μη ορατής ακτινοβολίας. Χρησιμοποιούνται για αποξήρανση, για γρήγορη και έντονη θέρμανση (θερμαντικά σώματα ), για φωτοθεραπεία μέσω υπέρυθρης ακτινοβολίας.</a:t>
            </a:r>
          </a:p>
          <a:p>
            <a:pPr lvl="0"/>
            <a:r>
              <a:rPr lang="el-GR" sz="2400" b="1" dirty="0" smtClean="0">
                <a:solidFill>
                  <a:srgbClr val="0070C0"/>
                </a:solidFill>
                <a:latin typeface="Comic Sans MS" pitchFamily="66" charset="0"/>
              </a:rPr>
              <a:t>Λάμπες προβολής κινηματογραφικών ταινιών: </a:t>
            </a:r>
            <a:r>
              <a:rPr lang="el-GR" sz="2400" dirty="0" smtClean="0">
                <a:latin typeface="Comic Sans MS" pitchFamily="66" charset="0"/>
              </a:rPr>
              <a:t>Είναι λάμπες πυρακτώσεως που δίνουν υψηλή φωτεινή ροή.</a:t>
            </a:r>
          </a:p>
          <a:p>
            <a:pPr lvl="0"/>
            <a:r>
              <a:rPr lang="el-GR" sz="2400" b="1" dirty="0" smtClean="0">
                <a:solidFill>
                  <a:srgbClr val="FFC000"/>
                </a:solidFill>
                <a:latin typeface="Comic Sans MS" pitchFamily="66" charset="0"/>
              </a:rPr>
              <a:t>Λάμπες ( φλας ) φωτογραφίας: </a:t>
            </a:r>
            <a:r>
              <a:rPr lang="el-GR" sz="2400" dirty="0" smtClean="0">
                <a:latin typeface="Comic Sans MS" pitchFamily="66" charset="0"/>
              </a:rPr>
              <a:t>Είναι λεπτά φύλλα ή νήματα από αλουμίνιο με πρόσμειξη 8% μαγνήσιο κλεισμένα σε γυάλινες αμπούλες που περιέχουν οξυγόνο. Η λάμψη προέρχεται από την καύση του αλουμινίου με το οξυγόνο.</a:t>
            </a:r>
            <a:endParaRPr lang="el-GR" sz="2400" dirty="0">
              <a:latin typeface="Comic Sans MS" pitchFamily="66"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n-US" dirty="0" smtClean="0">
                <a:solidFill>
                  <a:srgbClr val="00B050"/>
                </a:solidFill>
                <a:latin typeface="Comic Sans MS" pitchFamily="66" charset="0"/>
              </a:rPr>
              <a:t>Energy   LED</a:t>
            </a:r>
            <a:endParaRPr lang="el-GR" dirty="0">
              <a:solidFill>
                <a:srgbClr val="00B050"/>
              </a:solidFill>
              <a:latin typeface="Comic Sans MS" pitchFamily="66" charset="0"/>
            </a:endParaRPr>
          </a:p>
        </p:txBody>
      </p:sp>
      <p:sp>
        <p:nvSpPr>
          <p:cNvPr id="3" name="2 - Θέση περιεχομένου"/>
          <p:cNvSpPr>
            <a:spLocks noGrp="1"/>
          </p:cNvSpPr>
          <p:nvPr>
            <p:ph idx="1"/>
          </p:nvPr>
        </p:nvSpPr>
        <p:spPr>
          <a:effectLst>
            <a:outerShdw blurRad="50800" dist="38100" dir="18900000" algn="bl" rotWithShape="0">
              <a:prstClr val="black">
                <a:alpha val="40000"/>
              </a:prstClr>
            </a:outerShdw>
          </a:effectLst>
        </p:spPr>
        <p:txBody>
          <a:bodyPr/>
          <a:lstStyle/>
          <a:p>
            <a:pPr algn="just">
              <a:buNone/>
            </a:pPr>
            <a:r>
              <a:rPr lang="en-US" dirty="0" smtClean="0"/>
              <a:t> </a:t>
            </a:r>
            <a:r>
              <a:rPr lang="el-GR" dirty="0" smtClean="0">
                <a:latin typeface="Comic Sans MS" pitchFamily="66" charset="0"/>
              </a:rPr>
              <a:t>Ένα ταξίδι στον κόσμο των λαμπτήρων       για οικονομικό και αποδοτικό φωτισμό</a:t>
            </a:r>
          </a:p>
          <a:p>
            <a:pPr algn="just">
              <a:buNone/>
            </a:pPr>
            <a:endParaRPr lang="el-GR" dirty="0" smtClean="0">
              <a:latin typeface="Comic Sans MS" pitchFamily="66" charset="0"/>
            </a:endParaRPr>
          </a:p>
          <a:p>
            <a:pPr algn="just">
              <a:buNone/>
            </a:pPr>
            <a:r>
              <a:rPr lang="el-GR" dirty="0" smtClean="0">
                <a:latin typeface="Comic Sans MS" pitchFamily="66" charset="0"/>
              </a:rPr>
              <a:t>                </a:t>
            </a:r>
            <a:r>
              <a:rPr lang="el-GR" sz="2800" dirty="0" smtClean="0">
                <a:solidFill>
                  <a:schemeClr val="accent6">
                    <a:lumMod val="75000"/>
                  </a:schemeClr>
                </a:solidFill>
                <a:latin typeface="Comic Sans MS" pitchFamily="66" charset="0"/>
              </a:rPr>
              <a:t>Λαμπτήρες αλογόνου</a:t>
            </a:r>
          </a:p>
          <a:p>
            <a:pPr algn="just">
              <a:buNone/>
            </a:pPr>
            <a:r>
              <a:rPr lang="el-GR" sz="2800" dirty="0" smtClean="0">
                <a:solidFill>
                  <a:schemeClr val="accent6">
                    <a:lumMod val="75000"/>
                  </a:schemeClr>
                </a:solidFill>
                <a:latin typeface="Comic Sans MS" pitchFamily="66" charset="0"/>
              </a:rPr>
              <a:t>                  </a:t>
            </a:r>
            <a:r>
              <a:rPr lang="el-GR" sz="2800" dirty="0" smtClean="0">
                <a:solidFill>
                  <a:schemeClr val="accent4">
                    <a:lumMod val="50000"/>
                  </a:schemeClr>
                </a:solidFill>
                <a:latin typeface="Comic Sans MS" pitchFamily="66" charset="0"/>
              </a:rPr>
              <a:t>Λαμπτήρες εκκένωσης</a:t>
            </a:r>
          </a:p>
          <a:p>
            <a:pPr algn="just">
              <a:buNone/>
            </a:pPr>
            <a:r>
              <a:rPr lang="el-GR" sz="2800" dirty="0" smtClean="0">
                <a:solidFill>
                  <a:schemeClr val="accent4">
                    <a:lumMod val="50000"/>
                  </a:schemeClr>
                </a:solidFill>
                <a:latin typeface="Comic Sans MS" pitchFamily="66" charset="0"/>
              </a:rPr>
              <a:t>                  </a:t>
            </a:r>
            <a:r>
              <a:rPr lang="el-GR" sz="2800" dirty="0" smtClean="0">
                <a:solidFill>
                  <a:srgbClr val="00B050"/>
                </a:solidFill>
                <a:latin typeface="Comic Sans MS" pitchFamily="66" charset="0"/>
              </a:rPr>
              <a:t>Λαμπτήρες </a:t>
            </a:r>
            <a:r>
              <a:rPr lang="en-US" sz="2800" dirty="0" smtClean="0">
                <a:solidFill>
                  <a:srgbClr val="00B050"/>
                </a:solidFill>
                <a:latin typeface="Comic Sans MS" pitchFamily="66" charset="0"/>
              </a:rPr>
              <a:t>LED</a:t>
            </a:r>
          </a:p>
          <a:p>
            <a:pPr algn="just">
              <a:buNone/>
            </a:pPr>
            <a:r>
              <a:rPr lang="en-US" sz="2800" dirty="0" smtClean="0">
                <a:solidFill>
                  <a:srgbClr val="00B050"/>
                </a:solidFill>
                <a:latin typeface="Comic Sans MS" pitchFamily="66" charset="0"/>
              </a:rPr>
              <a:t>    </a:t>
            </a:r>
            <a:r>
              <a:rPr lang="el-GR" sz="2800" dirty="0" smtClean="0">
                <a:solidFill>
                  <a:srgbClr val="00B050"/>
                </a:solidFill>
                <a:latin typeface="Comic Sans MS" pitchFamily="66" charset="0"/>
              </a:rPr>
              <a:t>          </a:t>
            </a:r>
            <a:r>
              <a:rPr lang="en-US" sz="2800" dirty="0" smtClean="0">
                <a:solidFill>
                  <a:srgbClr val="00B050"/>
                </a:solidFill>
                <a:latin typeface="Comic Sans MS" pitchFamily="66" charset="0"/>
              </a:rPr>
              <a:t> </a:t>
            </a:r>
            <a:r>
              <a:rPr lang="el-GR" sz="2800" dirty="0" smtClean="0">
                <a:solidFill>
                  <a:srgbClr val="E46693"/>
                </a:solidFill>
                <a:latin typeface="Comic Sans MS" pitchFamily="66" charset="0"/>
              </a:rPr>
              <a:t>Φωτισμός με οπτικές ίνες</a:t>
            </a:r>
            <a:r>
              <a:rPr lang="en-US" sz="2800" dirty="0" smtClean="0">
                <a:solidFill>
                  <a:srgbClr val="00B050"/>
                </a:solidFill>
                <a:latin typeface="Comic Sans MS" pitchFamily="66" charset="0"/>
              </a:rPr>
              <a:t> </a:t>
            </a:r>
            <a:endParaRPr lang="el-GR" sz="2800" dirty="0" smtClean="0">
              <a:solidFill>
                <a:srgbClr val="00B050"/>
              </a:solidFill>
              <a:latin typeface="Comic Sans MS" pitchFamily="66" charset="0"/>
            </a:endParaRPr>
          </a:p>
          <a:p>
            <a:pPr algn="just">
              <a:buNone/>
            </a:pPr>
            <a:r>
              <a:rPr lang="el-GR" sz="2800" dirty="0" smtClean="0">
                <a:solidFill>
                  <a:schemeClr val="bg2">
                    <a:lumMod val="25000"/>
                  </a:schemeClr>
                </a:solidFill>
                <a:latin typeface="Comic Sans MS" pitchFamily="66" charset="0"/>
              </a:rPr>
              <a:t>                                      Πλαστικό φως</a:t>
            </a:r>
            <a:endParaRPr lang="el-G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179512" y="-243408"/>
            <a:ext cx="8712968" cy="1470025"/>
          </a:xfrm>
        </p:spPr>
        <p:txBody>
          <a:bodyPr>
            <a:normAutofit/>
          </a:bodyPr>
          <a:lstStyle/>
          <a:p>
            <a:r>
              <a:rPr lang="el-GR" sz="2000" b="1" dirty="0" smtClean="0">
                <a:solidFill>
                  <a:srgbClr val="AC0000"/>
                </a:solidFill>
                <a:latin typeface="Comic Sans MS" pitchFamily="66" charset="0"/>
              </a:rPr>
              <a:t>Ένα ταξίδι στον κόσμο των λαμπτήρων για οικονομικό και αποδοτικό φωτισμό</a:t>
            </a:r>
            <a:endParaRPr lang="el-GR" sz="2000" b="1" dirty="0">
              <a:solidFill>
                <a:srgbClr val="AC0000"/>
              </a:solidFill>
              <a:latin typeface="Comic Sans MS" pitchFamily="66" charset="0"/>
            </a:endParaRPr>
          </a:p>
        </p:txBody>
      </p:sp>
      <p:sp>
        <p:nvSpPr>
          <p:cNvPr id="5" name="Τίτλος 1"/>
          <p:cNvSpPr txBox="1">
            <a:spLocks/>
          </p:cNvSpPr>
          <p:nvPr/>
        </p:nvSpPr>
        <p:spPr>
          <a:xfrm>
            <a:off x="467544" y="62068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l-GR" sz="1800" b="1" u="sng" dirty="0" smtClean="0">
                <a:solidFill>
                  <a:schemeClr val="accent6">
                    <a:lumMod val="75000"/>
                  </a:schemeClr>
                </a:solidFill>
                <a:latin typeface="Comic Sans MS" pitchFamily="66" charset="0"/>
              </a:rPr>
              <a:t>Λαμπτήρες αλογόνου</a:t>
            </a:r>
            <a:endParaRPr lang="el-GR" sz="1800" b="1" u="sng" dirty="0">
              <a:solidFill>
                <a:schemeClr val="accent6">
                  <a:lumMod val="75000"/>
                </a:schemeClr>
              </a:solidFill>
              <a:latin typeface="Comic Sans MS" pitchFamily="66" charset="0"/>
            </a:endParaRPr>
          </a:p>
        </p:txBody>
      </p:sp>
      <p:pic>
        <p:nvPicPr>
          <p:cNvPr id="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tretch>
            <a:fillRect/>
          </a:stretch>
        </p:blipFill>
        <p:spPr>
          <a:xfrm>
            <a:off x="420830" y="1304764"/>
            <a:ext cx="2637632" cy="1440159"/>
          </a:xfrm>
          <a:prstGeom prst="rect">
            <a:avLst/>
          </a:prstGeom>
        </p:spPr>
      </p:pic>
      <p:sp>
        <p:nvSpPr>
          <p:cNvPr id="7" name="Υπότιτλος 10"/>
          <p:cNvSpPr txBox="1">
            <a:spLocks/>
          </p:cNvSpPr>
          <p:nvPr/>
        </p:nvSpPr>
        <p:spPr>
          <a:xfrm>
            <a:off x="3308202" y="1556792"/>
            <a:ext cx="5472608" cy="9361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itchFamily="34" charset="0"/>
              <a:buNone/>
            </a:pPr>
            <a:r>
              <a:rPr lang="el-GR" sz="2000" dirty="0" smtClean="0">
                <a:latin typeface="Comic Sans MS" pitchFamily="66" charset="0"/>
              </a:rPr>
              <a:t> </a:t>
            </a:r>
            <a:r>
              <a:rPr lang="el-GR" sz="1600" dirty="0" smtClean="0">
                <a:solidFill>
                  <a:schemeClr val="tx1">
                    <a:lumMod val="75000"/>
                    <a:lumOff val="25000"/>
                  </a:schemeClr>
                </a:solidFill>
                <a:latin typeface="Comic Sans MS" pitchFamily="66" charset="0"/>
              </a:rPr>
              <a:t>Είναι μια βελτιωμένη παραλλαγή της τεχνολογίας των λαμπτήρων πυρακτώσεως.</a:t>
            </a:r>
            <a:endParaRPr lang="el-GR" sz="1600" dirty="0">
              <a:solidFill>
                <a:schemeClr val="tx1">
                  <a:lumMod val="75000"/>
                  <a:lumOff val="25000"/>
                </a:schemeClr>
              </a:solidFill>
              <a:latin typeface="Comic Sans MS" pitchFamily="66" charset="0"/>
            </a:endParaRPr>
          </a:p>
        </p:txBody>
      </p:sp>
      <p:sp>
        <p:nvSpPr>
          <p:cNvPr id="8" name="TextBox 7"/>
          <p:cNvSpPr txBox="1"/>
          <p:nvPr/>
        </p:nvSpPr>
        <p:spPr>
          <a:xfrm>
            <a:off x="172292" y="2934097"/>
            <a:ext cx="5772337" cy="584775"/>
          </a:xfrm>
          <a:prstGeom prst="rect">
            <a:avLst/>
          </a:prstGeom>
          <a:noFill/>
        </p:spPr>
        <p:txBody>
          <a:bodyPr wrap="square" rtlCol="0">
            <a:spAutoFit/>
          </a:bodyPr>
          <a:lstStyle/>
          <a:p>
            <a:pPr algn="just"/>
            <a:r>
              <a:rPr lang="el-GR" sz="1600" dirty="0" smtClean="0">
                <a:latin typeface="Comic Sans MS" pitchFamily="66" charset="0"/>
              </a:rPr>
              <a:t> </a:t>
            </a:r>
            <a:r>
              <a:rPr lang="el-GR" sz="1600" b="1" i="1" dirty="0" smtClean="0">
                <a:solidFill>
                  <a:schemeClr val="accent6">
                    <a:lumMod val="75000"/>
                  </a:schemeClr>
                </a:solidFill>
                <a:latin typeface="Comic Sans MS" pitchFamily="66" charset="0"/>
              </a:rPr>
              <a:t>Λαμπτήρες αλογόνου και βελτιωμένοι λαμπτήρες  </a:t>
            </a:r>
          </a:p>
          <a:p>
            <a:pPr algn="just"/>
            <a:r>
              <a:rPr lang="el-GR" sz="1600" b="1" i="1" dirty="0" smtClean="0">
                <a:solidFill>
                  <a:schemeClr val="accent6">
                    <a:lumMod val="75000"/>
                  </a:schemeClr>
                </a:solidFill>
                <a:latin typeface="Comic Sans MS" pitchFamily="66" charset="0"/>
              </a:rPr>
              <a:t>πυρακτώσεως κατηγορίας </a:t>
            </a:r>
            <a:r>
              <a:rPr lang="en-US" sz="1600" b="1" i="1" dirty="0" smtClean="0">
                <a:solidFill>
                  <a:schemeClr val="accent6">
                    <a:lumMod val="75000"/>
                  </a:schemeClr>
                </a:solidFill>
                <a:latin typeface="Comic Sans MS" pitchFamily="66" charset="0"/>
              </a:rPr>
              <a:t>C</a:t>
            </a:r>
            <a:endParaRPr lang="el-GR" sz="1600" b="1" i="1" dirty="0">
              <a:solidFill>
                <a:schemeClr val="accent6">
                  <a:lumMod val="75000"/>
                </a:schemeClr>
              </a:solidFill>
              <a:latin typeface="Comic Sans MS" pitchFamily="66" charset="0"/>
            </a:endParaRPr>
          </a:p>
        </p:txBody>
      </p:sp>
      <p:pic>
        <p:nvPicPr>
          <p:cNvPr id="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436096" y="2765449"/>
            <a:ext cx="2000759" cy="16470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72891" y="3518872"/>
            <a:ext cx="5616624" cy="646331"/>
          </a:xfrm>
          <a:prstGeom prst="rect">
            <a:avLst/>
          </a:prstGeom>
          <a:noFill/>
        </p:spPr>
        <p:txBody>
          <a:bodyPr wrap="square" rtlCol="0">
            <a:spAutoFit/>
          </a:bodyPr>
          <a:lstStyle/>
          <a:p>
            <a:r>
              <a:rPr lang="el-GR" sz="2000" dirty="0" smtClean="0">
                <a:latin typeface="Comic Sans MS" pitchFamily="66" charset="0"/>
              </a:rPr>
              <a:t> </a:t>
            </a:r>
            <a:r>
              <a:rPr lang="el-GR" sz="1600" dirty="0" smtClean="0">
                <a:solidFill>
                  <a:schemeClr val="tx1">
                    <a:lumMod val="75000"/>
                    <a:lumOff val="25000"/>
                  </a:schemeClr>
                </a:solidFill>
                <a:latin typeface="Comic Sans MS" pitchFamily="66" charset="0"/>
              </a:rPr>
              <a:t>Καταναλώνουν 20-25% λιγότερη ενέργεια από τους συμβατικούς λαμπτήρες.</a:t>
            </a:r>
          </a:p>
        </p:txBody>
      </p:sp>
      <p:sp>
        <p:nvSpPr>
          <p:cNvPr id="11" name="TextBox 10"/>
          <p:cNvSpPr txBox="1"/>
          <p:nvPr/>
        </p:nvSpPr>
        <p:spPr>
          <a:xfrm>
            <a:off x="2311899" y="4581128"/>
            <a:ext cx="5363372" cy="584775"/>
          </a:xfrm>
          <a:prstGeom prst="rect">
            <a:avLst/>
          </a:prstGeom>
          <a:noFill/>
        </p:spPr>
        <p:txBody>
          <a:bodyPr wrap="square" rtlCol="0">
            <a:spAutoFit/>
          </a:bodyPr>
          <a:lstStyle/>
          <a:p>
            <a:pPr algn="just"/>
            <a:r>
              <a:rPr lang="el-GR" sz="1600" i="1" dirty="0" smtClean="0">
                <a:solidFill>
                  <a:schemeClr val="tx1">
                    <a:lumMod val="75000"/>
                    <a:lumOff val="25000"/>
                  </a:schemeClr>
                </a:solidFill>
                <a:latin typeface="Comic Sans MS" pitchFamily="66" charset="0"/>
              </a:rPr>
              <a:t> </a:t>
            </a:r>
            <a:r>
              <a:rPr lang="el-GR" sz="1600" b="1" i="1" dirty="0" smtClean="0">
                <a:solidFill>
                  <a:srgbClr val="FFC000"/>
                </a:solidFill>
                <a:latin typeface="Comic Sans MS" pitchFamily="66" charset="0"/>
              </a:rPr>
              <a:t>Λαμπτήρες αλογόνου και βελτιωμένοι λαμπτήρες πυρακτώσεως κατηγορίας </a:t>
            </a:r>
            <a:r>
              <a:rPr lang="en-US" sz="1600" b="1" i="1" dirty="0">
                <a:solidFill>
                  <a:srgbClr val="FFC000"/>
                </a:solidFill>
                <a:latin typeface="Comic Sans MS" pitchFamily="66" charset="0"/>
              </a:rPr>
              <a:t>B</a:t>
            </a:r>
            <a:endParaRPr lang="el-GR" sz="1600" b="1" i="1" dirty="0">
              <a:solidFill>
                <a:srgbClr val="FFC000"/>
              </a:solidFill>
              <a:latin typeface="Comic Sans MS" pitchFamily="66" charset="0"/>
            </a:endParaRPr>
          </a:p>
        </p:txBody>
      </p:sp>
      <p:pic>
        <p:nvPicPr>
          <p:cNvPr id="12"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0610" y="4581128"/>
            <a:ext cx="1991289" cy="19912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2311899" y="5284384"/>
            <a:ext cx="5231425" cy="584775"/>
          </a:xfrm>
          <a:prstGeom prst="rect">
            <a:avLst/>
          </a:prstGeom>
          <a:noFill/>
        </p:spPr>
        <p:txBody>
          <a:bodyPr wrap="square" rtlCol="0">
            <a:spAutoFit/>
          </a:bodyPr>
          <a:lstStyle/>
          <a:p>
            <a:pPr algn="just"/>
            <a:r>
              <a:rPr lang="el-GR" sz="1600" dirty="0" smtClean="0">
                <a:latin typeface="Comic Sans MS" pitchFamily="66" charset="0"/>
              </a:rPr>
              <a:t> </a:t>
            </a:r>
            <a:r>
              <a:rPr lang="el-GR" sz="1600" dirty="0" smtClean="0">
                <a:solidFill>
                  <a:schemeClr val="tx1">
                    <a:lumMod val="75000"/>
                    <a:lumOff val="25000"/>
                  </a:schemeClr>
                </a:solidFill>
                <a:latin typeface="Comic Sans MS" pitchFamily="66" charset="0"/>
              </a:rPr>
              <a:t>Εξασφαλίζουν αύξηση της ενεργειακής τους απόδοσης σε σχέση με τους καλύτερους λαμπτήρες πυρακτώσεως.</a:t>
            </a:r>
            <a:endParaRPr lang="el-GR" sz="1600" dirty="0">
              <a:solidFill>
                <a:schemeClr val="tx1">
                  <a:lumMod val="75000"/>
                  <a:lumOff val="25000"/>
                </a:schemeClr>
              </a:solidFill>
              <a:latin typeface="Comic Sans MS" pitchFamily="66" charset="0"/>
            </a:endParaRPr>
          </a:p>
        </p:txBody>
      </p:sp>
    </p:spTree>
    <p:extLst>
      <p:ext uri="{BB962C8B-B14F-4D97-AF65-F5344CB8AC3E}">
        <p14:creationId xmlns="" xmlns:p14="http://schemas.microsoft.com/office/powerpoint/2010/main" val="18778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build="p"/>
      <p:bldP spid="8" grpId="0"/>
      <p:bldP spid="10" grpId="0"/>
      <p:bldP spid="11"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18132"/>
            <a:ext cx="8229600" cy="1143000"/>
          </a:xfrm>
        </p:spPr>
        <p:txBody>
          <a:bodyPr>
            <a:normAutofit/>
          </a:bodyPr>
          <a:lstStyle/>
          <a:p>
            <a:r>
              <a:rPr lang="el-GR" sz="1800" b="1" u="sng" dirty="0" smtClean="0">
                <a:solidFill>
                  <a:schemeClr val="accent3">
                    <a:lumMod val="75000"/>
                  </a:schemeClr>
                </a:solidFill>
                <a:latin typeface="Comic Sans MS" pitchFamily="66" charset="0"/>
              </a:rPr>
              <a:t>Λαμπτήρες εκκένωσης με ατμούς αερίων χαμηλής και υψηλής πίεσης</a:t>
            </a:r>
            <a:endParaRPr lang="el-GR" sz="1800" b="1" u="sng" dirty="0">
              <a:solidFill>
                <a:schemeClr val="accent3">
                  <a:lumMod val="75000"/>
                </a:schemeClr>
              </a:solidFill>
              <a:latin typeface="Comic Sans MS" pitchFamily="66" charset="0"/>
            </a:endParaRPr>
          </a:p>
        </p:txBody>
      </p:sp>
      <p:sp>
        <p:nvSpPr>
          <p:cNvPr id="4" name="TextBox 3"/>
          <p:cNvSpPr txBox="1"/>
          <p:nvPr/>
        </p:nvSpPr>
        <p:spPr>
          <a:xfrm>
            <a:off x="467544" y="980727"/>
            <a:ext cx="8208912" cy="584775"/>
          </a:xfrm>
          <a:prstGeom prst="rect">
            <a:avLst/>
          </a:prstGeom>
          <a:noFill/>
        </p:spPr>
        <p:txBody>
          <a:bodyPr wrap="square" rtlCol="0">
            <a:spAutoFit/>
          </a:bodyPr>
          <a:lstStyle/>
          <a:p>
            <a:pPr algn="ctr"/>
            <a:r>
              <a:rPr lang="el-GR" sz="1600" dirty="0" smtClean="0">
                <a:solidFill>
                  <a:schemeClr val="tx1">
                    <a:lumMod val="75000"/>
                    <a:lumOff val="25000"/>
                  </a:schemeClr>
                </a:solidFill>
                <a:latin typeface="Comic Sans MS" pitchFamily="66" charset="0"/>
              </a:rPr>
              <a:t>Η λειτουργία τους οφείλεται στην ηλεκτρική εκκένωση μέσα στο αέριο ή τους ατμούς υδραργύρου ή νατρίου με τα οποία έχει γεμίσει ο λαμπτήρας.</a:t>
            </a:r>
            <a:endParaRPr lang="el-GR" sz="1600" dirty="0">
              <a:solidFill>
                <a:schemeClr val="tx1">
                  <a:lumMod val="75000"/>
                  <a:lumOff val="25000"/>
                </a:schemeClr>
              </a:solidFill>
              <a:latin typeface="Comic Sans MS" pitchFamily="66" charset="0"/>
            </a:endParaRPr>
          </a:p>
        </p:txBody>
      </p:sp>
      <p:sp>
        <p:nvSpPr>
          <p:cNvPr id="13" name="TextBox 12"/>
          <p:cNvSpPr txBox="1"/>
          <p:nvPr/>
        </p:nvSpPr>
        <p:spPr>
          <a:xfrm>
            <a:off x="899592" y="1676182"/>
            <a:ext cx="7272808" cy="338554"/>
          </a:xfrm>
          <a:prstGeom prst="rect">
            <a:avLst/>
          </a:prstGeom>
          <a:noFill/>
        </p:spPr>
        <p:txBody>
          <a:bodyPr wrap="square" rtlCol="0">
            <a:spAutoFit/>
          </a:bodyPr>
          <a:lstStyle/>
          <a:p>
            <a:r>
              <a:rPr lang="el-GR" sz="1600" dirty="0" smtClean="0">
                <a:solidFill>
                  <a:schemeClr val="tx1">
                    <a:lumMod val="75000"/>
                    <a:lumOff val="25000"/>
                  </a:schemeClr>
                </a:solidFill>
                <a:latin typeface="Comic Sans MS" pitchFamily="66" charset="0"/>
              </a:rPr>
              <a:t>Λαμπτήρες εκκένωσης είναι:</a:t>
            </a:r>
            <a:endParaRPr lang="el-GR" sz="1600" dirty="0">
              <a:solidFill>
                <a:schemeClr val="tx1">
                  <a:lumMod val="75000"/>
                  <a:lumOff val="25000"/>
                </a:schemeClr>
              </a:solidFill>
              <a:latin typeface="Comic Sans MS" pitchFamily="66" charset="0"/>
            </a:endParaRPr>
          </a:p>
        </p:txBody>
      </p:sp>
      <p:sp>
        <p:nvSpPr>
          <p:cNvPr id="15" name="TextBox 14"/>
          <p:cNvSpPr txBox="1"/>
          <p:nvPr/>
        </p:nvSpPr>
        <p:spPr>
          <a:xfrm>
            <a:off x="649763" y="2152368"/>
            <a:ext cx="5328592" cy="338554"/>
          </a:xfrm>
          <a:prstGeom prst="rect">
            <a:avLst/>
          </a:prstGeom>
          <a:noFill/>
        </p:spPr>
        <p:txBody>
          <a:bodyPr wrap="square" rtlCol="0">
            <a:spAutoFit/>
          </a:bodyPr>
          <a:lstStyle/>
          <a:p>
            <a:pPr marL="285750" indent="-285750">
              <a:buFont typeface="Arial" pitchFamily="34" charset="0"/>
              <a:buChar char="•"/>
            </a:pPr>
            <a:r>
              <a:rPr lang="el-GR" sz="1600" b="1" dirty="0" smtClean="0">
                <a:solidFill>
                  <a:srgbClr val="0070C0"/>
                </a:solidFill>
                <a:latin typeface="Comic Sans MS" pitchFamily="66" charset="0"/>
              </a:rPr>
              <a:t>Οι λαμπτήρες φθορισμού:</a:t>
            </a:r>
            <a:endParaRPr lang="el-GR" sz="1600" b="1" dirty="0">
              <a:solidFill>
                <a:srgbClr val="0070C0"/>
              </a:solidFill>
              <a:latin typeface="Comic Sans MS" pitchFamily="66" charset="0"/>
            </a:endParaRPr>
          </a:p>
        </p:txBody>
      </p:sp>
      <p:sp>
        <p:nvSpPr>
          <p:cNvPr id="16" name="TextBox 15"/>
          <p:cNvSpPr txBox="1"/>
          <p:nvPr/>
        </p:nvSpPr>
        <p:spPr>
          <a:xfrm>
            <a:off x="899592" y="2545730"/>
            <a:ext cx="6408712" cy="584775"/>
          </a:xfrm>
          <a:prstGeom prst="rect">
            <a:avLst/>
          </a:prstGeom>
          <a:noFill/>
        </p:spPr>
        <p:txBody>
          <a:bodyPr wrap="square" rtlCol="0">
            <a:spAutoFit/>
          </a:bodyPr>
          <a:lstStyle/>
          <a:p>
            <a:pPr algn="just"/>
            <a:r>
              <a:rPr lang="el-GR" sz="1600" dirty="0" smtClean="0">
                <a:solidFill>
                  <a:schemeClr val="tx1">
                    <a:lumMod val="75000"/>
                    <a:lumOff val="25000"/>
                  </a:schemeClr>
                </a:solidFill>
                <a:latin typeface="Comic Sans MS" pitchFamily="66" charset="0"/>
              </a:rPr>
              <a:t>Είναι λαμπτήρες εκκένωσης αερίου, οι οποίοι χρησιμοποιούν ηλεκτρισμό για τη διέγερση ατμών υδραργύρου</a:t>
            </a:r>
            <a:endParaRPr lang="el-GR" sz="1600" dirty="0">
              <a:solidFill>
                <a:schemeClr val="tx1">
                  <a:lumMod val="75000"/>
                  <a:lumOff val="25000"/>
                </a:schemeClr>
              </a:solidFill>
              <a:latin typeface="Comic Sans MS" pitchFamily="66" charset="0"/>
            </a:endParaRPr>
          </a:p>
        </p:txBody>
      </p:sp>
      <p:sp>
        <p:nvSpPr>
          <p:cNvPr id="17" name="TextBox 16"/>
          <p:cNvSpPr txBox="1"/>
          <p:nvPr/>
        </p:nvSpPr>
        <p:spPr>
          <a:xfrm>
            <a:off x="1331640" y="3181635"/>
            <a:ext cx="6192688" cy="338554"/>
          </a:xfrm>
          <a:prstGeom prst="rect">
            <a:avLst/>
          </a:prstGeom>
          <a:noFill/>
        </p:spPr>
        <p:txBody>
          <a:bodyPr wrap="square" rtlCol="0">
            <a:spAutoFit/>
          </a:bodyPr>
          <a:lstStyle/>
          <a:p>
            <a:pPr algn="ctr"/>
            <a:r>
              <a:rPr lang="el-GR" sz="1600" dirty="0" smtClean="0">
                <a:solidFill>
                  <a:schemeClr val="tx1">
                    <a:lumMod val="75000"/>
                    <a:lumOff val="25000"/>
                  </a:schemeClr>
                </a:solidFill>
                <a:latin typeface="Comic Sans MS" pitchFamily="66" charset="0"/>
              </a:rPr>
              <a:t>Διακρίνονται</a:t>
            </a:r>
            <a:r>
              <a:rPr lang="el-GR" sz="1600" dirty="0" smtClean="0">
                <a:latin typeface="Comic Sans MS" pitchFamily="66" charset="0"/>
              </a:rPr>
              <a:t> σε:</a:t>
            </a:r>
            <a:endParaRPr lang="el-GR" sz="1600" dirty="0">
              <a:latin typeface="Comic Sans MS" pitchFamily="66" charset="0"/>
            </a:endParaRPr>
          </a:p>
        </p:txBody>
      </p:sp>
      <p:cxnSp>
        <p:nvCxnSpPr>
          <p:cNvPr id="21" name="Ευθύγραμμο βέλος σύνδεσης 20"/>
          <p:cNvCxnSpPr/>
          <p:nvPr/>
        </p:nvCxnSpPr>
        <p:spPr>
          <a:xfrm flipH="1">
            <a:off x="2915465" y="3520189"/>
            <a:ext cx="1512168" cy="340859"/>
          </a:xfrm>
          <a:prstGeom prst="straightConnector1">
            <a:avLst/>
          </a:prstGeom>
          <a:ln>
            <a:solidFill>
              <a:schemeClr val="tx1">
                <a:lumMod val="75000"/>
                <a:lumOff val="25000"/>
              </a:schemeClr>
            </a:solidFill>
            <a:tailEnd type="arrow"/>
          </a:ln>
        </p:spPr>
        <p:style>
          <a:lnRef idx="1">
            <a:schemeClr val="dk1"/>
          </a:lnRef>
          <a:fillRef idx="0">
            <a:schemeClr val="dk1"/>
          </a:fillRef>
          <a:effectRef idx="0">
            <a:schemeClr val="dk1"/>
          </a:effectRef>
          <a:fontRef idx="minor">
            <a:schemeClr val="tx1"/>
          </a:fontRef>
        </p:style>
      </p:cxnSp>
      <p:cxnSp>
        <p:nvCxnSpPr>
          <p:cNvPr id="25" name="Ευθύγραμμο βέλος σύνδεσης 24"/>
          <p:cNvCxnSpPr>
            <a:stCxn id="17" idx="2"/>
          </p:cNvCxnSpPr>
          <p:nvPr/>
        </p:nvCxnSpPr>
        <p:spPr>
          <a:xfrm>
            <a:off x="4427984" y="3520189"/>
            <a:ext cx="1550371" cy="268851"/>
          </a:xfrm>
          <a:prstGeom prst="straightConnector1">
            <a:avLst/>
          </a:prstGeom>
          <a:ln>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1988" y="4487634"/>
            <a:ext cx="2952328" cy="12956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461988" y="4149080"/>
            <a:ext cx="3346173" cy="338554"/>
          </a:xfrm>
          <a:prstGeom prst="rect">
            <a:avLst/>
          </a:prstGeom>
          <a:noFill/>
        </p:spPr>
        <p:txBody>
          <a:bodyPr wrap="square" rtlCol="0">
            <a:spAutoFit/>
          </a:bodyPr>
          <a:lstStyle/>
          <a:p>
            <a:r>
              <a:rPr lang="el-GR" sz="1600" b="1" i="1" dirty="0" smtClean="0">
                <a:solidFill>
                  <a:schemeClr val="accent6">
                    <a:lumMod val="50000"/>
                  </a:schemeClr>
                </a:solidFill>
                <a:latin typeface="Comic Sans MS" pitchFamily="66" charset="0"/>
              </a:rPr>
              <a:t>Γραμμικοί λαμπτήρες φθορισμού</a:t>
            </a:r>
            <a:endParaRPr lang="el-GR" sz="1600" b="1" i="1" dirty="0">
              <a:solidFill>
                <a:schemeClr val="accent6">
                  <a:lumMod val="50000"/>
                </a:schemeClr>
              </a:solidFill>
              <a:latin typeface="Comic Sans MS" pitchFamily="66" charset="0"/>
            </a:endParaRPr>
          </a:p>
        </p:txBody>
      </p:sp>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61547" y="4487634"/>
            <a:ext cx="2550813" cy="15121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4716016" y="4149080"/>
            <a:ext cx="3960440" cy="338554"/>
          </a:xfrm>
          <a:prstGeom prst="rect">
            <a:avLst/>
          </a:prstGeom>
          <a:noFill/>
        </p:spPr>
        <p:txBody>
          <a:bodyPr wrap="square" rtlCol="0">
            <a:spAutoFit/>
          </a:bodyPr>
          <a:lstStyle/>
          <a:p>
            <a:r>
              <a:rPr lang="el-GR" sz="1600" b="1" i="1" dirty="0" smtClean="0">
                <a:solidFill>
                  <a:srgbClr val="00B050"/>
                </a:solidFill>
                <a:latin typeface="Comic Sans MS" pitchFamily="66" charset="0"/>
              </a:rPr>
              <a:t>Συμπαγείς λαμπτήρες φθορισμού (</a:t>
            </a:r>
            <a:r>
              <a:rPr lang="en-US" sz="1600" b="1" i="1" dirty="0" smtClean="0">
                <a:solidFill>
                  <a:srgbClr val="00B050"/>
                </a:solidFill>
                <a:latin typeface="Comic Sans MS" pitchFamily="66" charset="0"/>
              </a:rPr>
              <a:t>CFL)</a:t>
            </a:r>
            <a:endParaRPr lang="el-GR" sz="1600" b="1" i="1" dirty="0" smtClean="0">
              <a:solidFill>
                <a:srgbClr val="00B050"/>
              </a:solidFill>
              <a:latin typeface="Comic Sans MS" pitchFamily="66" charset="0"/>
            </a:endParaRPr>
          </a:p>
        </p:txBody>
      </p:sp>
    </p:spTree>
    <p:extLst>
      <p:ext uri="{BB962C8B-B14F-4D97-AF65-F5344CB8AC3E}">
        <p14:creationId xmlns="" xmlns:p14="http://schemas.microsoft.com/office/powerpoint/2010/main" val="227381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5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3" grpId="0"/>
      <p:bldP spid="15" grpId="0"/>
      <p:bldP spid="16" grpId="0"/>
      <p:bldP spid="17"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1187623" y="1499121"/>
            <a:ext cx="6912769"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400" b="1"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Το βασικό μας ερευνητικό ερώτημα ήταν:</a:t>
            </a: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endParaRPr lang="el-GR" sz="2400" dirty="0" smtClean="0">
              <a:latin typeface="Times New Roman" pitchFamily="18" charset="0"/>
              <a:cs typeface="Times New Roman" pitchFamily="18" charset="0"/>
            </a:endParaRP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endParaRPr kumimoji="0" lang="el-G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tab pos="4772025" algn="l"/>
              </a:tabLst>
            </a:pPr>
            <a:r>
              <a:rPr kumimoji="0" lang="el-GR" sz="3600" b="0" i="0" u="none" strike="noStrike" cap="none" normalizeH="0" baseline="0" dirty="0" smtClean="0">
                <a:ln>
                  <a:noFill/>
                </a:ln>
                <a:solidFill>
                  <a:srgbClr val="C00000"/>
                </a:solidFill>
                <a:effectLst/>
                <a:latin typeface="Comic Sans MS" pitchFamily="66" charset="0"/>
                <a:ea typeface="Times New Roman" pitchFamily="18" charset="0"/>
                <a:cs typeface="Times New Roman" pitchFamily="18" charset="0"/>
              </a:rPr>
              <a:t>  " Πώς και πόσο</a:t>
            </a:r>
          </a:p>
          <a:p>
            <a:pPr marL="0" marR="0" lvl="0" indent="228600" algn="just" defTabSz="914400" rtl="0" eaLnBrk="0" fontAlgn="base" latinLnBrk="0" hangingPunct="0">
              <a:lnSpc>
                <a:spcPct val="100000"/>
              </a:lnSpc>
              <a:spcBef>
                <a:spcPct val="0"/>
              </a:spcBef>
              <a:spcAft>
                <a:spcPct val="0"/>
              </a:spcAft>
              <a:buClrTx/>
              <a:buSzTx/>
              <a:buFontTx/>
              <a:buNone/>
              <a:tabLst>
                <a:tab pos="4772025" algn="l"/>
              </a:tabLst>
            </a:pPr>
            <a:r>
              <a:rPr kumimoji="0" lang="el-GR" sz="3600" b="0" i="0" u="none" strike="noStrike" cap="none" normalizeH="0" baseline="0" dirty="0" smtClean="0">
                <a:ln>
                  <a:noFill/>
                </a:ln>
                <a:solidFill>
                  <a:srgbClr val="C00000"/>
                </a:solidFill>
                <a:effectLst/>
                <a:latin typeface="Comic Sans MS" pitchFamily="66" charset="0"/>
                <a:ea typeface="Times New Roman" pitchFamily="18" charset="0"/>
                <a:cs typeface="Times New Roman" pitchFamily="18" charset="0"/>
              </a:rPr>
              <a:t>     εξελίχτηκε ο φωτισμός </a:t>
            </a:r>
          </a:p>
          <a:p>
            <a:pPr marL="0" marR="0" lvl="0" indent="228600" algn="ctr" defTabSz="914400" rtl="0" eaLnBrk="0" fontAlgn="base" latinLnBrk="0" hangingPunct="0">
              <a:lnSpc>
                <a:spcPct val="100000"/>
              </a:lnSpc>
              <a:spcBef>
                <a:spcPct val="0"/>
              </a:spcBef>
              <a:spcAft>
                <a:spcPct val="0"/>
              </a:spcAft>
              <a:buClrTx/>
              <a:buSzTx/>
              <a:buFontTx/>
              <a:buNone/>
              <a:tabLst>
                <a:tab pos="4772025" algn="l"/>
              </a:tabLst>
            </a:pPr>
            <a:r>
              <a:rPr lang="el-GR" sz="3600" dirty="0" smtClean="0">
                <a:solidFill>
                  <a:srgbClr val="C00000"/>
                </a:solidFill>
                <a:latin typeface="Comic Sans MS" pitchFamily="66" charset="0"/>
                <a:ea typeface="Times New Roman" pitchFamily="18" charset="0"/>
                <a:cs typeface="Times New Roman" pitchFamily="18" charset="0"/>
              </a:rPr>
              <a:t>  </a:t>
            </a:r>
            <a:r>
              <a:rPr kumimoji="0" lang="el-GR" sz="3600" b="0" i="0" u="none" strike="noStrike" cap="none" normalizeH="0" baseline="0" dirty="0" smtClean="0">
                <a:ln>
                  <a:noFill/>
                </a:ln>
                <a:solidFill>
                  <a:srgbClr val="C00000"/>
                </a:solidFill>
                <a:effectLst/>
                <a:latin typeface="Comic Sans MS" pitchFamily="66" charset="0"/>
                <a:ea typeface="Times New Roman" pitchFamily="18" charset="0"/>
                <a:cs typeface="Times New Roman" pitchFamily="18" charset="0"/>
              </a:rPr>
              <a:t>από</a:t>
            </a:r>
            <a:r>
              <a:rPr kumimoji="0" lang="el-GR" sz="3600" b="0" i="0" u="none" strike="noStrike" cap="none" normalizeH="0" dirty="0" smtClean="0">
                <a:ln>
                  <a:noFill/>
                </a:ln>
                <a:solidFill>
                  <a:srgbClr val="C00000"/>
                </a:solidFill>
                <a:effectLst/>
                <a:latin typeface="Comic Sans MS" pitchFamily="66" charset="0"/>
                <a:ea typeface="Times New Roman" pitchFamily="18" charset="0"/>
                <a:cs typeface="Times New Roman" pitchFamily="18" charset="0"/>
              </a:rPr>
              <a:t> </a:t>
            </a:r>
            <a:r>
              <a:rPr kumimoji="0" lang="el-GR" sz="3600" b="0" i="0" u="none" strike="noStrike" cap="none" normalizeH="0" baseline="0" dirty="0" smtClean="0">
                <a:ln>
                  <a:noFill/>
                </a:ln>
                <a:solidFill>
                  <a:srgbClr val="C00000"/>
                </a:solidFill>
                <a:effectLst/>
                <a:latin typeface="Comic Sans MS" pitchFamily="66" charset="0"/>
                <a:ea typeface="Times New Roman" pitchFamily="18" charset="0"/>
                <a:cs typeface="Times New Roman" pitchFamily="18" charset="0"/>
              </a:rPr>
              <a:t>την αρχαιότητα μέχρι σήμερα; "</a:t>
            </a:r>
            <a:endParaRPr kumimoji="0" lang="el-GR" sz="3600" b="0" i="0" u="none" strike="noStrike" cap="none" normalizeH="0" baseline="0" dirty="0" smtClean="0">
              <a:ln>
                <a:noFill/>
              </a:ln>
              <a:solidFill>
                <a:srgbClr val="C00000"/>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16224" y="116632"/>
            <a:ext cx="6840760" cy="584775"/>
          </a:xfrm>
          <a:prstGeom prst="rect">
            <a:avLst/>
          </a:prstGeom>
          <a:noFill/>
        </p:spPr>
        <p:txBody>
          <a:bodyPr wrap="square" rtlCol="0">
            <a:spAutoFit/>
          </a:bodyPr>
          <a:lstStyle/>
          <a:p>
            <a:pPr marL="285750" indent="-285750" algn="just">
              <a:buFont typeface="Arial" pitchFamily="34" charset="0"/>
              <a:buChar char="•"/>
            </a:pPr>
            <a:r>
              <a:rPr lang="el-GR" sz="1600" b="1" dirty="0" smtClean="0">
                <a:solidFill>
                  <a:srgbClr val="7030A0"/>
                </a:solidFill>
                <a:latin typeface="Comic Sans MS" pitchFamily="66" charset="0"/>
              </a:rPr>
              <a:t>Λαμπτήρες ατμών υδραργύρου υψηλής πίεσης ή </a:t>
            </a:r>
            <a:r>
              <a:rPr lang="en-US" sz="1600" b="1" dirty="0" smtClean="0">
                <a:solidFill>
                  <a:srgbClr val="7030A0"/>
                </a:solidFill>
                <a:latin typeface="Comic Sans MS" pitchFamily="66" charset="0"/>
              </a:rPr>
              <a:t>MBF(Mercury Vapor Lamps)</a:t>
            </a:r>
            <a:endParaRPr lang="el-GR" sz="1600" b="1" dirty="0">
              <a:solidFill>
                <a:srgbClr val="7030A0"/>
              </a:solidFill>
              <a:latin typeface="Comic Sans MS" pitchFamily="66" charset="0"/>
            </a:endParaRPr>
          </a:p>
        </p:txBody>
      </p:sp>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940152" y="633392"/>
            <a:ext cx="2371725" cy="1268413"/>
          </a:xfrm>
          <a:prstGeom prst="rect">
            <a:avLst/>
          </a:prstGeom>
          <a:noFill/>
          <a:ln w="9525">
            <a:solidFill>
              <a:schemeClr val="bg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909690" y="836712"/>
            <a:ext cx="4824536" cy="861774"/>
          </a:xfrm>
          <a:prstGeom prst="rect">
            <a:avLst/>
          </a:prstGeom>
          <a:noFill/>
        </p:spPr>
        <p:txBody>
          <a:bodyPr wrap="square" rtlCol="0">
            <a:spAutoFit/>
          </a:bodyPr>
          <a:lstStyle/>
          <a:p>
            <a:pPr algn="just"/>
            <a:r>
              <a:rPr lang="el-GR" sz="1600" dirty="0" smtClean="0">
                <a:latin typeface="Comic Sans MS" pitchFamily="66" charset="0"/>
              </a:rPr>
              <a:t> </a:t>
            </a:r>
            <a:r>
              <a:rPr lang="el-GR" sz="1600" dirty="0" smtClean="0">
                <a:solidFill>
                  <a:schemeClr val="tx1">
                    <a:lumMod val="75000"/>
                    <a:lumOff val="25000"/>
                  </a:schemeClr>
                </a:solidFill>
                <a:latin typeface="Comic Sans MS" pitchFamily="66" charset="0"/>
              </a:rPr>
              <a:t>Το φως τους παράγεται από ηλεκτρική εκκένωση μέσα σε ατμούς υδραργύρου που βρίσκονται σε υψηλότερη πίεση απ</a:t>
            </a:r>
            <a:r>
              <a:rPr lang="el-GR" sz="1600" dirty="0" smtClean="0">
                <a:solidFill>
                  <a:schemeClr val="tx1">
                    <a:lumMod val="75000"/>
                    <a:lumOff val="25000"/>
                  </a:schemeClr>
                </a:solidFill>
              </a:rPr>
              <a:t>’ ότι στου λαμπτήρες φθορισμού</a:t>
            </a:r>
            <a:r>
              <a:rPr lang="el-GR" sz="1600" dirty="0" smtClean="0"/>
              <a:t>.</a:t>
            </a:r>
            <a:endParaRPr lang="el-GR" sz="1600" dirty="0">
              <a:latin typeface="Comic Sans MS" pitchFamily="66" charset="0"/>
            </a:endParaRPr>
          </a:p>
        </p:txBody>
      </p:sp>
      <p:sp>
        <p:nvSpPr>
          <p:cNvPr id="7" name="TextBox 6"/>
          <p:cNvSpPr txBox="1"/>
          <p:nvPr/>
        </p:nvSpPr>
        <p:spPr>
          <a:xfrm>
            <a:off x="816224" y="2121567"/>
            <a:ext cx="6726293" cy="338554"/>
          </a:xfrm>
          <a:prstGeom prst="rect">
            <a:avLst/>
          </a:prstGeom>
          <a:noFill/>
        </p:spPr>
        <p:txBody>
          <a:bodyPr wrap="square" rtlCol="0">
            <a:spAutoFit/>
          </a:bodyPr>
          <a:lstStyle/>
          <a:p>
            <a:pPr marL="285750" indent="-285750">
              <a:buFont typeface="Arial" pitchFamily="34" charset="0"/>
              <a:buChar char="•"/>
            </a:pPr>
            <a:r>
              <a:rPr lang="el-GR" sz="1600" b="1" dirty="0" smtClean="0">
                <a:solidFill>
                  <a:schemeClr val="accent2">
                    <a:lumMod val="75000"/>
                  </a:schemeClr>
                </a:solidFill>
                <a:latin typeface="Comic Sans MS" pitchFamily="66" charset="0"/>
              </a:rPr>
              <a:t>Λαμπτήρες μεταλλικών αλογονιδίων</a:t>
            </a:r>
            <a:endParaRPr lang="el-GR" sz="1600" b="1" dirty="0">
              <a:solidFill>
                <a:schemeClr val="accent2">
                  <a:lumMod val="75000"/>
                </a:schemeClr>
              </a:solidFill>
              <a:latin typeface="Comic Sans MS" pitchFamily="66" charset="0"/>
            </a:endParaRPr>
          </a:p>
        </p:txBody>
      </p:sp>
      <p:pic>
        <p:nvPicPr>
          <p:cNvPr id="3075"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401750" y="2311370"/>
            <a:ext cx="1508006" cy="18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909690" y="2564904"/>
            <a:ext cx="5030462" cy="830997"/>
          </a:xfrm>
          <a:prstGeom prst="rect">
            <a:avLst/>
          </a:prstGeom>
          <a:noFill/>
        </p:spPr>
        <p:txBody>
          <a:bodyPr wrap="square" rtlCol="0">
            <a:spAutoFit/>
          </a:bodyPr>
          <a:lstStyle/>
          <a:p>
            <a:pPr algn="just"/>
            <a:r>
              <a:rPr lang="el-GR" sz="1600" dirty="0" smtClean="0">
                <a:solidFill>
                  <a:schemeClr val="tx1">
                    <a:lumMod val="75000"/>
                    <a:lumOff val="25000"/>
                  </a:schemeClr>
                </a:solidFill>
                <a:latin typeface="Comic Sans MS" pitchFamily="66" charset="0"/>
              </a:rPr>
              <a:t> Είναι λαμπτήρες ατμών υδραργύρου που τους προστίθενται μεταλλικά αλογονίδια για την βελτίωση της ποιότητας του περιεχομένου χρώματος</a:t>
            </a:r>
            <a:r>
              <a:rPr lang="el-GR" sz="1600" dirty="0" smtClean="0">
                <a:latin typeface="Comic Sans MS" pitchFamily="66" charset="0"/>
              </a:rPr>
              <a:t>.</a:t>
            </a:r>
            <a:endParaRPr lang="el-GR" sz="1600" dirty="0">
              <a:latin typeface="Comic Sans MS" pitchFamily="66" charset="0"/>
            </a:endParaRPr>
          </a:p>
        </p:txBody>
      </p:sp>
      <p:sp>
        <p:nvSpPr>
          <p:cNvPr id="9" name="TextBox 8"/>
          <p:cNvSpPr txBox="1"/>
          <p:nvPr/>
        </p:nvSpPr>
        <p:spPr>
          <a:xfrm>
            <a:off x="941738" y="4111570"/>
            <a:ext cx="4397537" cy="338554"/>
          </a:xfrm>
          <a:prstGeom prst="rect">
            <a:avLst/>
          </a:prstGeom>
          <a:noFill/>
        </p:spPr>
        <p:txBody>
          <a:bodyPr wrap="square" rtlCol="0">
            <a:spAutoFit/>
          </a:bodyPr>
          <a:lstStyle/>
          <a:p>
            <a:pPr marL="285750" indent="-285750">
              <a:buFont typeface="Arial" pitchFamily="34" charset="0"/>
              <a:buChar char="•"/>
            </a:pPr>
            <a:r>
              <a:rPr lang="el-GR" sz="1600" b="1" dirty="0" smtClean="0">
                <a:solidFill>
                  <a:srgbClr val="00B0F0"/>
                </a:solidFill>
                <a:latin typeface="Comic Sans MS" pitchFamily="66" charset="0"/>
              </a:rPr>
              <a:t>Λαμπτήρες ατμών νατρίου</a:t>
            </a:r>
            <a:endParaRPr lang="el-GR" sz="1600" b="1" dirty="0">
              <a:solidFill>
                <a:srgbClr val="00B0F0"/>
              </a:solidFill>
              <a:latin typeface="Comic Sans MS" pitchFamily="66" charset="0"/>
            </a:endParaRPr>
          </a:p>
        </p:txBody>
      </p:sp>
      <p:sp>
        <p:nvSpPr>
          <p:cNvPr id="15" name="TextBox 14"/>
          <p:cNvSpPr txBox="1"/>
          <p:nvPr/>
        </p:nvSpPr>
        <p:spPr>
          <a:xfrm>
            <a:off x="2121391" y="4450124"/>
            <a:ext cx="4392488" cy="338554"/>
          </a:xfrm>
          <a:prstGeom prst="rect">
            <a:avLst/>
          </a:prstGeom>
          <a:noFill/>
          <a:ln>
            <a:solidFill>
              <a:schemeClr val="bg1"/>
            </a:solidFill>
          </a:ln>
        </p:spPr>
        <p:txBody>
          <a:bodyPr wrap="square" rtlCol="0">
            <a:spAutoFit/>
          </a:bodyPr>
          <a:lstStyle/>
          <a:p>
            <a:pPr algn="ctr"/>
            <a:r>
              <a:rPr lang="el-GR" sz="1600" dirty="0" smtClean="0">
                <a:solidFill>
                  <a:schemeClr val="tx1">
                    <a:lumMod val="75000"/>
                    <a:lumOff val="25000"/>
                  </a:schemeClr>
                </a:solidFill>
                <a:latin typeface="Comic Sans MS" pitchFamily="66" charset="0"/>
              </a:rPr>
              <a:t>Διακρίνονται</a:t>
            </a:r>
            <a:r>
              <a:rPr lang="el-GR" sz="1600" dirty="0" smtClean="0">
                <a:latin typeface="Comic Sans MS" pitchFamily="66" charset="0"/>
              </a:rPr>
              <a:t> σε:</a:t>
            </a:r>
            <a:endParaRPr lang="el-GR" sz="1600" dirty="0">
              <a:latin typeface="Comic Sans MS" pitchFamily="66" charset="0"/>
            </a:endParaRPr>
          </a:p>
        </p:txBody>
      </p:sp>
      <p:cxnSp>
        <p:nvCxnSpPr>
          <p:cNvPr id="17" name="Ευθύγραμμο βέλος σύνδεσης 16"/>
          <p:cNvCxnSpPr>
            <a:stCxn id="15" idx="2"/>
          </p:cNvCxnSpPr>
          <p:nvPr/>
        </p:nvCxnSpPr>
        <p:spPr>
          <a:xfrm flipH="1">
            <a:off x="3140506" y="4788678"/>
            <a:ext cx="1177129" cy="152490"/>
          </a:xfrm>
          <a:prstGeom prst="straightConnector1">
            <a:avLst/>
          </a:prstGeom>
          <a:ln>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Ευθύγραμμο βέλος σύνδεσης 18"/>
          <p:cNvCxnSpPr>
            <a:stCxn id="15" idx="2"/>
          </p:cNvCxnSpPr>
          <p:nvPr/>
        </p:nvCxnSpPr>
        <p:spPr>
          <a:xfrm>
            <a:off x="4317635" y="4788678"/>
            <a:ext cx="1190469" cy="152490"/>
          </a:xfrm>
          <a:prstGeom prst="straightConnector1">
            <a:avLst/>
          </a:prstGeom>
          <a:ln>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663696" y="5564397"/>
            <a:ext cx="1712913" cy="1243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816224" y="4979622"/>
            <a:ext cx="3827784" cy="584775"/>
          </a:xfrm>
          <a:prstGeom prst="rect">
            <a:avLst/>
          </a:prstGeom>
          <a:noFill/>
        </p:spPr>
        <p:txBody>
          <a:bodyPr wrap="square" rtlCol="0">
            <a:spAutoFit/>
          </a:bodyPr>
          <a:lstStyle/>
          <a:p>
            <a:r>
              <a:rPr lang="el-GR" sz="1600" b="1" i="1" dirty="0">
                <a:solidFill>
                  <a:srgbClr val="FFC000"/>
                </a:solidFill>
                <a:latin typeface="Comic Sans MS" pitchFamily="66" charset="0"/>
              </a:rPr>
              <a:t>Λαμπτήρες ατμών νατρίου χαμηλής πίεσης</a:t>
            </a:r>
          </a:p>
        </p:txBody>
      </p:sp>
      <p:pic>
        <p:nvPicPr>
          <p:cNvPr id="3077" name="Picture 5"/>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000420" y="5257923"/>
            <a:ext cx="1513459" cy="15134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6570408" y="5073257"/>
            <a:ext cx="2250063" cy="584775"/>
          </a:xfrm>
          <a:prstGeom prst="rect">
            <a:avLst/>
          </a:prstGeom>
          <a:noFill/>
        </p:spPr>
        <p:txBody>
          <a:bodyPr wrap="square" rtlCol="0">
            <a:spAutoFit/>
          </a:bodyPr>
          <a:lstStyle/>
          <a:p>
            <a:r>
              <a:rPr lang="el-GR" sz="1600" i="1" dirty="0" smtClean="0">
                <a:solidFill>
                  <a:schemeClr val="bg1">
                    <a:lumMod val="50000"/>
                  </a:schemeClr>
                </a:solidFill>
                <a:latin typeface="Comic Sans MS" pitchFamily="66" charset="0"/>
              </a:rPr>
              <a:t>Λαμπτήρες ατμών νατρίου υψηλής πίεσης</a:t>
            </a:r>
            <a:endParaRPr lang="el-GR" sz="1600" i="1" dirty="0">
              <a:solidFill>
                <a:schemeClr val="bg1">
                  <a:lumMod val="50000"/>
                </a:schemeClr>
              </a:solidFill>
              <a:latin typeface="Comic Sans MS" pitchFamily="66" charset="0"/>
            </a:endParaRPr>
          </a:p>
        </p:txBody>
      </p:sp>
    </p:spTree>
    <p:extLst>
      <p:ext uri="{BB962C8B-B14F-4D97-AF65-F5344CB8AC3E}">
        <p14:creationId xmlns="" xmlns:p14="http://schemas.microsoft.com/office/powerpoint/2010/main" val="425517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7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307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0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5" grpId="0" animBg="1"/>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99392"/>
            <a:ext cx="8229600" cy="1143000"/>
          </a:xfrm>
        </p:spPr>
        <p:txBody>
          <a:bodyPr>
            <a:normAutofit/>
          </a:bodyPr>
          <a:lstStyle/>
          <a:p>
            <a:r>
              <a:rPr lang="el-GR" sz="1800" b="1" u="sng" dirty="0" smtClean="0">
                <a:solidFill>
                  <a:srgbClr val="FF0000"/>
                </a:solidFill>
                <a:latin typeface="Comic Sans MS" pitchFamily="66" charset="0"/>
              </a:rPr>
              <a:t>Λαμπτήρας </a:t>
            </a:r>
            <a:r>
              <a:rPr lang="en-US" sz="1800" b="1" u="sng" dirty="0" smtClean="0">
                <a:solidFill>
                  <a:srgbClr val="FF0000"/>
                </a:solidFill>
                <a:latin typeface="Comic Sans MS" pitchFamily="66" charset="0"/>
              </a:rPr>
              <a:t>Led (Light-Emitting-Diode)</a:t>
            </a:r>
            <a:endParaRPr lang="el-GR" sz="1800" b="1" u="sng" dirty="0">
              <a:solidFill>
                <a:srgbClr val="FF0000"/>
              </a:solidFill>
              <a:latin typeface="Comic Sans MS" pitchFamily="66" charset="0"/>
            </a:endParaRPr>
          </a:p>
        </p:txBody>
      </p:sp>
      <p:sp>
        <p:nvSpPr>
          <p:cNvPr id="4" name="TextBox 3"/>
          <p:cNvSpPr txBox="1"/>
          <p:nvPr/>
        </p:nvSpPr>
        <p:spPr>
          <a:xfrm>
            <a:off x="1043608" y="908720"/>
            <a:ext cx="7128792" cy="830997"/>
          </a:xfrm>
          <a:prstGeom prst="rect">
            <a:avLst/>
          </a:prstGeom>
          <a:noFill/>
        </p:spPr>
        <p:txBody>
          <a:bodyPr wrap="square" rtlCol="0">
            <a:spAutoFit/>
          </a:bodyPr>
          <a:lstStyle/>
          <a:p>
            <a:pPr algn="just"/>
            <a:r>
              <a:rPr lang="el-GR" sz="1600" dirty="0">
                <a:solidFill>
                  <a:schemeClr val="tx1">
                    <a:lumMod val="75000"/>
                    <a:lumOff val="25000"/>
                  </a:schemeClr>
                </a:solidFill>
                <a:latin typeface="Comic Sans MS" pitchFamily="66" charset="0"/>
              </a:rPr>
              <a:t> </a:t>
            </a:r>
            <a:r>
              <a:rPr lang="el-GR" sz="1600" dirty="0" smtClean="0">
                <a:solidFill>
                  <a:schemeClr val="tx1">
                    <a:lumMod val="75000"/>
                    <a:lumOff val="25000"/>
                  </a:schemeClr>
                </a:solidFill>
                <a:latin typeface="Comic Sans MS" pitchFamily="66" charset="0"/>
              </a:rPr>
              <a:t>Είναι δίοδος εκπομπής φωτός. Δηλαδή, είναι ημιαγωγός ο οποίος, όταν παρέχεται ηλεκτρική τάση κατά τη φορά της ορθής πόλωσης, εκπέμπουν φως στενού φάσματος.</a:t>
            </a:r>
            <a:endParaRPr lang="el-GR" sz="1600" dirty="0">
              <a:solidFill>
                <a:schemeClr val="tx1">
                  <a:lumMod val="75000"/>
                  <a:lumOff val="25000"/>
                </a:schemeClr>
              </a:solidFill>
              <a:latin typeface="Comic Sans MS" pitchFamily="66" charset="0"/>
            </a:endParaRPr>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43608" y="1933141"/>
            <a:ext cx="1440681" cy="10805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843808" y="1933139"/>
            <a:ext cx="1440466" cy="9633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43608" y="3313812"/>
            <a:ext cx="3564396" cy="584775"/>
          </a:xfrm>
          <a:prstGeom prst="rect">
            <a:avLst/>
          </a:prstGeom>
          <a:noFill/>
        </p:spPr>
        <p:txBody>
          <a:bodyPr wrap="square" rtlCol="0">
            <a:spAutoFit/>
          </a:bodyPr>
          <a:lstStyle/>
          <a:p>
            <a:pPr algn="just"/>
            <a:r>
              <a:rPr lang="el-GR" sz="1600" dirty="0" smtClean="0">
                <a:latin typeface="Comic Sans MS" pitchFamily="66" charset="0"/>
              </a:rPr>
              <a:t> </a:t>
            </a:r>
            <a:r>
              <a:rPr lang="el-GR" sz="1600" dirty="0" smtClean="0">
                <a:solidFill>
                  <a:schemeClr val="tx1">
                    <a:lumMod val="75000"/>
                    <a:lumOff val="25000"/>
                  </a:schemeClr>
                </a:solidFill>
                <a:latin typeface="Comic Sans MS" pitchFamily="66" charset="0"/>
              </a:rPr>
              <a:t>Τα </a:t>
            </a:r>
            <a:r>
              <a:rPr lang="en-US" sz="1600" dirty="0" smtClean="0">
                <a:solidFill>
                  <a:schemeClr val="tx1">
                    <a:lumMod val="75000"/>
                    <a:lumOff val="25000"/>
                  </a:schemeClr>
                </a:solidFill>
                <a:latin typeface="Comic Sans MS" pitchFamily="66" charset="0"/>
              </a:rPr>
              <a:t>led</a:t>
            </a:r>
            <a:r>
              <a:rPr lang="el-GR" sz="1600" dirty="0" smtClean="0">
                <a:solidFill>
                  <a:schemeClr val="tx1">
                    <a:lumMod val="75000"/>
                    <a:lumOff val="25000"/>
                  </a:schemeClr>
                </a:solidFill>
                <a:latin typeface="Comic Sans MS" pitchFamily="66" charset="0"/>
              </a:rPr>
              <a:t> έχουν πολλά πλεονεκτήματα, από τα οποία τα πιο σημαντικά είναι:</a:t>
            </a:r>
            <a:endParaRPr lang="el-GR" sz="1600" dirty="0">
              <a:solidFill>
                <a:schemeClr val="tx1">
                  <a:lumMod val="75000"/>
                  <a:lumOff val="25000"/>
                </a:schemeClr>
              </a:solidFill>
              <a:latin typeface="Comic Sans MS" pitchFamily="66" charset="0"/>
            </a:endParaRPr>
          </a:p>
        </p:txBody>
      </p:sp>
      <p:sp>
        <p:nvSpPr>
          <p:cNvPr id="8" name="TextBox 7"/>
          <p:cNvSpPr txBox="1"/>
          <p:nvPr/>
        </p:nvSpPr>
        <p:spPr>
          <a:xfrm>
            <a:off x="1187624" y="3898587"/>
            <a:ext cx="3420380" cy="2062103"/>
          </a:xfrm>
          <a:prstGeom prst="rect">
            <a:avLst/>
          </a:prstGeom>
          <a:noFill/>
        </p:spPr>
        <p:txBody>
          <a:bodyPr wrap="square" rtlCol="0">
            <a:spAutoFit/>
          </a:bodyPr>
          <a:lstStyle/>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Εξοικονομούν ηλεκτρική ενέργεια</a:t>
            </a:r>
          </a:p>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Έχουν μεγάλη διάρκεια ζωής</a:t>
            </a:r>
          </a:p>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Χρήση λιγότερο ρυπογόνων υλικών</a:t>
            </a:r>
          </a:p>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Πολύ καλή ποιότητα φωτισμού που δεν αλλοιώνεται με την πάροδο του χρόνου</a:t>
            </a:r>
            <a:endParaRPr lang="el-GR" sz="1600" dirty="0">
              <a:solidFill>
                <a:schemeClr val="tx1">
                  <a:lumMod val="75000"/>
                  <a:lumOff val="25000"/>
                </a:schemeClr>
              </a:solidFill>
              <a:latin typeface="Comic Sans MS" pitchFamily="66" charset="0"/>
            </a:endParaRPr>
          </a:p>
        </p:txBody>
      </p:sp>
      <p:sp>
        <p:nvSpPr>
          <p:cNvPr id="9" name="TextBox 8"/>
          <p:cNvSpPr txBox="1"/>
          <p:nvPr/>
        </p:nvSpPr>
        <p:spPr>
          <a:xfrm>
            <a:off x="4860032" y="3560033"/>
            <a:ext cx="3168352" cy="338554"/>
          </a:xfrm>
          <a:prstGeom prst="rect">
            <a:avLst/>
          </a:prstGeom>
          <a:noFill/>
        </p:spPr>
        <p:txBody>
          <a:bodyPr wrap="square" rtlCol="0">
            <a:spAutoFit/>
          </a:bodyPr>
          <a:lstStyle/>
          <a:p>
            <a:r>
              <a:rPr lang="el-GR" sz="1600" dirty="0" smtClean="0">
                <a:solidFill>
                  <a:schemeClr val="tx1">
                    <a:lumMod val="75000"/>
                    <a:lumOff val="25000"/>
                  </a:schemeClr>
                </a:solidFill>
                <a:latin typeface="Comic Sans MS" pitchFamily="66" charset="0"/>
              </a:rPr>
              <a:t>Αλλά έχουν και μειονεκτήματα:</a:t>
            </a:r>
            <a:endParaRPr lang="el-GR" sz="1600" dirty="0">
              <a:solidFill>
                <a:schemeClr val="tx1">
                  <a:lumMod val="75000"/>
                  <a:lumOff val="25000"/>
                </a:schemeClr>
              </a:solidFill>
              <a:latin typeface="Comic Sans MS" pitchFamily="66" charset="0"/>
            </a:endParaRPr>
          </a:p>
        </p:txBody>
      </p:sp>
      <p:sp>
        <p:nvSpPr>
          <p:cNvPr id="12" name="TextBox 11"/>
          <p:cNvSpPr txBox="1"/>
          <p:nvPr/>
        </p:nvSpPr>
        <p:spPr>
          <a:xfrm>
            <a:off x="4860032" y="4061646"/>
            <a:ext cx="3312368" cy="1077218"/>
          </a:xfrm>
          <a:prstGeom prst="rect">
            <a:avLst/>
          </a:prstGeom>
          <a:noFill/>
        </p:spPr>
        <p:txBody>
          <a:bodyPr wrap="square" rtlCol="0">
            <a:spAutoFit/>
          </a:bodyPr>
          <a:lstStyle/>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Υψηλό αρχικό κόστος</a:t>
            </a:r>
          </a:p>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Εξάρτηση από την θερμοκρασία</a:t>
            </a:r>
          </a:p>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Ευαισθησία στην Τάση</a:t>
            </a:r>
          </a:p>
          <a:p>
            <a:pPr marL="285750" indent="-285750">
              <a:buFont typeface="Arial" pitchFamily="34" charset="0"/>
              <a:buChar char="•"/>
            </a:pPr>
            <a:r>
              <a:rPr lang="el-GR" sz="1600" dirty="0" smtClean="0">
                <a:solidFill>
                  <a:schemeClr val="tx1">
                    <a:lumMod val="75000"/>
                    <a:lumOff val="25000"/>
                  </a:schemeClr>
                </a:solidFill>
                <a:latin typeface="Comic Sans MS" pitchFamily="66" charset="0"/>
              </a:rPr>
              <a:t>Ποιότητα φωτός</a:t>
            </a:r>
            <a:endParaRPr lang="el-GR" sz="1600" dirty="0">
              <a:solidFill>
                <a:schemeClr val="tx1">
                  <a:lumMod val="75000"/>
                  <a:lumOff val="25000"/>
                </a:schemeClr>
              </a:solidFill>
              <a:latin typeface="Comic Sans MS" pitchFamily="66" charset="0"/>
            </a:endParaRPr>
          </a:p>
        </p:txBody>
      </p:sp>
      <p:pic>
        <p:nvPicPr>
          <p:cNvPr id="1026" name="Picture 2" descr="C:\Users\Vaso\Desktop\images (62).jpg"/>
          <p:cNvPicPr>
            <a:picLocks noChangeAspect="1" noChangeArrowheads="1"/>
          </p:cNvPicPr>
          <p:nvPr/>
        </p:nvPicPr>
        <p:blipFill>
          <a:blip r:embed="rId4" cstate="print"/>
          <a:srcRect/>
          <a:stretch>
            <a:fillRect/>
          </a:stretch>
        </p:blipFill>
        <p:spPr bwMode="auto">
          <a:xfrm>
            <a:off x="7236296" y="1628800"/>
            <a:ext cx="1656184" cy="1656184"/>
          </a:xfrm>
          <a:prstGeom prst="rect">
            <a:avLst/>
          </a:prstGeom>
          <a:noFill/>
        </p:spPr>
      </p:pic>
      <p:pic>
        <p:nvPicPr>
          <p:cNvPr id="1027" name="Picture 3" descr="C:\Users\Vaso\Desktop\images (63).jpg"/>
          <p:cNvPicPr>
            <a:picLocks noChangeAspect="1" noChangeArrowheads="1"/>
          </p:cNvPicPr>
          <p:nvPr/>
        </p:nvPicPr>
        <p:blipFill>
          <a:blip r:embed="rId5" cstate="print"/>
          <a:srcRect/>
          <a:stretch>
            <a:fillRect/>
          </a:stretch>
        </p:blipFill>
        <p:spPr bwMode="auto">
          <a:xfrm>
            <a:off x="4860032" y="1772815"/>
            <a:ext cx="2034927" cy="1524231"/>
          </a:xfrm>
          <a:prstGeom prst="rect">
            <a:avLst/>
          </a:prstGeom>
          <a:noFill/>
        </p:spPr>
      </p:pic>
    </p:spTree>
    <p:extLst>
      <p:ext uri="{BB962C8B-B14F-4D97-AF65-F5344CB8AC3E}">
        <p14:creationId xmlns="" xmlns:p14="http://schemas.microsoft.com/office/powerpoint/2010/main" val="96402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09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P spid="9"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27783" y="220354"/>
            <a:ext cx="3537407" cy="369332"/>
          </a:xfrm>
          <a:prstGeom prst="rect">
            <a:avLst/>
          </a:prstGeom>
          <a:noFill/>
        </p:spPr>
        <p:txBody>
          <a:bodyPr wrap="square" rtlCol="0">
            <a:spAutoFit/>
          </a:bodyPr>
          <a:lstStyle/>
          <a:p>
            <a:pPr algn="ctr"/>
            <a:r>
              <a:rPr lang="el-GR" b="1" u="sng" dirty="0" smtClean="0">
                <a:solidFill>
                  <a:srgbClr val="0070C0"/>
                </a:solidFill>
                <a:latin typeface="Comic Sans MS" pitchFamily="66" charset="0"/>
              </a:rPr>
              <a:t>Οπτικές Ίνες (</a:t>
            </a:r>
            <a:r>
              <a:rPr lang="en-US" b="1" u="sng" dirty="0" smtClean="0">
                <a:solidFill>
                  <a:srgbClr val="0070C0"/>
                </a:solidFill>
                <a:latin typeface="Comic Sans MS" pitchFamily="66" charset="0"/>
              </a:rPr>
              <a:t>Optical Fibers</a:t>
            </a:r>
            <a:r>
              <a:rPr lang="en-US" b="1" dirty="0" smtClean="0">
                <a:solidFill>
                  <a:srgbClr val="0070C0"/>
                </a:solidFill>
                <a:latin typeface="Comic Sans MS" pitchFamily="66" charset="0"/>
              </a:rPr>
              <a:t>)</a:t>
            </a:r>
            <a:endParaRPr lang="el-GR" b="1" dirty="0" smtClean="0">
              <a:solidFill>
                <a:srgbClr val="0070C0"/>
              </a:solidFill>
              <a:latin typeface="Comic Sans MS" pitchFamily="66" charset="0"/>
            </a:endParaRPr>
          </a:p>
        </p:txBody>
      </p:sp>
      <p:pic>
        <p:nvPicPr>
          <p:cNvPr id="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76256" y="948060"/>
            <a:ext cx="968375" cy="998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4"/>
          <p:cNvSpPr txBox="1"/>
          <p:nvPr/>
        </p:nvSpPr>
        <p:spPr>
          <a:xfrm>
            <a:off x="683568" y="980728"/>
            <a:ext cx="5472608" cy="1077218"/>
          </a:xfrm>
          <a:prstGeom prst="rect">
            <a:avLst/>
          </a:prstGeom>
          <a:noFill/>
        </p:spPr>
        <p:txBody>
          <a:bodyPr wrap="square" rtlCol="0">
            <a:spAutoFit/>
          </a:bodyPr>
          <a:lstStyle/>
          <a:p>
            <a:pPr algn="just"/>
            <a:r>
              <a:rPr lang="el-GR" sz="1600" dirty="0" smtClean="0">
                <a:solidFill>
                  <a:schemeClr val="tx1">
                    <a:lumMod val="75000"/>
                    <a:lumOff val="25000"/>
                  </a:schemeClr>
                </a:solidFill>
                <a:latin typeface="Comic Sans MS" pitchFamily="66" charset="0"/>
              </a:rPr>
              <a:t>Οι οπτικές ίνες είναι πολύ λεπτές κυλινδρικές ίνες γυαλιού ή πλαστικού με διάμετρο των 8μ</a:t>
            </a:r>
            <a:r>
              <a:rPr lang="en-US" sz="1600" dirty="0" smtClean="0">
                <a:solidFill>
                  <a:schemeClr val="tx1">
                    <a:lumMod val="75000"/>
                    <a:lumOff val="25000"/>
                  </a:schemeClr>
                </a:solidFill>
                <a:latin typeface="Comic Sans MS" pitchFamily="66" charset="0"/>
              </a:rPr>
              <a:t>m</a:t>
            </a:r>
            <a:r>
              <a:rPr lang="el-GR" sz="1600" dirty="0" smtClean="0">
                <a:solidFill>
                  <a:schemeClr val="tx1">
                    <a:lumMod val="75000"/>
                    <a:lumOff val="25000"/>
                  </a:schemeClr>
                </a:solidFill>
                <a:latin typeface="Comic Sans MS" pitchFamily="66" charset="0"/>
              </a:rPr>
              <a:t>. Οι οπτικές ίνες λειτουργούν έτσι ώστε η φωτεινή δέσμη να ακολουθεί όποια διαδρομή επιθυμούμε.</a:t>
            </a:r>
          </a:p>
        </p:txBody>
      </p:sp>
      <p:sp>
        <p:nvSpPr>
          <p:cNvPr id="7" name="TextBox 5"/>
          <p:cNvSpPr txBox="1"/>
          <p:nvPr/>
        </p:nvSpPr>
        <p:spPr>
          <a:xfrm>
            <a:off x="3059832" y="2420888"/>
            <a:ext cx="2767802" cy="369332"/>
          </a:xfrm>
          <a:prstGeom prst="rect">
            <a:avLst/>
          </a:prstGeom>
          <a:noFill/>
        </p:spPr>
        <p:txBody>
          <a:bodyPr wrap="square" rtlCol="0">
            <a:spAutoFit/>
          </a:bodyPr>
          <a:lstStyle/>
          <a:p>
            <a:pPr algn="ctr"/>
            <a:r>
              <a:rPr lang="el-GR" b="1" dirty="0" smtClean="0">
                <a:solidFill>
                  <a:srgbClr val="FFC000"/>
                </a:solidFill>
                <a:latin typeface="Comic Sans MS" pitchFamily="66" charset="0"/>
              </a:rPr>
              <a:t>Πλαστικό φως (</a:t>
            </a:r>
            <a:r>
              <a:rPr lang="en-US" b="1" dirty="0" smtClean="0">
                <a:solidFill>
                  <a:srgbClr val="FFC000"/>
                </a:solidFill>
                <a:latin typeface="Comic Sans MS" pitchFamily="66" charset="0"/>
              </a:rPr>
              <a:t>FIPEL) </a:t>
            </a:r>
            <a:endParaRPr lang="el-GR" b="1" dirty="0">
              <a:solidFill>
                <a:srgbClr val="FFC000"/>
              </a:solidFill>
              <a:latin typeface="Comic Sans MS" pitchFamily="66" charset="0"/>
            </a:endParaRPr>
          </a:p>
        </p:txBody>
      </p:sp>
      <p:pic>
        <p:nvPicPr>
          <p:cNvPr id="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0619" y="2807693"/>
            <a:ext cx="1512168" cy="15121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TextBox 6"/>
          <p:cNvSpPr txBox="1"/>
          <p:nvPr/>
        </p:nvSpPr>
        <p:spPr>
          <a:xfrm>
            <a:off x="2411760" y="2780928"/>
            <a:ext cx="5544616" cy="1569660"/>
          </a:xfrm>
          <a:prstGeom prst="rect">
            <a:avLst/>
          </a:prstGeom>
          <a:noFill/>
        </p:spPr>
        <p:txBody>
          <a:bodyPr wrap="square" rtlCol="0">
            <a:spAutoFit/>
          </a:bodyPr>
          <a:lstStyle/>
          <a:p>
            <a:pPr algn="just"/>
            <a:r>
              <a:rPr lang="el-GR" sz="1600" dirty="0">
                <a:latin typeface="Comic Sans MS" pitchFamily="66" charset="0"/>
              </a:rPr>
              <a:t> </a:t>
            </a:r>
            <a:r>
              <a:rPr lang="el-GR" sz="1600" dirty="0" smtClean="0">
                <a:solidFill>
                  <a:schemeClr val="tx1">
                    <a:lumMod val="75000"/>
                    <a:lumOff val="25000"/>
                  </a:schemeClr>
                </a:solidFill>
                <a:latin typeface="Comic Sans MS" pitchFamily="66" charset="0"/>
              </a:rPr>
              <a:t>Ερευνητές στις Ηνωμένες Πολιτείες ανέπτυξαν ένα νέο τύπο λαμπτήρα από πλαστικό που, όπως υποστηρίζουν, είναι το ίδιο αποδοτικός με τους LED, ενώ το φως που αναδίδει είναι απαλότερο. Πιστεύουν μάλιστα ότι η εφεύρεσή τους έχει τις προδιαγραφές να αντικαταστήσει τους συμπαγείς λαμπτήρες φθορισμού (CFL).</a:t>
            </a:r>
            <a:endParaRPr lang="el-GR" sz="1600" dirty="0">
              <a:solidFill>
                <a:schemeClr val="tx1">
                  <a:lumMod val="75000"/>
                  <a:lumOff val="25000"/>
                </a:schemeClr>
              </a:solidFill>
              <a:latin typeface="Comic Sans MS" pitchFamily="66" charset="0"/>
            </a:endParaRPr>
          </a:p>
        </p:txBody>
      </p:sp>
      <p:sp>
        <p:nvSpPr>
          <p:cNvPr id="10" name="TextBox 7"/>
          <p:cNvSpPr txBox="1"/>
          <p:nvPr/>
        </p:nvSpPr>
        <p:spPr>
          <a:xfrm>
            <a:off x="2887685" y="4653136"/>
            <a:ext cx="3193115" cy="369332"/>
          </a:xfrm>
          <a:prstGeom prst="rect">
            <a:avLst/>
          </a:prstGeom>
          <a:noFill/>
        </p:spPr>
        <p:txBody>
          <a:bodyPr wrap="square" rtlCol="0">
            <a:spAutoFit/>
          </a:bodyPr>
          <a:lstStyle/>
          <a:p>
            <a:pPr algn="ctr"/>
            <a:r>
              <a:rPr lang="el-GR" b="1" dirty="0" smtClean="0">
                <a:solidFill>
                  <a:srgbClr val="00B050"/>
                </a:solidFill>
                <a:latin typeface="Comic Sans MS" pitchFamily="66" charset="0"/>
              </a:rPr>
              <a:t>Λαμπτήρες και ανακύκλωση</a:t>
            </a:r>
            <a:endParaRPr lang="el-GR" b="1" dirty="0">
              <a:solidFill>
                <a:srgbClr val="00B050"/>
              </a:solidFill>
              <a:latin typeface="Comic Sans MS" pitchFamily="66" charset="0"/>
            </a:endParaRPr>
          </a:p>
        </p:txBody>
      </p:sp>
      <p:sp>
        <p:nvSpPr>
          <p:cNvPr id="11" name="TextBox 8"/>
          <p:cNvSpPr txBox="1"/>
          <p:nvPr/>
        </p:nvSpPr>
        <p:spPr>
          <a:xfrm>
            <a:off x="1171875" y="5229200"/>
            <a:ext cx="6624735" cy="584775"/>
          </a:xfrm>
          <a:prstGeom prst="rect">
            <a:avLst/>
          </a:prstGeom>
          <a:noFill/>
        </p:spPr>
        <p:txBody>
          <a:bodyPr wrap="square" rtlCol="0">
            <a:spAutoFit/>
          </a:bodyPr>
          <a:lstStyle/>
          <a:p>
            <a:pPr algn="just"/>
            <a:r>
              <a:rPr lang="el-GR" sz="1600" dirty="0" smtClean="0">
                <a:solidFill>
                  <a:schemeClr val="tx1">
                    <a:lumMod val="75000"/>
                    <a:lumOff val="25000"/>
                  </a:schemeClr>
                </a:solidFill>
                <a:latin typeface="Comic Sans MS" pitchFamily="66" charset="0"/>
              </a:rPr>
              <a:t>Είναι εύκολο να αναγνωρίσετε τους λαμπτήρες που ανακυκλώνονται. Η συσκευασία τους έχει το σήμα του διαγραμμένου κάδου απορριμμάτων. </a:t>
            </a:r>
            <a:endParaRPr lang="el-GR" sz="1600" dirty="0">
              <a:solidFill>
                <a:schemeClr val="tx1">
                  <a:lumMod val="75000"/>
                  <a:lumOff val="25000"/>
                </a:schemeClr>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19256" cy="1143000"/>
          </a:xfrm>
        </p:spPr>
        <p:txBody>
          <a:bodyPr/>
          <a:lstStyle/>
          <a:p>
            <a:endParaRPr lang="el-GR" dirty="0"/>
          </a:p>
        </p:txBody>
      </p:sp>
      <p:sp>
        <p:nvSpPr>
          <p:cNvPr id="3" name="2 - Θέση περιεχομένου"/>
          <p:cNvSpPr>
            <a:spLocks noGrp="1"/>
          </p:cNvSpPr>
          <p:nvPr>
            <p:ph idx="1"/>
          </p:nvPr>
        </p:nvSpPr>
        <p:spPr/>
        <p:txBody>
          <a:bodyPr/>
          <a:lstStyle/>
          <a:p>
            <a:pPr>
              <a:buNone/>
            </a:pPr>
            <a:r>
              <a:rPr lang="el-GR" dirty="0" smtClean="0">
                <a:latin typeface="Comic Sans MS" pitchFamily="66" charset="0"/>
              </a:rPr>
              <a:t>        Η παρουσίαση συνεχίζεται…</a:t>
            </a:r>
          </a:p>
          <a:p>
            <a:pPr>
              <a:buNone/>
            </a:pPr>
            <a:r>
              <a:rPr lang="el-GR" dirty="0" smtClean="0">
                <a:latin typeface="Comic Sans MS" pitchFamily="66" charset="0"/>
              </a:rPr>
              <a:t>     </a:t>
            </a:r>
          </a:p>
          <a:p>
            <a:pPr>
              <a:buNone/>
            </a:pPr>
            <a:endParaRPr lang="el-GR" dirty="0" smtClean="0">
              <a:latin typeface="Comic Sans MS" pitchFamily="66" charset="0"/>
            </a:endParaRPr>
          </a:p>
          <a:p>
            <a:pPr>
              <a:buNone/>
            </a:pPr>
            <a:r>
              <a:rPr lang="el-GR" dirty="0" smtClean="0">
                <a:solidFill>
                  <a:schemeClr val="accent2"/>
                </a:solidFill>
                <a:latin typeface="Comic Sans MS" pitchFamily="66" charset="0"/>
              </a:rPr>
              <a:t>   Έκθεση φωτογραφιών</a:t>
            </a:r>
          </a:p>
          <a:p>
            <a:pPr>
              <a:buNone/>
            </a:pPr>
            <a:r>
              <a:rPr lang="el-GR" dirty="0" smtClean="0">
                <a:solidFill>
                  <a:schemeClr val="accent2"/>
                </a:solidFill>
                <a:latin typeface="Comic Sans MS" pitchFamily="66" charset="0"/>
              </a:rPr>
              <a:t>         αλλά και παλιότερων και σύγχρονων</a:t>
            </a:r>
          </a:p>
          <a:p>
            <a:pPr>
              <a:buNone/>
            </a:pPr>
            <a:r>
              <a:rPr lang="el-GR" dirty="0" smtClean="0">
                <a:solidFill>
                  <a:schemeClr val="accent2"/>
                </a:solidFill>
                <a:latin typeface="Comic Sans MS" pitchFamily="66" charset="0"/>
              </a:rPr>
              <a:t>                     φωτιστικών μέσων.</a:t>
            </a:r>
            <a:endParaRPr lang="el-GR" dirty="0">
              <a:solidFill>
                <a:schemeClr val="accent2"/>
              </a:solidFill>
              <a:latin typeface="Comic Sans MS" pitchFamily="66" charset="0"/>
            </a:endParaRPr>
          </a:p>
        </p:txBody>
      </p:sp>
      <p:pic>
        <p:nvPicPr>
          <p:cNvPr id="4" name="aposperitis.mp3">
            <a:hlinkClick r:id="" action="ppaction://media"/>
          </p:cNvPr>
          <p:cNvPicPr>
            <a:picLocks noRot="1" noChangeAspect="1"/>
          </p:cNvPicPr>
          <p:nvPr>
            <a:audioFile r:link="rId1"/>
          </p:nvPr>
        </p:nvPicPr>
        <p:blipFill>
          <a:blip r:embed="rId3" cstate="print"/>
          <a:stretch>
            <a:fillRect/>
          </a:stretch>
        </p:blipFill>
        <p:spPr>
          <a:xfrm>
            <a:off x="8460432" y="623731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827584" y="1482099"/>
            <a:ext cx="7416824"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800" b="0" i="0" u="none" strike="noStrike" cap="none" normalizeH="0" baseline="0" dirty="0" smtClean="0">
                <a:ln>
                  <a:noFill/>
                </a:ln>
                <a:solidFill>
                  <a:schemeClr val="tx2">
                    <a:lumMod val="50000"/>
                  </a:schemeClr>
                </a:solidFill>
                <a:effectLst/>
                <a:latin typeface="Comic Sans MS" pitchFamily="66" charset="0"/>
                <a:ea typeface="Times New Roman" pitchFamily="18" charset="0"/>
                <a:cs typeface="Times New Roman" pitchFamily="18" charset="0"/>
              </a:rPr>
              <a:t>Χωριστήκαμε σε πέντε (5) ομάδες εργασίας</a:t>
            </a:r>
            <a:r>
              <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t>
            </a: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endPar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endParaRP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Κάθε ομάδα απέκτησε όνομα, </a:t>
            </a: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έφτιαξε το τέχνημά της και</a:t>
            </a: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ασχολήθηκε με το υποθέμα της</a:t>
            </a: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θέτοντας και ερευνώντας </a:t>
            </a:r>
          </a:p>
          <a:p>
            <a:pPr marL="0" marR="0" lvl="0" indent="228600" algn="l" defTabSz="914400" rtl="0" eaLnBrk="1" fontAlgn="base" latinLnBrk="0" hangingPunct="1">
              <a:lnSpc>
                <a:spcPct val="100000"/>
              </a:lnSpc>
              <a:spcBef>
                <a:spcPct val="0"/>
              </a:spcBef>
              <a:spcAft>
                <a:spcPct val="0"/>
              </a:spcAft>
              <a:buClrTx/>
              <a:buSzTx/>
              <a:buFontTx/>
              <a:buNone/>
              <a:tabLst>
                <a:tab pos="4772025" algn="l"/>
              </a:tabLst>
            </a:pPr>
            <a:r>
              <a:rPr kumimoji="0" lang="el-G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τα κατάλληλα ερωτήματα.</a:t>
            </a:r>
            <a:endParaRPr kumimoji="0" lang="el-GR" sz="28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980728"/>
            <a:ext cx="8229600" cy="5145435"/>
          </a:xfrm>
          <a:effectLst>
            <a:outerShdw blurRad="50800" dist="38100" algn="l" rotWithShape="0">
              <a:prstClr val="black">
                <a:alpha val="40000"/>
              </a:prstClr>
            </a:outerShdw>
          </a:effectLst>
        </p:spPr>
        <p:txBody>
          <a:bodyPr>
            <a:normAutofit/>
          </a:bodyPr>
          <a:lstStyle/>
          <a:p>
            <a:pPr>
              <a:buNone/>
            </a:pPr>
            <a:r>
              <a:rPr lang="el-GR" sz="3600" dirty="0" smtClean="0">
                <a:solidFill>
                  <a:srgbClr val="FF0000"/>
                </a:solidFill>
                <a:latin typeface="Comic Sans MS" pitchFamily="66" charset="0"/>
              </a:rPr>
              <a:t>          Οι πυρσοί του Προμηθέα</a:t>
            </a:r>
          </a:p>
          <a:p>
            <a:pPr>
              <a:buNone/>
            </a:pPr>
            <a:endParaRPr lang="el-GR" dirty="0" smtClean="0">
              <a:solidFill>
                <a:srgbClr val="FF0000"/>
              </a:solidFill>
              <a:latin typeface="Comic Sans MS" pitchFamily="66" charset="0"/>
            </a:endParaRPr>
          </a:p>
          <a:p>
            <a:pPr>
              <a:buNone/>
            </a:pPr>
            <a:r>
              <a:rPr lang="el-GR" sz="2800" dirty="0" smtClean="0">
                <a:latin typeface="Comic Sans MS" pitchFamily="66" charset="0"/>
              </a:rPr>
              <a:t>                               Ήλιος               </a:t>
            </a:r>
          </a:p>
          <a:p>
            <a:pPr>
              <a:buNone/>
            </a:pPr>
            <a:r>
              <a:rPr lang="el-GR" sz="2800" dirty="0" smtClean="0">
                <a:latin typeface="Comic Sans MS" pitchFamily="66" charset="0"/>
              </a:rPr>
              <a:t>                      </a:t>
            </a:r>
          </a:p>
          <a:p>
            <a:pPr>
              <a:buNone/>
            </a:pPr>
            <a:r>
              <a:rPr lang="el-GR" sz="2800" dirty="0" smtClean="0">
                <a:latin typeface="Comic Sans MS" pitchFamily="66" charset="0"/>
              </a:rPr>
              <a:t>                        Αφή της φωτιάς</a:t>
            </a:r>
          </a:p>
          <a:p>
            <a:pPr>
              <a:buNone/>
            </a:pPr>
            <a:endParaRPr lang="el-GR" sz="2800" dirty="0" smtClean="0">
              <a:latin typeface="Comic Sans MS" pitchFamily="66" charset="0"/>
            </a:endParaRPr>
          </a:p>
          <a:p>
            <a:pPr>
              <a:buNone/>
            </a:pPr>
            <a:r>
              <a:rPr lang="el-GR" sz="2800" dirty="0" smtClean="0">
                <a:latin typeface="Comic Sans MS" pitchFamily="66" charset="0"/>
              </a:rPr>
              <a:t>          Τα φωτιστικά μέσα της αρχαιότητας</a:t>
            </a:r>
            <a:endParaRPr lang="el-GR" sz="2800" dirty="0">
              <a:latin typeface="Comic Sans MS"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835696" y="683343"/>
            <a:ext cx="5040560" cy="11387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2000" b="1" i="0" u="none" strike="noStrike" cap="none" normalizeH="0" baseline="0" dirty="0" smtClean="0">
                <a:ln>
                  <a:noFill/>
                </a:ln>
                <a:solidFill>
                  <a:srgbClr val="FFC000"/>
                </a:solidFill>
                <a:effectLst/>
                <a:latin typeface="Comic Sans MS" pitchFamily="66" charset="0"/>
                <a:ea typeface="Times New Roman" pitchFamily="18" charset="0"/>
                <a:cs typeface="Times New Roman" pitchFamily="18" charset="0"/>
              </a:rPr>
              <a:t>          </a:t>
            </a:r>
            <a:r>
              <a:rPr kumimoji="0" lang="el-GR" sz="2400" b="1" i="0" u="none" strike="noStrike" cap="none" normalizeH="0" baseline="0" dirty="0" smtClean="0">
                <a:ln>
                  <a:noFill/>
                </a:ln>
                <a:solidFill>
                  <a:srgbClr val="FFC000"/>
                </a:solidFill>
                <a:effectLst/>
                <a:latin typeface="Comic Sans MS" pitchFamily="66" charset="0"/>
                <a:ea typeface="Times New Roman" pitchFamily="18" charset="0"/>
                <a:cs typeface="Times New Roman" pitchFamily="18" charset="0"/>
              </a:rPr>
              <a:t>Το ηλιακό φως</a:t>
            </a:r>
          </a:p>
          <a:p>
            <a:pPr marL="0" marR="0" lvl="0" indent="228600" algn="l" defTabSz="914400" rtl="0" eaLnBrk="1" fontAlgn="base" latinLnBrk="0" hangingPunct="1">
              <a:lnSpc>
                <a:spcPct val="100000"/>
              </a:lnSpc>
              <a:spcBef>
                <a:spcPct val="0"/>
              </a:spcBef>
              <a:spcAft>
                <a:spcPct val="0"/>
              </a:spcAft>
              <a:buClrTx/>
              <a:buSzTx/>
              <a:buFontTx/>
              <a:buNone/>
              <a:tabLst/>
            </a:pPr>
            <a:endParaRPr lang="el-GR" sz="2400" b="1" dirty="0" smtClean="0">
              <a:solidFill>
                <a:srgbClr val="000000"/>
              </a:solidFill>
              <a:latin typeface="Comic Sans MS" pitchFamily="66" charset="0"/>
              <a:ea typeface="Times New Roman" pitchFamily="18" charset="0"/>
              <a:cs typeface="Times New Roman" pitchFamily="18" charset="0"/>
            </a:endParaRPr>
          </a:p>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2000" b="0" i="0" u="none" strike="noStrike" cap="none" normalizeH="0" baseline="0" dirty="0" smtClean="0">
                <a:ln>
                  <a:noFill/>
                </a:ln>
                <a:effectLst/>
                <a:latin typeface="Comic Sans MS" pitchFamily="66" charset="0"/>
                <a:ea typeface="Times New Roman" pitchFamily="18" charset="0"/>
                <a:cs typeface="Times New Roman" pitchFamily="18" charset="0"/>
              </a:rPr>
              <a:t>Ο ήλιος είναι η πρωταρχική πηγή φωτός.     </a:t>
            </a:r>
            <a:endParaRPr kumimoji="0" lang="el-GR" sz="2000" b="0" i="0" u="none" strike="noStrike" cap="none" normalizeH="0" baseline="0" dirty="0" smtClean="0">
              <a:ln>
                <a:noFill/>
              </a:ln>
              <a:effectLst/>
              <a:latin typeface="Comic Sans MS" pitchFamily="66" charset="0"/>
              <a:cs typeface="Arial" pitchFamily="34" charset="0"/>
            </a:endParaRPr>
          </a:p>
        </p:txBody>
      </p:sp>
      <p:pic>
        <p:nvPicPr>
          <p:cNvPr id="21505" name="Εικόνα 1" descr="sun-01"/>
          <p:cNvPicPr>
            <a:picLocks noChangeAspect="1" noChangeArrowheads="1"/>
          </p:cNvPicPr>
          <p:nvPr/>
        </p:nvPicPr>
        <p:blipFill>
          <a:blip r:embed="rId2" cstate="print"/>
          <a:srcRect/>
          <a:stretch>
            <a:fillRect/>
          </a:stretch>
        </p:blipFill>
        <p:spPr bwMode="auto">
          <a:xfrm>
            <a:off x="7164288" y="620688"/>
            <a:ext cx="923925" cy="866775"/>
          </a:xfrm>
          <a:prstGeom prst="rect">
            <a:avLst/>
          </a:prstGeom>
          <a:noFill/>
        </p:spPr>
      </p:pic>
      <p:sp>
        <p:nvSpPr>
          <p:cNvPr id="2150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8" name="Εικόνα 2" descr="helios-gr"/>
          <p:cNvPicPr>
            <a:picLocks noChangeAspect="1" noChangeArrowheads="1"/>
          </p:cNvPicPr>
          <p:nvPr/>
        </p:nvPicPr>
        <p:blipFill>
          <a:blip r:embed="rId3" cstate="print"/>
          <a:srcRect/>
          <a:stretch>
            <a:fillRect/>
          </a:stretch>
        </p:blipFill>
        <p:spPr bwMode="auto">
          <a:xfrm>
            <a:off x="4211960" y="3511998"/>
            <a:ext cx="3672408" cy="3013346"/>
          </a:xfrm>
          <a:prstGeom prst="rect">
            <a:avLst/>
          </a:prstGeom>
          <a:noFill/>
        </p:spPr>
      </p:pic>
      <p:sp>
        <p:nvSpPr>
          <p:cNvPr id="21510" name="Rectangle 6"/>
          <p:cNvSpPr>
            <a:spLocks noChangeArrowheads="1"/>
          </p:cNvSpPr>
          <p:nvPr/>
        </p:nvSpPr>
        <p:spPr bwMode="auto">
          <a:xfrm>
            <a:off x="0" y="2143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511" name="Rectangle 7"/>
          <p:cNvSpPr>
            <a:spLocks noChangeArrowheads="1"/>
          </p:cNvSpPr>
          <p:nvPr/>
        </p:nvSpPr>
        <p:spPr bwMode="auto">
          <a:xfrm>
            <a:off x="539552" y="2700807"/>
            <a:ext cx="82444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2000" b="0" i="0" u="none" strike="noStrike" cap="none" normalizeH="0" baseline="0" dirty="0" smtClean="0">
                <a:ln>
                  <a:noFill/>
                </a:ln>
                <a:solidFill>
                  <a:srgbClr val="000000"/>
                </a:solidFill>
                <a:effectLst/>
                <a:latin typeface="Comic Sans MS" pitchFamily="66" charset="0"/>
                <a:ea typeface="Times New Roman" pitchFamily="18" charset="0"/>
                <a:cs typeface="Times New Roman" pitchFamily="18" charset="0"/>
              </a:rPr>
              <a:t>     Λατρεύτηκε σαν θεός στην αρχαιότητα από πολλούς λαούς</a:t>
            </a:r>
            <a:r>
              <a:rPr kumimoji="0" lang="el-GR" sz="1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3" name="Rectangle 1"/>
          <p:cNvSpPr>
            <a:spLocks noChangeArrowheads="1"/>
          </p:cNvSpPr>
          <p:nvPr/>
        </p:nvSpPr>
        <p:spPr bwMode="auto">
          <a:xfrm>
            <a:off x="251520" y="5166428"/>
            <a:ext cx="396044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l-GR" sz="2000" b="0" i="0" u="none" strike="noStrike" cap="none" normalizeH="0" baseline="0" dirty="0" smtClean="0">
                <a:ln>
                  <a:noFill/>
                </a:ln>
                <a:solidFill>
                  <a:schemeClr val="accent6">
                    <a:lumMod val="75000"/>
                  </a:schemeClr>
                </a:solidFill>
                <a:effectLst/>
                <a:latin typeface="Comic Sans MS" pitchFamily="66" charset="0"/>
                <a:ea typeface="Times New Roman" pitchFamily="18" charset="0"/>
                <a:cs typeface="Times New Roman" pitchFamily="18" charset="0"/>
              </a:rPr>
              <a:t>Ο Θεός-Ήλιος με το άρμα του</a:t>
            </a:r>
            <a:endParaRPr kumimoji="0" lang="el-GR" sz="2000" b="0" i="0" u="none" strike="noStrike" cap="none" normalizeH="0" baseline="0" dirty="0" smtClean="0">
              <a:ln>
                <a:noFill/>
              </a:ln>
              <a:solidFill>
                <a:schemeClr val="accent6">
                  <a:lumMod val="75000"/>
                </a:schemeClr>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3600" dirty="0" smtClean="0">
                <a:solidFill>
                  <a:srgbClr val="FF0000"/>
                </a:solidFill>
                <a:latin typeface="Comic Sans MS" pitchFamily="66" charset="0"/>
              </a:rPr>
              <a:t>Αφή της φωτιάς </a:t>
            </a:r>
            <a:endParaRPr lang="el-GR" sz="3600" dirty="0">
              <a:solidFill>
                <a:srgbClr val="FF0000"/>
              </a:solidFill>
              <a:latin typeface="Comic Sans MS" pitchFamily="66" charset="0"/>
            </a:endParaRPr>
          </a:p>
        </p:txBody>
      </p:sp>
      <p:sp>
        <p:nvSpPr>
          <p:cNvPr id="3" name="2 - Θέση περιεχομένου"/>
          <p:cNvSpPr>
            <a:spLocks noGrp="1"/>
          </p:cNvSpPr>
          <p:nvPr>
            <p:ph idx="1"/>
          </p:nvPr>
        </p:nvSpPr>
        <p:spPr>
          <a:xfrm>
            <a:off x="457200" y="1600200"/>
            <a:ext cx="8229600" cy="4781128"/>
          </a:xfrm>
        </p:spPr>
        <p:txBody>
          <a:bodyPr>
            <a:normAutofit/>
          </a:bodyPr>
          <a:lstStyle/>
          <a:p>
            <a:r>
              <a:rPr lang="el-GR" sz="2800" dirty="0" smtClean="0"/>
              <a:t>Με  κρούση </a:t>
            </a:r>
          </a:p>
          <a:p>
            <a:r>
              <a:rPr lang="el-GR" sz="2800" dirty="0" smtClean="0"/>
              <a:t> Με  τριβή </a:t>
            </a:r>
          </a:p>
          <a:p>
            <a:r>
              <a:rPr lang="el-GR" sz="2800" dirty="0" smtClean="0"/>
              <a:t> Με συμπίεση</a:t>
            </a:r>
          </a:p>
          <a:p>
            <a:r>
              <a:rPr lang="el-GR" sz="2800" dirty="0" smtClean="0"/>
              <a:t> Με τη βοήθεια κατόπτρων</a:t>
            </a:r>
            <a:endParaRPr lang="el-GR" sz="2800" dirty="0"/>
          </a:p>
        </p:txBody>
      </p:sp>
      <p:pic>
        <p:nvPicPr>
          <p:cNvPr id="4" name="3 - Εικόνα" descr="C:\Users\Vaso\Desktop\fire.jpg"/>
          <p:cNvPicPr/>
          <p:nvPr/>
        </p:nvPicPr>
        <p:blipFill>
          <a:blip r:embed="rId2" cstate="print"/>
          <a:srcRect/>
          <a:stretch>
            <a:fillRect/>
          </a:stretch>
        </p:blipFill>
        <p:spPr bwMode="auto">
          <a:xfrm>
            <a:off x="6444208" y="548680"/>
            <a:ext cx="2088232" cy="2160240"/>
          </a:xfrm>
          <a:prstGeom prst="rect">
            <a:avLst/>
          </a:prstGeom>
          <a:noFill/>
          <a:ln w="9525">
            <a:noFill/>
            <a:miter lim="800000"/>
            <a:headEnd/>
            <a:tailEnd/>
          </a:ln>
        </p:spPr>
      </p:pic>
      <p:pic>
        <p:nvPicPr>
          <p:cNvPr id="5" name="4 - Εικόνα" descr="C:\Users\Vaso\Desktop\φως\images (11).jpg"/>
          <p:cNvPicPr/>
          <p:nvPr/>
        </p:nvPicPr>
        <p:blipFill>
          <a:blip r:embed="rId3" cstate="print"/>
          <a:srcRect/>
          <a:stretch>
            <a:fillRect/>
          </a:stretch>
        </p:blipFill>
        <p:spPr bwMode="auto">
          <a:xfrm>
            <a:off x="5292080" y="3933056"/>
            <a:ext cx="3528392" cy="2664296"/>
          </a:xfrm>
          <a:prstGeom prst="rect">
            <a:avLst/>
          </a:prstGeom>
          <a:noFill/>
          <a:ln w="9525">
            <a:noFill/>
            <a:miter lim="800000"/>
            <a:headEnd/>
            <a:tailEnd/>
          </a:ln>
        </p:spPr>
      </p:pic>
      <p:sp>
        <p:nvSpPr>
          <p:cNvPr id="6" name="5 - Ορθογώνιο"/>
          <p:cNvSpPr/>
          <p:nvPr/>
        </p:nvSpPr>
        <p:spPr>
          <a:xfrm rot="10800000" flipV="1">
            <a:off x="683568" y="6021288"/>
            <a:ext cx="5822641" cy="369332"/>
          </a:xfrm>
          <a:prstGeom prst="rect">
            <a:avLst/>
          </a:prstGeom>
        </p:spPr>
        <p:txBody>
          <a:bodyPr wrap="square">
            <a:spAutoFit/>
          </a:bodyPr>
          <a:lstStyle/>
          <a:p>
            <a:r>
              <a:rPr lang="el-GR" dirty="0" smtClean="0">
                <a:solidFill>
                  <a:schemeClr val="accent4">
                    <a:lumMod val="50000"/>
                  </a:schemeClr>
                </a:solidFill>
                <a:latin typeface="Comic Sans MS" pitchFamily="66" charset="0"/>
              </a:rPr>
              <a:t>Αφή ολυμπιακής φλόγας με κοίλο κάτοπτρο</a:t>
            </a:r>
            <a:endParaRPr lang="el-GR" dirty="0">
              <a:solidFill>
                <a:schemeClr val="accent4">
                  <a:lumMod val="50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p:txBody>
          <a:bodyPr>
            <a:normAutofit/>
          </a:bodyPr>
          <a:lstStyle/>
          <a:p>
            <a:pPr>
              <a:buNone/>
            </a:pPr>
            <a:r>
              <a:rPr lang="el-GR" sz="6000" dirty="0" smtClean="0">
                <a:latin typeface="Comic Sans MS" pitchFamily="66" charset="0"/>
              </a:rPr>
              <a:t>    </a:t>
            </a:r>
          </a:p>
          <a:p>
            <a:pPr>
              <a:buNone/>
            </a:pPr>
            <a:r>
              <a:rPr lang="el-GR" sz="6000" dirty="0" smtClean="0">
                <a:latin typeface="Comic Sans MS" pitchFamily="66" charset="0"/>
              </a:rPr>
              <a:t>      </a:t>
            </a:r>
            <a:r>
              <a:rPr lang="el-GR" sz="6000" dirty="0" smtClean="0">
                <a:solidFill>
                  <a:srgbClr val="0070C0"/>
                </a:solidFill>
                <a:latin typeface="Comic Sans MS" pitchFamily="66" charset="0"/>
              </a:rPr>
              <a:t>Φως</a:t>
            </a:r>
            <a:r>
              <a:rPr lang="el-GR" sz="6000" dirty="0" smtClean="0">
                <a:latin typeface="Comic Sans MS" pitchFamily="66" charset="0"/>
              </a:rPr>
              <a:t> από τη…</a:t>
            </a:r>
          </a:p>
          <a:p>
            <a:pPr>
              <a:buNone/>
            </a:pPr>
            <a:r>
              <a:rPr lang="el-GR" sz="6000" dirty="0" smtClean="0">
                <a:solidFill>
                  <a:srgbClr val="FF0000"/>
                </a:solidFill>
                <a:latin typeface="Comic Sans MS" pitchFamily="66" charset="0"/>
              </a:rPr>
              <a:t>                   φωτιά</a:t>
            </a:r>
            <a:endParaRPr lang="el-GR" sz="6000" dirty="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990</TotalTime>
  <Words>1772</Words>
  <Application>Microsoft Office PowerPoint</Application>
  <PresentationFormat>Προβολή στην οθόνη (4:3)</PresentationFormat>
  <Paragraphs>306</Paragraphs>
  <Slides>43</Slides>
  <Notes>3</Notes>
  <HiddenSlides>0</HiddenSlides>
  <MMClips>3</MMClips>
  <ScaleCrop>false</ScaleCrop>
  <HeadingPairs>
    <vt:vector size="4" baseType="variant">
      <vt:variant>
        <vt:lpstr>Θέμα</vt:lpstr>
      </vt:variant>
      <vt:variant>
        <vt:i4>1</vt:i4>
      </vt:variant>
      <vt:variant>
        <vt:lpstr>Τίτλοι διαφανειών</vt:lpstr>
      </vt:variant>
      <vt:variant>
        <vt:i4>43</vt:i4>
      </vt:variant>
    </vt:vector>
  </HeadingPairs>
  <TitlesOfParts>
    <vt:vector size="44" baseType="lpstr">
      <vt:lpstr>Θέμα του Office</vt:lpstr>
      <vt:lpstr>Από το λυχνάρι                        ...   στο  Led. Μια ιστορία ...  γεμάτη  φως.</vt:lpstr>
      <vt:lpstr>Διαφάνεια 2</vt:lpstr>
      <vt:lpstr>Διαφάνεια 3</vt:lpstr>
      <vt:lpstr>Διαφάνεια 4</vt:lpstr>
      <vt:lpstr>Διαφάνεια 5</vt:lpstr>
      <vt:lpstr>Διαφάνεια 6</vt:lpstr>
      <vt:lpstr>Διαφάνεια 7</vt:lpstr>
      <vt:lpstr>Αφή της φωτιάς </vt:lpstr>
      <vt:lpstr>Διαφάνεια 9</vt:lpstr>
      <vt:lpstr>  Μέσα τεχνητού φωτισμού στην αρχαιότητα    Τα μέσα τεχνητού φωτισμού που χρησιμοποιήθηκαν στην Αρχαία  Ελλάδα  και στην υπόλοιπη υφήλιο  είναι:  Οι εστίες  (σταθερές και φορητές)  Οι πυρσοί ή δάδες Οι λύχνοι Και τα κεριά</vt:lpstr>
      <vt:lpstr>Διαφάνεια 11</vt:lpstr>
      <vt:lpstr>Διαφάνεια 12</vt:lpstr>
      <vt:lpstr>Λυχνάρια ρωμαϊκής περιόδου από το Αρχαιολογικό Μουσείο Πατρών</vt:lpstr>
      <vt:lpstr>Διαφάνεια 14</vt:lpstr>
      <vt:lpstr>Τα φωτιστικά μέσα του Βυζαντίου</vt:lpstr>
      <vt:lpstr>Διαφάνεια 16</vt:lpstr>
      <vt:lpstr>Πολυκανδήλο Στις εσοχές του μεταλλικού δίσκου τοποθετούνται γυάλινα καντήλια</vt:lpstr>
      <vt:lpstr>Κεριά σε μανουάλι</vt:lpstr>
      <vt:lpstr>Διαφάνεια 19</vt:lpstr>
      <vt:lpstr>Θρησκεία και φωτιστικά μέσα </vt:lpstr>
      <vt:lpstr>Διαφάνεια 21</vt:lpstr>
      <vt:lpstr> Ιουδαϊσμός  Φωτιστικό-σύμβολο είναι η επτάφωτος λυχνία</vt:lpstr>
      <vt:lpstr>Διαφάνεια 23</vt:lpstr>
      <vt:lpstr>Διαφάνεια 24</vt:lpstr>
      <vt:lpstr>Διαφάνεια 25</vt:lpstr>
      <vt:lpstr>Διαφάνεια 26</vt:lpstr>
      <vt:lpstr>Διαφάνεια 27</vt:lpstr>
      <vt:lpstr>Διαφάνεια 28</vt:lpstr>
      <vt:lpstr>Διαφάνεια 29</vt:lpstr>
      <vt:lpstr>Διαφάνεια 30</vt:lpstr>
      <vt:lpstr>Φωταέριο ή γκάζι</vt:lpstr>
      <vt:lpstr>                 Ο λαμπτήρας πυρακτώσεως    Σ’ όλη τη διάρκεια του 19ου αιώνα  πολλοί επιστήμονες και εφευρέτες   προσπάθησαν να κατασκευάσουν   μια πρακτική, οικονομικά αποδοτική,  μακράς διαρκείας, λάμπα πυράκτωσης  μέσα στην οποία θα βρίσκεται  ένα λεπτό σύρμα (νήμα)  που θα φωτοβολεί  όταν περνά ηλεκτρικό ρεύμα.  Ποιοι το κατόρθωσαν τελικά;</vt:lpstr>
      <vt:lpstr>Η ιστορία του λαμπτήρα πυρακτώσεως  </vt:lpstr>
      <vt:lpstr>Ο Thomas Edison  δίπλα στον πρώτο λαμπτήρα πυρακτώσεως</vt:lpstr>
      <vt:lpstr>   Περιγραφή του λαμπτήρα πυρακτώσεως</vt:lpstr>
      <vt:lpstr>Διαφάνεια 36</vt:lpstr>
      <vt:lpstr>Energy   LED</vt:lpstr>
      <vt:lpstr>Ένα ταξίδι στον κόσμο των λαμπτήρων για οικονομικό και αποδοτικό φωτισμό</vt:lpstr>
      <vt:lpstr>Λαμπτήρες εκκένωσης με ατμούς αερίων χαμηλής και υψηλής πίεσης</vt:lpstr>
      <vt:lpstr>Διαφάνεια 40</vt:lpstr>
      <vt:lpstr>Λαμπτήρας Led (Light-Emitting-Diode)</vt:lpstr>
      <vt:lpstr>Διαφάνεια 42</vt:lpstr>
      <vt:lpstr>Διαφάνεια 43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Από το λυχνάρι                        ...   στο  Led. Μια ιστορία ...  γεμάτη  φως.</dc:title>
  <dc:creator>Vaso</dc:creator>
  <cp:lastModifiedBy>Vaso</cp:lastModifiedBy>
  <cp:revision>100</cp:revision>
  <dcterms:created xsi:type="dcterms:W3CDTF">2013-03-30T12:09:36Z</dcterms:created>
  <dcterms:modified xsi:type="dcterms:W3CDTF">2013-04-25T06:23:59Z</dcterms:modified>
</cp:coreProperties>
</file>