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slideLayouts/slideLayout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699" r:id="rId4"/>
    <p:sldMasterId id="2147483712" r:id="rId5"/>
  </p:sldMasterIdLst>
  <p:notesMasterIdLst>
    <p:notesMasterId r:id="rId61"/>
  </p:notesMasterIdLst>
  <p:sldIdLst>
    <p:sldId id="309" r:id="rId6"/>
    <p:sldId id="258" r:id="rId7"/>
    <p:sldId id="259" r:id="rId8"/>
    <p:sldId id="261" r:id="rId9"/>
    <p:sldId id="262" r:id="rId10"/>
    <p:sldId id="293" r:id="rId11"/>
    <p:sldId id="263" r:id="rId12"/>
    <p:sldId id="264" r:id="rId13"/>
    <p:sldId id="276" r:id="rId14"/>
    <p:sldId id="265" r:id="rId15"/>
    <p:sldId id="266" r:id="rId16"/>
    <p:sldId id="267" r:id="rId17"/>
    <p:sldId id="268" r:id="rId18"/>
    <p:sldId id="269" r:id="rId19"/>
    <p:sldId id="270" r:id="rId20"/>
    <p:sldId id="271" r:id="rId21"/>
    <p:sldId id="272" r:id="rId22"/>
    <p:sldId id="273" r:id="rId23"/>
    <p:sldId id="274" r:id="rId24"/>
    <p:sldId id="318" r:id="rId25"/>
    <p:sldId id="275" r:id="rId26"/>
    <p:sldId id="306" r:id="rId27"/>
    <p:sldId id="277" r:id="rId28"/>
    <p:sldId id="278" r:id="rId29"/>
    <p:sldId id="312" r:id="rId30"/>
    <p:sldId id="279" r:id="rId31"/>
    <p:sldId id="280" r:id="rId32"/>
    <p:sldId id="281" r:id="rId33"/>
    <p:sldId id="307" r:id="rId34"/>
    <p:sldId id="282" r:id="rId35"/>
    <p:sldId id="298" r:id="rId36"/>
    <p:sldId id="299" r:id="rId37"/>
    <p:sldId id="300" r:id="rId38"/>
    <p:sldId id="301" r:id="rId39"/>
    <p:sldId id="302" r:id="rId40"/>
    <p:sldId id="303" r:id="rId41"/>
    <p:sldId id="304" r:id="rId42"/>
    <p:sldId id="308" r:id="rId43"/>
    <p:sldId id="283" r:id="rId44"/>
    <p:sldId id="284" r:id="rId45"/>
    <p:sldId id="285" r:id="rId46"/>
    <p:sldId id="286" r:id="rId47"/>
    <p:sldId id="287" r:id="rId48"/>
    <p:sldId id="288" r:id="rId49"/>
    <p:sldId id="289" r:id="rId50"/>
    <p:sldId id="290" r:id="rId51"/>
    <p:sldId id="291" r:id="rId52"/>
    <p:sldId id="292" r:id="rId53"/>
    <p:sldId id="316" r:id="rId54"/>
    <p:sldId id="313" r:id="rId55"/>
    <p:sldId id="314" r:id="rId56"/>
    <p:sldId id="315" r:id="rId57"/>
    <p:sldId id="310" r:id="rId58"/>
    <p:sldId id="311" r:id="rId59"/>
    <p:sldId id="317" r:id="rId60"/>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4" autoAdjust="0"/>
    <p:restoredTop sz="93190" autoAdjust="0"/>
  </p:normalViewPr>
  <p:slideViewPr>
    <p:cSldViewPr>
      <p:cViewPr varScale="1">
        <p:scale>
          <a:sx n="68" d="100"/>
          <a:sy n="68" d="100"/>
        </p:scale>
        <p:origin x="-163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Vaso\AppData\Local\Temp\Rar$DIa0.581\+&#953;+&#954;+&#952;+&#957;+&#936;+&#935;+&#947;+&#957;%20''97.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l-GR"/>
  <c:chart>
    <c:plotArea>
      <c:layout>
        <c:manualLayout>
          <c:layoutTarget val="inner"/>
          <c:xMode val="edge"/>
          <c:yMode val="edge"/>
          <c:x val="5.9493657042870032E-2"/>
          <c:y val="3.2407407407407621E-2"/>
          <c:w val="0.53888888888888964"/>
          <c:h val="0.89814814814814858"/>
        </c:manualLayout>
      </c:layout>
      <c:pieChart>
        <c:varyColors val="1"/>
        <c:ser>
          <c:idx val="0"/>
          <c:order val="0"/>
          <c:dLbls>
            <c:showVal val="1"/>
            <c:showLeaderLines val="1"/>
          </c:dLbls>
          <c:cat>
            <c:strRef>
              <c:f>Φύλλο1!$B$40:$B$47</c:f>
              <c:strCache>
                <c:ptCount val="8"/>
                <c:pt idx="0">
                  <c:v>Η ΖΩΗ ΕΙΝΑΙ ΤΡΟΧΟΣ</c:v>
                </c:pt>
                <c:pt idx="1">
                  <c:v>Ο ΤΡΟΧΟΣ ΤΗΣ ΤΥΧΗΣ</c:v>
                </c:pt>
                <c:pt idx="2">
                  <c:v>'ΘΑ ΓΥΡΙΣΕΙ Ο ΤΡΟΧΟΣ''</c:v>
                </c:pt>
                <c:pt idx="3">
                  <c:v>ΤΟ ΠΟΔΗΛΑΤΟ-ΜΑΚΕΔΟΝΑΣ</c:v>
                </c:pt>
                <c:pt idx="4">
                  <c:v>ΤΡΟΧΟΣ-ONIRAMA</c:v>
                </c:pt>
                <c:pt idx="5">
                  <c:v>ΣΕ ΑΝΤΙΘΕΤΗ ΤΡΟΧΙΑ-ΑΝΑΣΤΑΣΙΑΔΗΣ</c:v>
                </c:pt>
                <c:pt idx="6">
                  <c:v>ΆΛΛΟ</c:v>
                </c:pt>
                <c:pt idx="7">
                  <c:v>ΑΡΝΗΤΙΚΗ</c:v>
                </c:pt>
              </c:strCache>
            </c:strRef>
          </c:cat>
          <c:val>
            <c:numRef>
              <c:f>Φύλλο1!$E$40:$E$47</c:f>
              <c:numCache>
                <c:formatCode>General</c:formatCode>
                <c:ptCount val="8"/>
                <c:pt idx="0">
                  <c:v>9</c:v>
                </c:pt>
                <c:pt idx="1">
                  <c:v>8</c:v>
                </c:pt>
                <c:pt idx="2">
                  <c:v>13</c:v>
                </c:pt>
                <c:pt idx="3">
                  <c:v>4</c:v>
                </c:pt>
                <c:pt idx="4">
                  <c:v>5</c:v>
                </c:pt>
                <c:pt idx="5">
                  <c:v>4</c:v>
                </c:pt>
                <c:pt idx="6">
                  <c:v>7</c:v>
                </c:pt>
                <c:pt idx="7">
                  <c:v>15</c:v>
                </c:pt>
              </c:numCache>
            </c:numRef>
          </c:val>
        </c:ser>
        <c:ser>
          <c:idx val="2"/>
          <c:order val="1"/>
          <c:cat>
            <c:strRef>
              <c:f>Φύλλο1!$B$40:$B$47</c:f>
              <c:strCache>
                <c:ptCount val="8"/>
                <c:pt idx="0">
                  <c:v>Η ΖΩΗ ΕΙΝΑΙ ΤΡΟΧΟΣ</c:v>
                </c:pt>
                <c:pt idx="1">
                  <c:v>Ο ΤΡΟΧΟΣ ΤΗΣ ΤΥΧΗΣ</c:v>
                </c:pt>
                <c:pt idx="2">
                  <c:v>'ΘΑ ΓΥΡΙΣΕΙ Ο ΤΡΟΧΟΣ''</c:v>
                </c:pt>
                <c:pt idx="3">
                  <c:v>ΤΟ ΠΟΔΗΛΑΤΟ-ΜΑΚΕΔΟΝΑΣ</c:v>
                </c:pt>
                <c:pt idx="4">
                  <c:v>ΤΡΟΧΟΣ-ONIRAMA</c:v>
                </c:pt>
                <c:pt idx="5">
                  <c:v>ΣΕ ΑΝΤΙΘΕΤΗ ΤΡΟΧΙΑ-ΑΝΑΣΤΑΣΙΑΔΗΣ</c:v>
                </c:pt>
                <c:pt idx="6">
                  <c:v>ΆΛΛΟ</c:v>
                </c:pt>
                <c:pt idx="7">
                  <c:v>ΑΡΝΗΤΙΚΗ</c:v>
                </c:pt>
              </c:strCache>
            </c:strRef>
          </c:cat>
          <c:val>
            <c:numRef>
              <c:f>Φύλλο1!$E$40:$E$47</c:f>
              <c:numCache>
                <c:formatCode>General</c:formatCode>
                <c:ptCount val="8"/>
                <c:pt idx="0">
                  <c:v>9</c:v>
                </c:pt>
                <c:pt idx="1">
                  <c:v>8</c:v>
                </c:pt>
                <c:pt idx="2">
                  <c:v>13</c:v>
                </c:pt>
                <c:pt idx="3">
                  <c:v>4</c:v>
                </c:pt>
                <c:pt idx="4">
                  <c:v>5</c:v>
                </c:pt>
                <c:pt idx="5">
                  <c:v>4</c:v>
                </c:pt>
                <c:pt idx="6">
                  <c:v>7</c:v>
                </c:pt>
                <c:pt idx="7">
                  <c:v>15</c:v>
                </c:pt>
              </c:numCache>
            </c:numRef>
          </c:val>
        </c:ser>
        <c:firstSliceAng val="0"/>
      </c:pieChart>
      <c:spPr>
        <a:noFill/>
        <a:ln w="25400">
          <a:noFill/>
        </a:ln>
      </c:spPr>
    </c:plotArea>
    <c:legend>
      <c:legendPos val="r"/>
      <c:layout/>
    </c:legend>
    <c:plotVisOnly val="1"/>
    <c:dispBlanksAs val="zero"/>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dirty="0"/>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36EBF7-2C5F-445B-8640-1A3451DE6AA1}" type="datetimeFigureOut">
              <a:rPr lang="el-GR" smtClean="0"/>
              <a:pPr/>
              <a:t>23/4/2013</a:t>
            </a:fld>
            <a:endParaRPr lang="el-GR" dirty="0"/>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dirty="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dirty="0"/>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ADAFE0-CA56-46CD-BE0A-266A40CA5EF7}" type="slidenum">
              <a:rPr lang="el-GR" smtClean="0"/>
              <a:pPr/>
              <a:t>‹#›</a:t>
            </a:fld>
            <a:endParaRPr lang="el-G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51ADAFE0-CA56-46CD-BE0A-266A40CA5EF7}" type="slidenum">
              <a:rPr lang="el-GR" smtClean="0"/>
              <a:pPr/>
              <a:t>38</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l-G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14" name="13 - Τίτλος"/>
          <p:cNvSpPr>
            <a:spLocks noGrp="1"/>
          </p:cNvSpPr>
          <p:nvPr>
            <p:ph type="ctrTitle"/>
          </p:nvPr>
        </p:nvSpPr>
        <p:spPr>
          <a:xfrm>
            <a:off x="1432560" y="359898"/>
            <a:ext cx="7406640" cy="1472184"/>
          </a:xfrm>
        </p:spPr>
        <p:txBody>
          <a:bodyPr anchor="b"/>
          <a:lstStyle>
            <a:lvl1pPr algn="l">
              <a:defRPr/>
            </a:lvl1pPr>
            <a:extLst/>
          </a:lstStyle>
          <a:p>
            <a:r>
              <a:rPr kumimoji="0" lang="el-GR" smtClean="0"/>
              <a:t>Kλικ για επεξεργασία του τίτλου</a:t>
            </a:r>
            <a:endParaRPr kumimoji="0" lang="en-US"/>
          </a:p>
        </p:txBody>
      </p:sp>
      <p:sp>
        <p:nvSpPr>
          <p:cNvPr id="22" name="21 - Υπότιτλος"/>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7" name="6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20" name="19 - Θέση υποσέλιδου"/>
          <p:cNvSpPr>
            <a:spLocks noGrp="1"/>
          </p:cNvSpPr>
          <p:nvPr>
            <p:ph type="ftr" sz="quarter" idx="11"/>
          </p:nvPr>
        </p:nvSpPr>
        <p:spPr/>
        <p:txBody>
          <a:bodyPr/>
          <a:lstStyle>
            <a:extLst/>
          </a:lstStyle>
          <a:p>
            <a:endParaRPr lang="el-GR" dirty="0"/>
          </a:p>
        </p:txBody>
      </p:sp>
      <p:sp>
        <p:nvSpPr>
          <p:cNvPr id="10" name="9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
        <p:nvSpPr>
          <p:cNvPr id="8" name="7 - Έλλειψη"/>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8 - Έλλειψη"/>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58000" y="274639"/>
            <a:ext cx="1828800" cy="5851525"/>
          </a:xfrm>
        </p:spPr>
        <p:txBody>
          <a:bodyPr vert="eaVe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1143000" y="274640"/>
            <a:ext cx="55626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Τίτλος, Κείμενο και 2 Αντικεί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850"/>
            <a:ext cx="8229600" cy="1143000"/>
          </a:xfrm>
        </p:spPr>
        <p:txBody>
          <a:bodyPr/>
          <a:lstStyle/>
          <a:p>
            <a:r>
              <a:rPr lang="el-GR" smtClean="0"/>
              <a:t>Kλικ για επεξεργασία του τίτλου</a:t>
            </a:r>
            <a:endParaRPr lang="el-GR"/>
          </a:p>
        </p:txBody>
      </p:sp>
      <p:sp>
        <p:nvSpPr>
          <p:cNvPr id="3" name="2 - Θέση κειμένου"/>
          <p:cNvSpPr>
            <a:spLocks noGrp="1"/>
          </p:cNvSpPr>
          <p:nvPr>
            <p:ph type="body" sz="half" idx="1"/>
          </p:nvPr>
        </p:nvSpPr>
        <p:spPr>
          <a:xfrm>
            <a:off x="457200" y="1935163"/>
            <a:ext cx="4038600" cy="4389437"/>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quarter" idx="2"/>
          </p:nvPr>
        </p:nvSpPr>
        <p:spPr>
          <a:xfrm>
            <a:off x="4648200" y="1935163"/>
            <a:ext cx="4038600" cy="211772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περιεχομένου"/>
          <p:cNvSpPr>
            <a:spLocks noGrp="1"/>
          </p:cNvSpPr>
          <p:nvPr>
            <p:ph sz="quarter" idx="3"/>
          </p:nvPr>
        </p:nvSpPr>
        <p:spPr>
          <a:xfrm>
            <a:off x="4648200" y="4205288"/>
            <a:ext cx="4038600" cy="2119312"/>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ημερομηνίας"/>
          <p:cNvSpPr>
            <a:spLocks noGrp="1"/>
          </p:cNvSpPr>
          <p:nvPr>
            <p:ph type="dt" sz="half" idx="10"/>
          </p:nvPr>
        </p:nvSpPr>
        <p:spPr>
          <a:xfrm>
            <a:off x="457200" y="6356350"/>
            <a:ext cx="2133600" cy="365125"/>
          </a:xfrm>
        </p:spPr>
        <p:txBody>
          <a:bodyPr/>
          <a:lstStyle>
            <a:lvl1pPr>
              <a:defRPr/>
            </a:lvl1pPr>
          </a:lstStyle>
          <a:p>
            <a:pPr>
              <a:defRPr/>
            </a:pPr>
            <a:fld id="{03D0ACB0-4025-4E96-9FE0-2402AD166B34}" type="datetimeFigureOut">
              <a:rPr lang="el-GR"/>
              <a:pPr>
                <a:defRPr/>
              </a:pPr>
              <a:t>23/4/2013</a:t>
            </a:fld>
            <a:endParaRPr lang="el-GR" dirty="0"/>
          </a:p>
        </p:txBody>
      </p:sp>
      <p:sp>
        <p:nvSpPr>
          <p:cNvPr id="7" name="6 - Θέση υποσέλιδου"/>
          <p:cNvSpPr>
            <a:spLocks noGrp="1"/>
          </p:cNvSpPr>
          <p:nvPr>
            <p:ph type="ftr" sz="quarter" idx="11"/>
          </p:nvPr>
        </p:nvSpPr>
        <p:spPr>
          <a:xfrm>
            <a:off x="2667000" y="6356350"/>
            <a:ext cx="3352800" cy="365125"/>
          </a:xfrm>
        </p:spPr>
        <p:txBody>
          <a:bodyPr/>
          <a:lstStyle>
            <a:lvl1pPr>
              <a:defRPr/>
            </a:lvl1pPr>
          </a:lstStyle>
          <a:p>
            <a:pPr>
              <a:defRPr/>
            </a:pPr>
            <a:endParaRPr lang="el-GR" dirty="0"/>
          </a:p>
        </p:txBody>
      </p:sp>
      <p:sp>
        <p:nvSpPr>
          <p:cNvPr id="8" name="7 - Θέση αριθμού διαφάνειας"/>
          <p:cNvSpPr>
            <a:spLocks noGrp="1"/>
          </p:cNvSpPr>
          <p:nvPr>
            <p:ph type="sldNum" sz="quarter" idx="12"/>
          </p:nvPr>
        </p:nvSpPr>
        <p:spPr>
          <a:xfrm>
            <a:off x="7924800" y="6356350"/>
            <a:ext cx="762000" cy="365125"/>
          </a:xfrm>
        </p:spPr>
        <p:txBody>
          <a:bodyPr/>
          <a:lstStyle>
            <a:lvl1pPr>
              <a:defRPr/>
            </a:lvl1pPr>
          </a:lstStyle>
          <a:p>
            <a:pPr>
              <a:defRPr/>
            </a:pPr>
            <a:fld id="{3FCED062-6A12-43F8-83C5-B4E70231C044}" type="slidenum">
              <a:rPr lang="el-GR"/>
              <a:pPr>
                <a:defRPr/>
              </a:pPr>
              <a:t>‹#›</a:t>
            </a:fld>
            <a:endParaRPr lang="el-G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D5AA7744-078E-4146-B4C9-5393904AF86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25F87FA9-6790-4F08-A788-B9A963FE747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9DF892BE-02B1-40FB-80DE-9A9B9A6534B6}"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65DD6F1-0F4A-466C-A2DF-D2B7CC9C4EA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B0F2999C-ADA2-4E55-AC80-E00523C06F3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97692BDC-BB3D-467F-A89E-6EA725D00523}"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D7F09671-7D5D-4C53-B06F-3A765954B723}"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112ECC68-1BA9-46CC-ADFB-C200375601A6}"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94EAB610-B90C-49F7-BFDC-7833FD7C36EA}"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8" name="7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9" name="8 - Θέση αριθμού διαφάνειας"/>
          <p:cNvSpPr>
            <a:spLocks noGrp="1"/>
          </p:cNvSpPr>
          <p:nvPr>
            <p:ph type="sldNum" sz="quarter" idx="12"/>
          </p:nvPr>
        </p:nvSpPr>
        <p:spPr/>
        <p:txBody>
          <a:bodyPr/>
          <a:lstStyle/>
          <a:p>
            <a:pPr>
              <a:defRPr/>
            </a:pPr>
            <a:fld id="{DBA1B774-77C7-4B75-A550-022142166CD7}"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DF4622C1-CCE3-4DF4-8340-073A7FE3C02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4" name="3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5" name="4 - Θέση αριθμού διαφάνειας"/>
          <p:cNvSpPr>
            <a:spLocks noGrp="1"/>
          </p:cNvSpPr>
          <p:nvPr>
            <p:ph type="sldNum" sz="quarter" idx="12"/>
          </p:nvPr>
        </p:nvSpPr>
        <p:spPr/>
        <p:txBody>
          <a:bodyPr/>
          <a:lstStyle/>
          <a:p>
            <a:pPr>
              <a:defRPr/>
            </a:pPr>
            <a:fld id="{2EFB37E3-5F81-497A-9C67-8E8DB098671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327C731D-8585-40E4-834D-52976CDB0A89}"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3" name="2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4" name="3 - Θέση αριθμού διαφάνειας"/>
          <p:cNvSpPr>
            <a:spLocks noGrp="1"/>
          </p:cNvSpPr>
          <p:nvPr>
            <p:ph type="sldNum" sz="quarter" idx="12"/>
          </p:nvPr>
        </p:nvSpPr>
        <p:spPr/>
        <p:txBody>
          <a:bodyPr/>
          <a:lstStyle/>
          <a:p>
            <a:pPr>
              <a:defRPr/>
            </a:pPr>
            <a:fld id="{0E4E7C66-3C97-40B1-897F-87DB46AEFFD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449EB437-0A96-4D83-A208-C83B38A08C7F}"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031F185F-1F73-4CBA-8F6D-92B17648324C}"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2BF6881-4A95-4AD4-862D-932389EE76F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C7AA6270-1B95-42AF-B55F-4D3944AFA4B2}"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37B3D1A-588D-44A3-A638-BE1BA15564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4A48EE02-8A00-42FB-8D64-C282ABA9317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E36B1E05-79BB-4879-AB0B-A1F86B1F10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36BFCAF-2ACD-4DE5-8A9E-6F8FACB4875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cSld name="Τίτλος, Κείμενο και 2 Αντικεί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850"/>
            <a:ext cx="8229600" cy="1143000"/>
          </a:xfrm>
        </p:spPr>
        <p:txBody>
          <a:bodyPr/>
          <a:lstStyle/>
          <a:p>
            <a:r>
              <a:rPr lang="el-GR" smtClean="0"/>
              <a:t>Kλικ για επεξεργασία του τίτλου</a:t>
            </a:r>
            <a:endParaRPr lang="el-GR"/>
          </a:p>
        </p:txBody>
      </p:sp>
      <p:sp>
        <p:nvSpPr>
          <p:cNvPr id="3" name="2 - Θέση κειμένου"/>
          <p:cNvSpPr>
            <a:spLocks noGrp="1"/>
          </p:cNvSpPr>
          <p:nvPr>
            <p:ph type="body" sz="half" idx="1"/>
          </p:nvPr>
        </p:nvSpPr>
        <p:spPr>
          <a:xfrm>
            <a:off x="457200" y="1935163"/>
            <a:ext cx="4038600" cy="4389437"/>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quarter" idx="2"/>
          </p:nvPr>
        </p:nvSpPr>
        <p:spPr>
          <a:xfrm>
            <a:off x="4648200" y="1935163"/>
            <a:ext cx="4038600" cy="211772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περιεχομένου"/>
          <p:cNvSpPr>
            <a:spLocks noGrp="1"/>
          </p:cNvSpPr>
          <p:nvPr>
            <p:ph sz="quarter" idx="3"/>
          </p:nvPr>
        </p:nvSpPr>
        <p:spPr>
          <a:xfrm>
            <a:off x="4648200" y="4205288"/>
            <a:ext cx="4038600" cy="2119312"/>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ημερομηνίας"/>
          <p:cNvSpPr>
            <a:spLocks noGrp="1"/>
          </p:cNvSpPr>
          <p:nvPr>
            <p:ph type="dt" sz="half" idx="10"/>
          </p:nvPr>
        </p:nvSpPr>
        <p:spPr>
          <a:xfrm>
            <a:off x="457200" y="6356350"/>
            <a:ext cx="2133600" cy="365125"/>
          </a:xfrm>
        </p:spPr>
        <p:txBody>
          <a:bodyPr/>
          <a:lstStyle>
            <a:lvl1pPr>
              <a:defRPr/>
            </a:lvl1pPr>
          </a:lstStyle>
          <a:p>
            <a:pPr>
              <a:defRPr/>
            </a:pPr>
            <a:fld id="{03D0ACB0-4025-4E96-9FE0-2402AD166B34}"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7" name="6 - Θέση υποσέλιδου"/>
          <p:cNvSpPr>
            <a:spLocks noGrp="1"/>
          </p:cNvSpPr>
          <p:nvPr>
            <p:ph type="ftr" sz="quarter" idx="11"/>
          </p:nvPr>
        </p:nvSpPr>
        <p:spPr>
          <a:xfrm>
            <a:off x="2667000" y="6356350"/>
            <a:ext cx="3352800" cy="365125"/>
          </a:xfrm>
        </p:spPr>
        <p:txBody>
          <a:bodyPr/>
          <a:lstStyle>
            <a:lvl1pPr>
              <a:defRPr/>
            </a:lvl1pPr>
          </a:lstStyle>
          <a:p>
            <a:pPr>
              <a:defRPr/>
            </a:pPr>
            <a:endParaRPr lang="el-GR" dirty="0">
              <a:solidFill>
                <a:prstClr val="black">
                  <a:tint val="75000"/>
                </a:prstClr>
              </a:solidFill>
            </a:endParaRPr>
          </a:p>
        </p:txBody>
      </p:sp>
      <p:sp>
        <p:nvSpPr>
          <p:cNvPr id="8" name="7 - Θέση αριθμού διαφάνειας"/>
          <p:cNvSpPr>
            <a:spLocks noGrp="1"/>
          </p:cNvSpPr>
          <p:nvPr>
            <p:ph type="sldNum" sz="quarter" idx="12"/>
          </p:nvPr>
        </p:nvSpPr>
        <p:spPr>
          <a:xfrm>
            <a:off x="7924800" y="6356350"/>
            <a:ext cx="762000" cy="365125"/>
          </a:xfrm>
        </p:spPr>
        <p:txBody>
          <a:bodyPr/>
          <a:lstStyle>
            <a:lvl1pPr>
              <a:defRPr/>
            </a:lvl1pPr>
          </a:lstStyle>
          <a:p>
            <a:pPr>
              <a:defRPr/>
            </a:pPr>
            <a:fld id="{3FCED062-6A12-43F8-83C5-B4E70231C044}"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D5AA7744-078E-4146-B4C9-5393904AF86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25F87FA9-6790-4F08-A788-B9A963FE747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9DF892BE-02B1-40FB-80DE-9A9B9A6534B6}"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65DD6F1-0F4A-466C-A2DF-D2B7CC9C4EA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B0F2999C-ADA2-4E55-AC80-E00523C06F3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97692BDC-BB3D-467F-A89E-6EA725D00523}"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D7F09671-7D5D-4C53-B06F-3A765954B723}"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112ECC68-1BA9-46CC-ADFB-C200375601A6}"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94EAB610-B90C-49F7-BFDC-7833FD7C36EA}"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8" name="7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9" name="8 - Θέση αριθμού διαφάνειας"/>
          <p:cNvSpPr>
            <a:spLocks noGrp="1"/>
          </p:cNvSpPr>
          <p:nvPr>
            <p:ph type="sldNum" sz="quarter" idx="12"/>
          </p:nvPr>
        </p:nvSpPr>
        <p:spPr/>
        <p:txBody>
          <a:bodyPr/>
          <a:lstStyle/>
          <a:p>
            <a:pPr>
              <a:defRPr/>
            </a:pPr>
            <a:fld id="{DBA1B774-77C7-4B75-A550-022142166CD7}"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7" name="6 - Ορθογώνιο"/>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 Τίτλος"/>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5" name="4 - Θέση υποσέλιδου"/>
          <p:cNvSpPr>
            <a:spLocks noGrp="1"/>
          </p:cNvSpPr>
          <p:nvPr>
            <p:ph type="ftr" sz="quarter" idx="11"/>
          </p:nvPr>
        </p:nvSpPr>
        <p:spPr/>
        <p:txBody>
          <a:bodyPr/>
          <a:lstStyle>
            <a:extLst/>
          </a:lstStyle>
          <a:p>
            <a:endParaRPr lang="el-GR" dirty="0"/>
          </a:p>
        </p:txBody>
      </p:sp>
      <p:sp>
        <p:nvSpPr>
          <p:cNvPr id="6" name="5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
        <p:nvSpPr>
          <p:cNvPr id="10" name="9 - Ορθογώνιο"/>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 Έλλειψη"/>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8 - Έλλειψη"/>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DF4622C1-CCE3-4DF4-8340-073A7FE3C02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4" name="3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5" name="4 - Θέση αριθμού διαφάνειας"/>
          <p:cNvSpPr>
            <a:spLocks noGrp="1"/>
          </p:cNvSpPr>
          <p:nvPr>
            <p:ph type="sldNum" sz="quarter" idx="12"/>
          </p:nvPr>
        </p:nvSpPr>
        <p:spPr/>
        <p:txBody>
          <a:bodyPr/>
          <a:lstStyle/>
          <a:p>
            <a:pPr>
              <a:defRPr/>
            </a:pPr>
            <a:fld id="{2EFB37E3-5F81-497A-9C67-8E8DB098671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327C731D-8585-40E4-834D-52976CDB0A89}"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3" name="2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4" name="3 - Θέση αριθμού διαφάνειας"/>
          <p:cNvSpPr>
            <a:spLocks noGrp="1"/>
          </p:cNvSpPr>
          <p:nvPr>
            <p:ph type="sldNum" sz="quarter" idx="12"/>
          </p:nvPr>
        </p:nvSpPr>
        <p:spPr/>
        <p:txBody>
          <a:bodyPr/>
          <a:lstStyle/>
          <a:p>
            <a:pPr>
              <a:defRPr/>
            </a:pPr>
            <a:fld id="{0E4E7C66-3C97-40B1-897F-87DB46AEFFD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449EB437-0A96-4D83-A208-C83B38A08C7F}"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031F185F-1F73-4CBA-8F6D-92B17648324C}"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2BF6881-4A95-4AD4-862D-932389EE76F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C7AA6270-1B95-42AF-B55F-4D3944AFA4B2}"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37B3D1A-588D-44A3-A638-BE1BA15564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4A48EE02-8A00-42FB-8D64-C282ABA9317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E36B1E05-79BB-4879-AB0B-A1F86B1F10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36BFCAF-2ACD-4DE5-8A9E-6F8FACB4875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TwoObj">
  <p:cSld name="Τίτλος, Κείμενο και 2 Αντικεί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850"/>
            <a:ext cx="8229600" cy="1143000"/>
          </a:xfrm>
        </p:spPr>
        <p:txBody>
          <a:bodyPr/>
          <a:lstStyle/>
          <a:p>
            <a:r>
              <a:rPr lang="el-GR" smtClean="0"/>
              <a:t>Kλικ για επεξεργασία του τίτλου</a:t>
            </a:r>
            <a:endParaRPr lang="el-GR"/>
          </a:p>
        </p:txBody>
      </p:sp>
      <p:sp>
        <p:nvSpPr>
          <p:cNvPr id="3" name="2 - Θέση κειμένου"/>
          <p:cNvSpPr>
            <a:spLocks noGrp="1"/>
          </p:cNvSpPr>
          <p:nvPr>
            <p:ph type="body" sz="half" idx="1"/>
          </p:nvPr>
        </p:nvSpPr>
        <p:spPr>
          <a:xfrm>
            <a:off x="457200" y="1935163"/>
            <a:ext cx="4038600" cy="4389437"/>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quarter" idx="2"/>
          </p:nvPr>
        </p:nvSpPr>
        <p:spPr>
          <a:xfrm>
            <a:off x="4648200" y="1935163"/>
            <a:ext cx="4038600" cy="211772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περιεχομένου"/>
          <p:cNvSpPr>
            <a:spLocks noGrp="1"/>
          </p:cNvSpPr>
          <p:nvPr>
            <p:ph sz="quarter" idx="3"/>
          </p:nvPr>
        </p:nvSpPr>
        <p:spPr>
          <a:xfrm>
            <a:off x="4648200" y="4205288"/>
            <a:ext cx="4038600" cy="2119312"/>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ημερομηνίας"/>
          <p:cNvSpPr>
            <a:spLocks noGrp="1"/>
          </p:cNvSpPr>
          <p:nvPr>
            <p:ph type="dt" sz="half" idx="10"/>
          </p:nvPr>
        </p:nvSpPr>
        <p:spPr>
          <a:xfrm>
            <a:off x="457200" y="6356350"/>
            <a:ext cx="2133600" cy="365125"/>
          </a:xfrm>
        </p:spPr>
        <p:txBody>
          <a:bodyPr/>
          <a:lstStyle>
            <a:lvl1pPr>
              <a:defRPr/>
            </a:lvl1pPr>
          </a:lstStyle>
          <a:p>
            <a:pPr>
              <a:defRPr/>
            </a:pPr>
            <a:fld id="{03D0ACB0-4025-4E96-9FE0-2402AD166B34}"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7" name="6 - Θέση υποσέλιδου"/>
          <p:cNvSpPr>
            <a:spLocks noGrp="1"/>
          </p:cNvSpPr>
          <p:nvPr>
            <p:ph type="ftr" sz="quarter" idx="11"/>
          </p:nvPr>
        </p:nvSpPr>
        <p:spPr>
          <a:xfrm>
            <a:off x="2667000" y="6356350"/>
            <a:ext cx="3352800" cy="365125"/>
          </a:xfrm>
        </p:spPr>
        <p:txBody>
          <a:bodyPr/>
          <a:lstStyle>
            <a:lvl1pPr>
              <a:defRPr/>
            </a:lvl1pPr>
          </a:lstStyle>
          <a:p>
            <a:pPr>
              <a:defRPr/>
            </a:pPr>
            <a:endParaRPr lang="el-GR" dirty="0">
              <a:solidFill>
                <a:prstClr val="black">
                  <a:tint val="75000"/>
                </a:prstClr>
              </a:solidFill>
            </a:endParaRPr>
          </a:p>
        </p:txBody>
      </p:sp>
      <p:sp>
        <p:nvSpPr>
          <p:cNvPr id="8" name="7 - Θέση αριθμού διαφάνειας"/>
          <p:cNvSpPr>
            <a:spLocks noGrp="1"/>
          </p:cNvSpPr>
          <p:nvPr>
            <p:ph type="sldNum" sz="quarter" idx="12"/>
          </p:nvPr>
        </p:nvSpPr>
        <p:spPr>
          <a:xfrm>
            <a:off x="7924800" y="6356350"/>
            <a:ext cx="762000" cy="365125"/>
          </a:xfrm>
        </p:spPr>
        <p:txBody>
          <a:bodyPr/>
          <a:lstStyle>
            <a:lvl1pPr>
              <a:defRPr/>
            </a:lvl1pPr>
          </a:lstStyle>
          <a:p>
            <a:pPr>
              <a:defRPr/>
            </a:pPr>
            <a:fld id="{3FCED062-6A12-43F8-83C5-B4E70231C044}"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D5AA7744-078E-4146-B4C9-5393904AF86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25F87FA9-6790-4F08-A788-B9A963FE747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9DF892BE-02B1-40FB-80DE-9A9B9A6534B6}"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65DD6F1-0F4A-466C-A2DF-D2B7CC9C4EA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B0F2999C-ADA2-4E55-AC80-E00523C06F3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97692BDC-BB3D-467F-A89E-6EA725D00523}"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6" name="5 - Θέση υποσέλιδου"/>
          <p:cNvSpPr>
            <a:spLocks noGrp="1"/>
          </p:cNvSpPr>
          <p:nvPr>
            <p:ph type="ftr" sz="quarter" idx="11"/>
          </p:nvPr>
        </p:nvSpPr>
        <p:spPr/>
        <p:txBody>
          <a:bodyPr/>
          <a:lstStyle>
            <a:extLst/>
          </a:lstStyle>
          <a:p>
            <a:endParaRPr lang="el-GR" dirty="0"/>
          </a:p>
        </p:txBody>
      </p:sp>
      <p:sp>
        <p:nvSpPr>
          <p:cNvPr id="7" name="6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D7F09671-7D5D-4C53-B06F-3A765954B723}"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112ECC68-1BA9-46CC-ADFB-C200375601A6}"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94EAB610-B90C-49F7-BFDC-7833FD7C36EA}"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8" name="7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9" name="8 - Θέση αριθμού διαφάνειας"/>
          <p:cNvSpPr>
            <a:spLocks noGrp="1"/>
          </p:cNvSpPr>
          <p:nvPr>
            <p:ph type="sldNum" sz="quarter" idx="12"/>
          </p:nvPr>
        </p:nvSpPr>
        <p:spPr/>
        <p:txBody>
          <a:bodyPr/>
          <a:lstStyle/>
          <a:p>
            <a:pPr>
              <a:defRPr/>
            </a:pPr>
            <a:fld id="{DBA1B774-77C7-4B75-A550-022142166CD7}"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DF4622C1-CCE3-4DF4-8340-073A7FE3C02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4" name="3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5" name="4 - Θέση αριθμού διαφάνειας"/>
          <p:cNvSpPr>
            <a:spLocks noGrp="1"/>
          </p:cNvSpPr>
          <p:nvPr>
            <p:ph type="sldNum" sz="quarter" idx="12"/>
          </p:nvPr>
        </p:nvSpPr>
        <p:spPr/>
        <p:txBody>
          <a:bodyPr/>
          <a:lstStyle/>
          <a:p>
            <a:pPr>
              <a:defRPr/>
            </a:pPr>
            <a:fld id="{2EFB37E3-5F81-497A-9C67-8E8DB098671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327C731D-8585-40E4-834D-52976CDB0A89}"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3" name="2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4" name="3 - Θέση αριθμού διαφάνειας"/>
          <p:cNvSpPr>
            <a:spLocks noGrp="1"/>
          </p:cNvSpPr>
          <p:nvPr>
            <p:ph type="sldNum" sz="quarter" idx="12"/>
          </p:nvPr>
        </p:nvSpPr>
        <p:spPr/>
        <p:txBody>
          <a:bodyPr/>
          <a:lstStyle/>
          <a:p>
            <a:pPr>
              <a:defRPr/>
            </a:pPr>
            <a:fld id="{0E4E7C66-3C97-40B1-897F-87DB46AEFFD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449EB437-0A96-4D83-A208-C83B38A08C7F}"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031F185F-1F73-4CBA-8F6D-92B17648324C}"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2BF6881-4A95-4AD4-862D-932389EE76F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C7AA6270-1B95-42AF-B55F-4D3944AFA4B2}"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37B3D1A-588D-44A3-A638-BE1BA15564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4A48EE02-8A00-42FB-8D64-C282ABA9317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E36B1E05-79BB-4879-AB0B-A1F86B1F10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36BFCAF-2ACD-4DE5-8A9E-6F8FACB4875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TwoObj">
  <p:cSld name="Τίτλος, Κείμενο και 2 Αντικεί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850"/>
            <a:ext cx="8229600" cy="1143000"/>
          </a:xfrm>
        </p:spPr>
        <p:txBody>
          <a:bodyPr/>
          <a:lstStyle/>
          <a:p>
            <a:r>
              <a:rPr lang="el-GR" smtClean="0"/>
              <a:t>Kλικ για επεξεργασία του τίτλου</a:t>
            </a:r>
            <a:endParaRPr lang="el-GR"/>
          </a:p>
        </p:txBody>
      </p:sp>
      <p:sp>
        <p:nvSpPr>
          <p:cNvPr id="3" name="2 - Θέση κειμένου"/>
          <p:cNvSpPr>
            <a:spLocks noGrp="1"/>
          </p:cNvSpPr>
          <p:nvPr>
            <p:ph type="body" sz="half" idx="1"/>
          </p:nvPr>
        </p:nvSpPr>
        <p:spPr>
          <a:xfrm>
            <a:off x="457200" y="1935163"/>
            <a:ext cx="4038600" cy="4389437"/>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quarter" idx="2"/>
          </p:nvPr>
        </p:nvSpPr>
        <p:spPr>
          <a:xfrm>
            <a:off x="4648200" y="1935163"/>
            <a:ext cx="4038600" cy="211772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περιεχομένου"/>
          <p:cNvSpPr>
            <a:spLocks noGrp="1"/>
          </p:cNvSpPr>
          <p:nvPr>
            <p:ph sz="quarter" idx="3"/>
          </p:nvPr>
        </p:nvSpPr>
        <p:spPr>
          <a:xfrm>
            <a:off x="4648200" y="4205288"/>
            <a:ext cx="4038600" cy="2119312"/>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ημερομηνίας"/>
          <p:cNvSpPr>
            <a:spLocks noGrp="1"/>
          </p:cNvSpPr>
          <p:nvPr>
            <p:ph type="dt" sz="half" idx="10"/>
          </p:nvPr>
        </p:nvSpPr>
        <p:spPr>
          <a:xfrm>
            <a:off x="457200" y="6356350"/>
            <a:ext cx="2133600" cy="365125"/>
          </a:xfrm>
        </p:spPr>
        <p:txBody>
          <a:bodyPr/>
          <a:lstStyle>
            <a:lvl1pPr>
              <a:defRPr/>
            </a:lvl1pPr>
          </a:lstStyle>
          <a:p>
            <a:pPr>
              <a:defRPr/>
            </a:pPr>
            <a:fld id="{03D0ACB0-4025-4E96-9FE0-2402AD166B34}"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7" name="6 - Θέση υποσέλιδου"/>
          <p:cNvSpPr>
            <a:spLocks noGrp="1"/>
          </p:cNvSpPr>
          <p:nvPr>
            <p:ph type="ftr" sz="quarter" idx="11"/>
          </p:nvPr>
        </p:nvSpPr>
        <p:spPr>
          <a:xfrm>
            <a:off x="2667000" y="6356350"/>
            <a:ext cx="3352800" cy="365125"/>
          </a:xfrm>
        </p:spPr>
        <p:txBody>
          <a:bodyPr/>
          <a:lstStyle>
            <a:lvl1pPr>
              <a:defRPr/>
            </a:lvl1pPr>
          </a:lstStyle>
          <a:p>
            <a:pPr>
              <a:defRPr/>
            </a:pPr>
            <a:endParaRPr lang="el-GR" dirty="0">
              <a:solidFill>
                <a:prstClr val="black">
                  <a:tint val="75000"/>
                </a:prstClr>
              </a:solidFill>
            </a:endParaRPr>
          </a:p>
        </p:txBody>
      </p:sp>
      <p:sp>
        <p:nvSpPr>
          <p:cNvPr id="8" name="7 - Θέση αριθμού διαφάνειας"/>
          <p:cNvSpPr>
            <a:spLocks noGrp="1"/>
          </p:cNvSpPr>
          <p:nvPr>
            <p:ph type="sldNum" sz="quarter" idx="12"/>
          </p:nvPr>
        </p:nvSpPr>
        <p:spPr>
          <a:xfrm>
            <a:off x="7924800" y="6356350"/>
            <a:ext cx="762000" cy="365125"/>
          </a:xfrm>
        </p:spPr>
        <p:txBody>
          <a:bodyPr/>
          <a:lstStyle>
            <a:lvl1pPr>
              <a:defRPr/>
            </a:lvl1pPr>
          </a:lstStyle>
          <a:p>
            <a:pPr>
              <a:defRPr/>
            </a:pPr>
            <a:fld id="{3FCED062-6A12-43F8-83C5-B4E70231C044}"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D5AA7744-078E-4146-B4C9-5393904AF86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25F87FA9-6790-4F08-A788-B9A963FE747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8" name="7 - Θέση υποσέλιδου"/>
          <p:cNvSpPr>
            <a:spLocks noGrp="1"/>
          </p:cNvSpPr>
          <p:nvPr>
            <p:ph type="ftr" sz="quarter" idx="11"/>
          </p:nvPr>
        </p:nvSpPr>
        <p:spPr/>
        <p:txBody>
          <a:bodyPr/>
          <a:lstStyle>
            <a:extLst/>
          </a:lstStyle>
          <a:p>
            <a:endParaRPr lang="el-GR" dirty="0"/>
          </a:p>
        </p:txBody>
      </p:sp>
      <p:sp>
        <p:nvSpPr>
          <p:cNvPr id="9" name="8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9DF892BE-02B1-40FB-80DE-9A9B9A6534B6}"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65DD6F1-0F4A-466C-A2DF-D2B7CC9C4EA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B0F2999C-ADA2-4E55-AC80-E00523C06F3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97692BDC-BB3D-467F-A89E-6EA725D00523}"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D7F09671-7D5D-4C53-B06F-3A765954B723}"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112ECC68-1BA9-46CC-ADFB-C200375601A6}"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94EAB610-B90C-49F7-BFDC-7833FD7C36EA}"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8" name="7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9" name="8 - Θέση αριθμού διαφάνειας"/>
          <p:cNvSpPr>
            <a:spLocks noGrp="1"/>
          </p:cNvSpPr>
          <p:nvPr>
            <p:ph type="sldNum" sz="quarter" idx="12"/>
          </p:nvPr>
        </p:nvSpPr>
        <p:spPr/>
        <p:txBody>
          <a:bodyPr/>
          <a:lstStyle/>
          <a:p>
            <a:pPr>
              <a:defRPr/>
            </a:pPr>
            <a:fld id="{DBA1B774-77C7-4B75-A550-022142166CD7}"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DF4622C1-CCE3-4DF4-8340-073A7FE3C027}"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4" name="3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5" name="4 - Θέση αριθμού διαφάνειας"/>
          <p:cNvSpPr>
            <a:spLocks noGrp="1"/>
          </p:cNvSpPr>
          <p:nvPr>
            <p:ph type="sldNum" sz="quarter" idx="12"/>
          </p:nvPr>
        </p:nvSpPr>
        <p:spPr/>
        <p:txBody>
          <a:bodyPr/>
          <a:lstStyle/>
          <a:p>
            <a:pPr>
              <a:defRPr/>
            </a:pPr>
            <a:fld id="{2EFB37E3-5F81-497A-9C67-8E8DB098671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327C731D-8585-40E4-834D-52976CDB0A89}"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3" name="2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4" name="3 - Θέση αριθμού διαφάνειας"/>
          <p:cNvSpPr>
            <a:spLocks noGrp="1"/>
          </p:cNvSpPr>
          <p:nvPr>
            <p:ph type="sldNum" sz="quarter" idx="12"/>
          </p:nvPr>
        </p:nvSpPr>
        <p:spPr/>
        <p:txBody>
          <a:bodyPr/>
          <a:lstStyle/>
          <a:p>
            <a:pPr>
              <a:defRPr/>
            </a:pPr>
            <a:fld id="{0E4E7C66-3C97-40B1-897F-87DB46AEFFD5}"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449EB437-0A96-4D83-A208-C83B38A08C7F}"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031F185F-1F73-4CBA-8F6D-92B17648324C}"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2BF6881-4A95-4AD4-862D-932389EE76FD}"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6" name="5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7" name="6 - Θέση αριθμού διαφάνειας"/>
          <p:cNvSpPr>
            <a:spLocks noGrp="1"/>
          </p:cNvSpPr>
          <p:nvPr>
            <p:ph type="sldNum" sz="quarter" idx="12"/>
          </p:nvPr>
        </p:nvSpPr>
        <p:spPr/>
        <p:txBody>
          <a:bodyPr/>
          <a:lstStyle/>
          <a:p>
            <a:pPr>
              <a:defRPr/>
            </a:pPr>
            <a:fld id="{C7AA6270-1B95-42AF-B55F-4D3944AFA4B2}"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37B3D1A-588D-44A3-A638-BE1BA15564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4A48EE02-8A00-42FB-8D64-C282ABA93178}"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E36B1E05-79BB-4879-AB0B-A1F86B1F10D5}"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5" name="4 - Θέση υποσέλιδου"/>
          <p:cNvSpPr>
            <a:spLocks noGrp="1"/>
          </p:cNvSpPr>
          <p:nvPr>
            <p:ph type="ftr" sz="quarter" idx="11"/>
          </p:nvPr>
        </p:nvSpPr>
        <p:spPr/>
        <p:txBody>
          <a:bodyPr/>
          <a:lstStyle/>
          <a:p>
            <a:pPr>
              <a:defRPr/>
            </a:pPr>
            <a:endParaRPr lang="el-GR" dirty="0">
              <a:solidFill>
                <a:prstClr val="black">
                  <a:tint val="75000"/>
                </a:prstClr>
              </a:solidFill>
            </a:endParaRPr>
          </a:p>
        </p:txBody>
      </p:sp>
      <p:sp>
        <p:nvSpPr>
          <p:cNvPr id="6" name="5 - Θέση αριθμού διαφάνειας"/>
          <p:cNvSpPr>
            <a:spLocks noGrp="1"/>
          </p:cNvSpPr>
          <p:nvPr>
            <p:ph type="sldNum" sz="quarter" idx="12"/>
          </p:nvPr>
        </p:nvSpPr>
        <p:spPr/>
        <p:txBody>
          <a:bodyPr/>
          <a:lstStyle/>
          <a:p>
            <a:pPr>
              <a:defRPr/>
            </a:pPr>
            <a:fld id="{A36BFCAF-2ACD-4DE5-8A9E-6F8FACB4875F}"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nchor="ct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4" name="3 - Θέση υποσέλιδου"/>
          <p:cNvSpPr>
            <a:spLocks noGrp="1"/>
          </p:cNvSpPr>
          <p:nvPr>
            <p:ph type="ftr" sz="quarter" idx="11"/>
          </p:nvPr>
        </p:nvSpPr>
        <p:spPr/>
        <p:txBody>
          <a:bodyPr/>
          <a:lstStyle>
            <a:extLst/>
          </a:lstStyle>
          <a:p>
            <a:endParaRPr lang="el-GR" dirty="0"/>
          </a:p>
        </p:txBody>
      </p:sp>
      <p:sp>
        <p:nvSpPr>
          <p:cNvPr id="5" name="4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Τίτλος, Κείμενο και 2 Αντικεί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850"/>
            <a:ext cx="8229600" cy="1143000"/>
          </a:xfrm>
        </p:spPr>
        <p:txBody>
          <a:bodyPr/>
          <a:lstStyle/>
          <a:p>
            <a:r>
              <a:rPr lang="el-GR" smtClean="0"/>
              <a:t>Kλικ για επεξεργασία του τίτλου</a:t>
            </a:r>
            <a:endParaRPr lang="el-GR"/>
          </a:p>
        </p:txBody>
      </p:sp>
      <p:sp>
        <p:nvSpPr>
          <p:cNvPr id="3" name="2 - Θέση κειμένου"/>
          <p:cNvSpPr>
            <a:spLocks noGrp="1"/>
          </p:cNvSpPr>
          <p:nvPr>
            <p:ph type="body" sz="half" idx="1"/>
          </p:nvPr>
        </p:nvSpPr>
        <p:spPr>
          <a:xfrm>
            <a:off x="457200" y="1935163"/>
            <a:ext cx="4038600" cy="4389437"/>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quarter" idx="2"/>
          </p:nvPr>
        </p:nvSpPr>
        <p:spPr>
          <a:xfrm>
            <a:off x="4648200" y="1935163"/>
            <a:ext cx="4038600" cy="2117725"/>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περιεχομένου"/>
          <p:cNvSpPr>
            <a:spLocks noGrp="1"/>
          </p:cNvSpPr>
          <p:nvPr>
            <p:ph sz="quarter" idx="3"/>
          </p:nvPr>
        </p:nvSpPr>
        <p:spPr>
          <a:xfrm>
            <a:off x="4648200" y="4205288"/>
            <a:ext cx="4038600" cy="2119312"/>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ημερομηνίας"/>
          <p:cNvSpPr>
            <a:spLocks noGrp="1"/>
          </p:cNvSpPr>
          <p:nvPr>
            <p:ph type="dt" sz="half" idx="10"/>
          </p:nvPr>
        </p:nvSpPr>
        <p:spPr>
          <a:xfrm>
            <a:off x="457200" y="6356350"/>
            <a:ext cx="2133600" cy="365125"/>
          </a:xfrm>
        </p:spPr>
        <p:txBody>
          <a:bodyPr/>
          <a:lstStyle>
            <a:lvl1pPr>
              <a:defRPr/>
            </a:lvl1pPr>
          </a:lstStyle>
          <a:p>
            <a:pPr>
              <a:defRPr/>
            </a:pPr>
            <a:fld id="{03D0ACB0-4025-4E96-9FE0-2402AD166B34}" type="datetimeFigureOut">
              <a:rPr lang="el-GR">
                <a:solidFill>
                  <a:prstClr val="black">
                    <a:tint val="75000"/>
                  </a:prstClr>
                </a:solidFill>
              </a:rPr>
              <a:pPr>
                <a:defRPr/>
              </a:pPr>
              <a:t>23/4/2013</a:t>
            </a:fld>
            <a:endParaRPr lang="el-GR" dirty="0">
              <a:solidFill>
                <a:prstClr val="black">
                  <a:tint val="75000"/>
                </a:prstClr>
              </a:solidFill>
            </a:endParaRPr>
          </a:p>
        </p:txBody>
      </p:sp>
      <p:sp>
        <p:nvSpPr>
          <p:cNvPr id="7" name="6 - Θέση υποσέλιδου"/>
          <p:cNvSpPr>
            <a:spLocks noGrp="1"/>
          </p:cNvSpPr>
          <p:nvPr>
            <p:ph type="ftr" sz="quarter" idx="11"/>
          </p:nvPr>
        </p:nvSpPr>
        <p:spPr>
          <a:xfrm>
            <a:off x="2667000" y="6356350"/>
            <a:ext cx="3352800" cy="365125"/>
          </a:xfrm>
        </p:spPr>
        <p:txBody>
          <a:bodyPr/>
          <a:lstStyle>
            <a:lvl1pPr>
              <a:defRPr/>
            </a:lvl1pPr>
          </a:lstStyle>
          <a:p>
            <a:pPr>
              <a:defRPr/>
            </a:pPr>
            <a:endParaRPr lang="el-GR" dirty="0">
              <a:solidFill>
                <a:prstClr val="black">
                  <a:tint val="75000"/>
                </a:prstClr>
              </a:solidFill>
            </a:endParaRPr>
          </a:p>
        </p:txBody>
      </p:sp>
      <p:sp>
        <p:nvSpPr>
          <p:cNvPr id="8" name="7 - Θέση αριθμού διαφάνειας"/>
          <p:cNvSpPr>
            <a:spLocks noGrp="1"/>
          </p:cNvSpPr>
          <p:nvPr>
            <p:ph type="sldNum" sz="quarter" idx="12"/>
          </p:nvPr>
        </p:nvSpPr>
        <p:spPr>
          <a:xfrm>
            <a:off x="7924800" y="6356350"/>
            <a:ext cx="762000" cy="365125"/>
          </a:xfrm>
        </p:spPr>
        <p:txBody>
          <a:bodyPr/>
          <a:lstStyle>
            <a:lvl1pPr>
              <a:defRPr/>
            </a:lvl1pPr>
          </a:lstStyle>
          <a:p>
            <a:pPr>
              <a:defRPr/>
            </a:pPr>
            <a:fld id="{3FCED062-6A12-43F8-83C5-B4E70231C044}" type="slidenum">
              <a:rPr lang="el-GR">
                <a:solidFill>
                  <a:prstClr val="black">
                    <a:tint val="75000"/>
                  </a:prstClr>
                </a:solidFill>
              </a:rPr>
              <a:pPr>
                <a:defRPr/>
              </a:pPr>
              <a:t>‹#›</a:t>
            </a:fld>
            <a:endParaRPr lang="el-GR"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5" name="4 - Ορθογώνιο"/>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3" name="2 - Θέση υποσέλιδου"/>
          <p:cNvSpPr>
            <a:spLocks noGrp="1"/>
          </p:cNvSpPr>
          <p:nvPr>
            <p:ph type="ftr" sz="quarter" idx="11"/>
          </p:nvPr>
        </p:nvSpPr>
        <p:spPr/>
        <p:txBody>
          <a:bodyPr/>
          <a:lstStyle>
            <a:extLst/>
          </a:lstStyle>
          <a:p>
            <a:endParaRPr lang="el-GR" dirty="0"/>
          </a:p>
        </p:txBody>
      </p:sp>
      <p:sp>
        <p:nvSpPr>
          <p:cNvPr id="4" name="3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
        <p:nvSpPr>
          <p:cNvPr id="6" name="5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6" name="5 - Θέση υποσέλιδου"/>
          <p:cNvSpPr>
            <a:spLocks noGrp="1"/>
          </p:cNvSpPr>
          <p:nvPr>
            <p:ph type="ftr" sz="quarter" idx="11"/>
          </p:nvPr>
        </p:nvSpPr>
        <p:spPr/>
        <p:txBody>
          <a:bodyPr/>
          <a:lstStyle>
            <a:extLst/>
          </a:lstStyle>
          <a:p>
            <a:endParaRPr lang="el-GR" dirty="0"/>
          </a:p>
        </p:txBody>
      </p:sp>
      <p:sp>
        <p:nvSpPr>
          <p:cNvPr id="7" name="6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l-GR" smtClean="0"/>
              <a:t>Kλικ για επεξεργασία του τίτλου</a:t>
            </a:r>
            <a:endParaRPr kumimoji="0" lang="en-US"/>
          </a:p>
        </p:txBody>
      </p:sp>
      <p:sp>
        <p:nvSpPr>
          <p:cNvPr id="5" name="4 - Θέση ημερομηνίας"/>
          <p:cNvSpPr>
            <a:spLocks noGrp="1"/>
          </p:cNvSpPr>
          <p:nvPr>
            <p:ph type="dt" sz="half" idx="10"/>
          </p:nvPr>
        </p:nvSpPr>
        <p:spPr/>
        <p:txBody>
          <a:bodyPr/>
          <a:lstStyle>
            <a:extLst/>
          </a:lstStyle>
          <a:p>
            <a:fld id="{D8305727-A017-4EB4-8D31-0BB91F0B54ED}" type="datetimeFigureOut">
              <a:rPr lang="el-GR" smtClean="0"/>
              <a:pPr/>
              <a:t>23/4/2013</a:t>
            </a:fld>
            <a:endParaRPr lang="el-GR" dirty="0"/>
          </a:p>
        </p:txBody>
      </p:sp>
      <p:sp>
        <p:nvSpPr>
          <p:cNvPr id="6" name="5 - Θέση υποσέλιδου"/>
          <p:cNvSpPr>
            <a:spLocks noGrp="1"/>
          </p:cNvSpPr>
          <p:nvPr>
            <p:ph type="ftr" sz="quarter" idx="11"/>
          </p:nvPr>
        </p:nvSpPr>
        <p:spPr/>
        <p:txBody>
          <a:bodyPr/>
          <a:lstStyle>
            <a:extLst/>
          </a:lstStyle>
          <a:p>
            <a:endParaRPr lang="el-GR" dirty="0"/>
          </a:p>
        </p:txBody>
      </p:sp>
      <p:sp>
        <p:nvSpPr>
          <p:cNvPr id="7" name="6 - Θέση αριθμού διαφάνειας"/>
          <p:cNvSpPr>
            <a:spLocks noGrp="1"/>
          </p:cNvSpPr>
          <p:nvPr>
            <p:ph type="sldNum" sz="quarter" idx="12"/>
          </p:nvPr>
        </p:nvSpPr>
        <p:spPr/>
        <p:txBody>
          <a:bodyPr/>
          <a:lstStyle>
            <a:extLst/>
          </a:lstStyle>
          <a:p>
            <a:fld id="{9BC28EDA-553C-449D-864D-9DEC62F0B3DB}" type="slidenum">
              <a:rPr lang="el-GR" smtClean="0"/>
              <a:pPr/>
              <a:t>‹#›</a:t>
            </a:fld>
            <a:endParaRPr lang="el-GR" dirty="0"/>
          </a:p>
        </p:txBody>
      </p:sp>
      <p:sp>
        <p:nvSpPr>
          <p:cNvPr id="8" name="7 - Ορθογώνιο"/>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2 - Θέση εικόνας"/>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l-GR" dirty="0" smtClean="0"/>
              <a:t>Κάντε κλικ στο εικονίδιο για να προσθέσετε μια εικόνα</a:t>
            </a:r>
            <a:endParaRPr kumimoji="0" lang="en-US" dirty="0"/>
          </a:p>
        </p:txBody>
      </p:sp>
      <p:sp>
        <p:nvSpPr>
          <p:cNvPr id="9" name="8 - Διάγραμμα ροής: Διεργασία"/>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 Διάγραμμα ροής: Διεργασία"/>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 Θέση κειμένου"/>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l-GR" smtClean="0"/>
              <a:t>Kλικ για επεξεργασία των στυλ του υποδείγματος</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 Πίτα"/>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 Έλλειψη"/>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 Κουλούρα"/>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 Ορθογώνιο"/>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4 - Θέση τίτλου"/>
          <p:cNvSpPr>
            <a:spLocks noGrp="1"/>
          </p:cNvSpPr>
          <p:nvPr>
            <p:ph type="title"/>
          </p:nvPr>
        </p:nvSpPr>
        <p:spPr>
          <a:xfrm>
            <a:off x="1435608" y="274638"/>
            <a:ext cx="7498080" cy="1143000"/>
          </a:xfrm>
          <a:prstGeom prst="rect">
            <a:avLst/>
          </a:prstGeom>
        </p:spPr>
        <p:txBody>
          <a:bodyPr anchor="ctr">
            <a:normAutofit/>
          </a:bodyPr>
          <a:lstStyle>
            <a:extLst/>
          </a:lstStyle>
          <a:p>
            <a:r>
              <a:rPr kumimoji="0" lang="el-GR" smtClean="0"/>
              <a:t>Kλικ για επεξεργασία του τίτλου</a:t>
            </a:r>
            <a:endParaRPr kumimoji="0" lang="en-US"/>
          </a:p>
        </p:txBody>
      </p:sp>
      <p:sp>
        <p:nvSpPr>
          <p:cNvPr id="9" name="8 - Θέση κειμένου"/>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4" name="23 - Θέση ημερομηνίας"/>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8305727-A017-4EB4-8D31-0BB91F0B54ED}" type="datetimeFigureOut">
              <a:rPr lang="el-GR" smtClean="0"/>
              <a:pPr/>
              <a:t>23/4/2013</a:t>
            </a:fld>
            <a:endParaRPr lang="el-GR" dirty="0"/>
          </a:p>
        </p:txBody>
      </p:sp>
      <p:sp>
        <p:nvSpPr>
          <p:cNvPr id="10" name="9 - Θέση υποσέλιδου"/>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l-GR" dirty="0"/>
          </a:p>
        </p:txBody>
      </p:sp>
      <p:sp>
        <p:nvSpPr>
          <p:cNvPr id="22" name="21 - Θέση αριθμού διαφάνειας"/>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BC28EDA-553C-449D-864D-9DEC62F0B3DB}" type="slidenum">
              <a:rPr lang="el-GR" smtClean="0"/>
              <a:pPr/>
              <a:t>‹#›</a:t>
            </a:fld>
            <a:endParaRPr lang="el-GR" dirty="0"/>
          </a:p>
        </p:txBody>
      </p:sp>
      <p:sp>
        <p:nvSpPr>
          <p:cNvPr id="15" name="14 - Ορθογώνιο"/>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55F4E5C8-EAE0-4CC8-91C2-C252C312A902}" type="datetimeFigureOut">
              <a:rPr lang="el-GR" smtClean="0">
                <a:solidFill>
                  <a:prstClr val="black">
                    <a:tint val="75000"/>
                  </a:prstClr>
                </a:solidFill>
                <a:latin typeface="Arial" charset="0"/>
                <a:cs typeface="Arial" charset="0"/>
              </a:rPr>
              <a:pPr fontAlgn="base">
                <a:spcBef>
                  <a:spcPct val="0"/>
                </a:spcBef>
                <a:spcAft>
                  <a:spcPct val="0"/>
                </a:spcAft>
                <a:defRPr/>
              </a:pPr>
              <a:t>23/4/2013</a:t>
            </a:fld>
            <a:endParaRPr lang="el-GR" dirty="0">
              <a:solidFill>
                <a:prstClr val="black">
                  <a:tint val="75000"/>
                </a:prstClr>
              </a:solidFill>
              <a:latin typeface="Arial" charset="0"/>
              <a:cs typeface="Arial" charset="0"/>
            </a:endParaRP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l-GR" dirty="0">
              <a:solidFill>
                <a:prstClr val="black">
                  <a:tint val="75000"/>
                </a:prstClr>
              </a:solidFill>
              <a:latin typeface="Arial" charset="0"/>
              <a:cs typeface="Arial" charset="0"/>
            </a:endParaRP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EC7E0F7B-D5B6-4194-998A-DA579B747B74}" type="slidenum">
              <a:rPr lang="el-GR" smtClean="0">
                <a:solidFill>
                  <a:prstClr val="black">
                    <a:tint val="75000"/>
                  </a:prstClr>
                </a:solidFill>
                <a:latin typeface="Arial" charset="0"/>
                <a:cs typeface="Arial" charset="0"/>
              </a:rPr>
              <a:pPr fontAlgn="base">
                <a:spcBef>
                  <a:spcPct val="0"/>
                </a:spcBef>
                <a:spcAft>
                  <a:spcPct val="0"/>
                </a:spcAft>
                <a:defRPr/>
              </a:pPr>
              <a:t>‹#›</a:t>
            </a:fld>
            <a:endParaRPr lang="el-GR" dirty="0">
              <a:solidFill>
                <a:prstClr val="black">
                  <a:tint val="75000"/>
                </a:prstClr>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55F4E5C8-EAE0-4CC8-91C2-C252C312A902}" type="datetimeFigureOut">
              <a:rPr lang="el-GR" smtClean="0">
                <a:solidFill>
                  <a:prstClr val="black">
                    <a:tint val="75000"/>
                  </a:prstClr>
                </a:solidFill>
                <a:latin typeface="Arial" charset="0"/>
                <a:cs typeface="Arial" charset="0"/>
              </a:rPr>
              <a:pPr fontAlgn="base">
                <a:spcBef>
                  <a:spcPct val="0"/>
                </a:spcBef>
                <a:spcAft>
                  <a:spcPct val="0"/>
                </a:spcAft>
                <a:defRPr/>
              </a:pPr>
              <a:t>23/4/2013</a:t>
            </a:fld>
            <a:endParaRPr lang="el-GR" dirty="0">
              <a:solidFill>
                <a:prstClr val="black">
                  <a:tint val="75000"/>
                </a:prstClr>
              </a:solidFill>
              <a:latin typeface="Arial" charset="0"/>
              <a:cs typeface="Arial" charset="0"/>
            </a:endParaRP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l-GR" dirty="0">
              <a:solidFill>
                <a:prstClr val="black">
                  <a:tint val="75000"/>
                </a:prstClr>
              </a:solidFill>
              <a:latin typeface="Arial" charset="0"/>
              <a:cs typeface="Arial" charset="0"/>
            </a:endParaRP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EC7E0F7B-D5B6-4194-998A-DA579B747B74}" type="slidenum">
              <a:rPr lang="el-GR" smtClean="0">
                <a:solidFill>
                  <a:prstClr val="black">
                    <a:tint val="75000"/>
                  </a:prstClr>
                </a:solidFill>
                <a:latin typeface="Arial" charset="0"/>
                <a:cs typeface="Arial" charset="0"/>
              </a:rPr>
              <a:pPr fontAlgn="base">
                <a:spcBef>
                  <a:spcPct val="0"/>
                </a:spcBef>
                <a:spcAft>
                  <a:spcPct val="0"/>
                </a:spcAft>
                <a:defRPr/>
              </a:pPr>
              <a:t>‹#›</a:t>
            </a:fld>
            <a:endParaRPr lang="el-GR" dirty="0">
              <a:solidFill>
                <a:prstClr val="black">
                  <a:tint val="75000"/>
                </a:prstClr>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55F4E5C8-EAE0-4CC8-91C2-C252C312A902}" type="datetimeFigureOut">
              <a:rPr lang="el-GR" smtClean="0">
                <a:solidFill>
                  <a:prstClr val="black">
                    <a:tint val="75000"/>
                  </a:prstClr>
                </a:solidFill>
                <a:latin typeface="Arial" charset="0"/>
                <a:cs typeface="Arial" charset="0"/>
              </a:rPr>
              <a:pPr fontAlgn="base">
                <a:spcBef>
                  <a:spcPct val="0"/>
                </a:spcBef>
                <a:spcAft>
                  <a:spcPct val="0"/>
                </a:spcAft>
                <a:defRPr/>
              </a:pPr>
              <a:t>23/4/2013</a:t>
            </a:fld>
            <a:endParaRPr lang="el-GR" dirty="0">
              <a:solidFill>
                <a:prstClr val="black">
                  <a:tint val="75000"/>
                </a:prstClr>
              </a:solidFill>
              <a:latin typeface="Arial" charset="0"/>
              <a:cs typeface="Arial" charset="0"/>
            </a:endParaRP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l-GR" dirty="0">
              <a:solidFill>
                <a:prstClr val="black">
                  <a:tint val="75000"/>
                </a:prstClr>
              </a:solidFill>
              <a:latin typeface="Arial" charset="0"/>
              <a:cs typeface="Arial" charset="0"/>
            </a:endParaRP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EC7E0F7B-D5B6-4194-998A-DA579B747B74}" type="slidenum">
              <a:rPr lang="el-GR" smtClean="0">
                <a:solidFill>
                  <a:prstClr val="black">
                    <a:tint val="75000"/>
                  </a:prstClr>
                </a:solidFill>
                <a:latin typeface="Arial" charset="0"/>
                <a:cs typeface="Arial" charset="0"/>
              </a:rPr>
              <a:pPr fontAlgn="base">
                <a:spcBef>
                  <a:spcPct val="0"/>
                </a:spcBef>
                <a:spcAft>
                  <a:spcPct val="0"/>
                </a:spcAft>
                <a:defRPr/>
              </a:pPr>
              <a:t>‹#›</a:t>
            </a:fld>
            <a:endParaRPr lang="el-GR" dirty="0">
              <a:solidFill>
                <a:prstClr val="black">
                  <a:tint val="75000"/>
                </a:prstClr>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55F4E5C8-EAE0-4CC8-91C2-C252C312A902}" type="datetimeFigureOut">
              <a:rPr lang="el-GR" smtClean="0">
                <a:solidFill>
                  <a:prstClr val="black">
                    <a:tint val="75000"/>
                  </a:prstClr>
                </a:solidFill>
                <a:latin typeface="Arial" charset="0"/>
                <a:cs typeface="Arial" charset="0"/>
              </a:rPr>
              <a:pPr fontAlgn="base">
                <a:spcBef>
                  <a:spcPct val="0"/>
                </a:spcBef>
                <a:spcAft>
                  <a:spcPct val="0"/>
                </a:spcAft>
                <a:defRPr/>
              </a:pPr>
              <a:t>23/4/2013</a:t>
            </a:fld>
            <a:endParaRPr lang="el-GR" dirty="0">
              <a:solidFill>
                <a:prstClr val="black">
                  <a:tint val="75000"/>
                </a:prstClr>
              </a:solidFill>
              <a:latin typeface="Arial" charset="0"/>
              <a:cs typeface="Arial" charset="0"/>
            </a:endParaRP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l-GR" dirty="0">
              <a:solidFill>
                <a:prstClr val="black">
                  <a:tint val="75000"/>
                </a:prstClr>
              </a:solidFill>
              <a:latin typeface="Arial" charset="0"/>
              <a:cs typeface="Arial" charset="0"/>
            </a:endParaRP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EC7E0F7B-D5B6-4194-998A-DA579B747B74}" type="slidenum">
              <a:rPr lang="el-GR" smtClean="0">
                <a:solidFill>
                  <a:prstClr val="black">
                    <a:tint val="75000"/>
                  </a:prstClr>
                </a:solidFill>
                <a:latin typeface="Arial" charset="0"/>
                <a:cs typeface="Arial" charset="0"/>
              </a:rPr>
              <a:pPr fontAlgn="base">
                <a:spcBef>
                  <a:spcPct val="0"/>
                </a:spcBef>
                <a:spcAft>
                  <a:spcPct val="0"/>
                </a:spcAft>
                <a:defRPr/>
              </a:pPr>
              <a:t>‹#›</a:t>
            </a:fld>
            <a:endParaRPr lang="el-GR" dirty="0">
              <a:solidFill>
                <a:prstClr val="black">
                  <a:tint val="75000"/>
                </a:prstClr>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alphalinenet.files.wordpress.com/2011/06/gamilia-amaksa-cebccf80cebbcebf.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file:///C:\Users\Vaso\Documents\Downloads\Free%20YouTube%20Downloader\&#915;&#933;&#929;&#925;&#913;&#917;&#921;%20&#919;%20&#918;&#937;&#919;%20&#924;&#913;&#931;%20%20&#931;&#913;&#925;%20&#932;&#929;&#927;&#935;&#927;&#931;%20-%20%20&#913;&#923;&#921;&#922;&#919;%20&#914;&#927;&#933;&#915;&#921;&#927;&#933;&#922;&#923;&#913;&#922;&#919;.mp3"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google.gr/url?sa=i&amp;rct=j&amp;q=&amp;esrc=s&amp;frm=1&amp;source=images&amp;cd=&amp;cad=rja&amp;docid=koHFu1xzXmhUIM&amp;tbnid=Lx8LVnK8i53caM:&amp;ved=0CAUQjRw&amp;url=http://blogs.sch.gr/3gymtherm/2013/01/14/%CE%B3%CF%81%CE%B1%CE%BD%CE%AC%CE%B6%CE%B9%CE%B1-gear-%CF%84%CF%81%CE%BF%CF%87%CE%BF%CE%AF-wheels/&amp;ei=2G47Ud-WDsKQOK6BgegC&amp;bvm=bv.43287494,d.ZWU&amp;psig=AFQjCNGKPts2aRD0Pik6_ov9yowLbRajMA&amp;ust=1362935881013129"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video" Target="file:///C:\Users\Vaso\Documents\Downloads\Free%20YouTube%20Downloader\&#919;%20&#932;&#929;&#927;&#935;&#913;&#923;&#921;&#913;%20-%20Eureka%20(M&#949;&#964;&#945;&#947;&#955;&#969;&#964;&#964;&#953;&#963;&#956;&#941;&#957;&#959;).avi"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gr/url?sa=i&amp;rct=j&amp;q=&amp;esrc=s&amp;frm=1&amp;source=images&amp;cd=&amp;cad=rja&amp;docid=aMABmXnsiJaZIM&amp;tbnid=83ZGPrz49L78DM:&amp;ved=0CAUQjRw&amp;url=http://www.pelauts.com/gears/gears.html&amp;ei=uzo8UZWJOsi4O6nGgLAI&amp;bvm=bv.43287494,d.Yms&amp;psig=AFQjCNF5ONouLNS8-aptdX2McysTwqH9cg&amp;ust=1362988053763828" TargetMode="Externa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hyperlink" Target="http://www.google.gr/url?sa=i&amp;rct=j&amp;q=&amp;esrc=s&amp;frm=1&amp;source=images&amp;cd=&amp;cad=rja&amp;docid=fvxk9suxo6JzGM&amp;tbnid=VcHAKnzaHkb2dM:&amp;ved=0CAUQjRw&amp;url=http://www.motoblog.it/post/28561/kit-catena-corona-pignone-jt-e-tsubaki&amp;ei=NzU8UYu-BMHuOqq-gIAG&amp;bvm=bv.43287494,d.Yms&amp;psig=AFQjCNGyVwynvJa-pNUpQ6KIhg_j1-S9gQ&amp;ust=1362985862008289"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google.gr/url?sa=i&amp;rct=j&amp;q=&amp;esrc=s&amp;frm=1&amp;source=images&amp;cd=&amp;cad=rja&amp;docid=CnqYH1UyOcX_kM&amp;tbnid=zUstJNQiGPQtuM:&amp;ved=0CAUQjRw&amp;url=http://reviews.in.gr/science-tech/ancientgreektechnology/article/?aid=1231081808&amp;ei=DFk7UazgEMSWO52MgagB&amp;psig=AFQjCNHsBk3x_eXuGodXwGQiafGLOaByPg&amp;ust=1362930093513071" TargetMode="Externa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38.xml"/><Relationship Id="rId4" Type="http://schemas.openxmlformats.org/officeDocument/2006/relationships/image" Target="../media/image65.jpeg"/></Relationships>
</file>

<file path=ppt/slides/_rels/slide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9.xml"/><Relationship Id="rId1" Type="http://schemas.openxmlformats.org/officeDocument/2006/relationships/slideLayout" Target="../slideLayouts/slideLayout38.xml"/><Relationship Id="rId6" Type="http://schemas.openxmlformats.org/officeDocument/2006/relationships/image" Target="../media/image12.jpeg"/><Relationship Id="rId5" Type="http://schemas.openxmlformats.org/officeDocument/2006/relationships/image" Target="../media/image68.jpeg"/><Relationship Id="rId4" Type="http://schemas.openxmlformats.org/officeDocument/2006/relationships/image" Target="../media/image67.jpeg"/></Relationships>
</file>

<file path=ppt/slides/_rels/slide4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0.xml"/><Relationship Id="rId1" Type="http://schemas.openxmlformats.org/officeDocument/2006/relationships/slideLayout" Target="../slideLayouts/slideLayout50.xml"/></Relationships>
</file>

<file path=ppt/slides/_rels/slide49.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50.xml"/><Relationship Id="rId6" Type="http://schemas.openxmlformats.org/officeDocument/2006/relationships/image" Target="../media/image74.jpeg"/><Relationship Id="rId5" Type="http://schemas.openxmlformats.org/officeDocument/2006/relationships/image" Target="../media/image73.jpeg"/><Relationship Id="rId10" Type="http://schemas.openxmlformats.org/officeDocument/2006/relationships/image" Target="../media/image78.jpeg"/><Relationship Id="rId4" Type="http://schemas.openxmlformats.org/officeDocument/2006/relationships/image" Target="../media/image72.jpeg"/><Relationship Id="rId9" Type="http://schemas.openxmlformats.org/officeDocument/2006/relationships/image" Target="../media/image7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50.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50.xml"/><Relationship Id="rId1" Type="http://schemas.openxmlformats.org/officeDocument/2006/relationships/video" Target="file:///C:\Users\Vaso\Documents\Downloads\Free%20YouTube%20Downloader\&#927;%20&#917;&#929;&#937;&#932;&#927;&#922;&#929;&#921;&#932;&#927;&#931;%20&#917;&#929;&#924;&#919;&#925;&#917;&#933;&#924;&#917;&#925;&#927;&#931;%20&#913;&#928;&#927;%2077%20&#922;&#913;&#923;&#923;&#921;&#932;&#917;&#935;&#925;&#917;&#931;.avi"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rot="20200434">
            <a:off x="67933" y="1002099"/>
            <a:ext cx="5360804" cy="1449690"/>
          </a:xfrm>
        </p:spPr>
        <p:txBody>
          <a:bodyPr>
            <a:normAutofit fontScale="90000"/>
          </a:bodyPr>
          <a:lstStyle/>
          <a:p>
            <a:r>
              <a:rPr lang="el-GR" b="1" dirty="0" smtClean="0">
                <a:solidFill>
                  <a:schemeClr val="tx1">
                    <a:lumMod val="95000"/>
                    <a:lumOff val="5000"/>
                  </a:schemeClr>
                </a:solidFill>
                <a:latin typeface="Comic Sans MS" pitchFamily="66" charset="0"/>
              </a:rPr>
              <a:t>      </a:t>
            </a:r>
            <a:r>
              <a:rPr lang="el-GR" sz="6600" b="1" dirty="0" smtClean="0">
                <a:solidFill>
                  <a:schemeClr val="accent3">
                    <a:lumMod val="50000"/>
                  </a:schemeClr>
                </a:solidFill>
                <a:latin typeface="Comic Sans MS" pitchFamily="66" charset="0"/>
              </a:rPr>
              <a:t>«Τροχός»</a:t>
            </a:r>
            <a:endParaRPr lang="el-GR" sz="6600" b="1" dirty="0">
              <a:solidFill>
                <a:schemeClr val="accent3">
                  <a:lumMod val="50000"/>
                </a:schemeClr>
              </a:solidFill>
              <a:latin typeface="Comic Sans MS" pitchFamily="66" charset="0"/>
            </a:endParaRPr>
          </a:p>
        </p:txBody>
      </p:sp>
      <p:pic>
        <p:nvPicPr>
          <p:cNvPr id="4" name="Picture 4" descr="C:\Users\Vaso\Desktop\τροχός\images (15).jpg"/>
          <p:cNvPicPr>
            <a:picLocks noChangeAspect="1" noChangeArrowheads="1"/>
          </p:cNvPicPr>
          <p:nvPr/>
        </p:nvPicPr>
        <p:blipFill>
          <a:blip r:embed="rId2" cstate="print"/>
          <a:srcRect/>
          <a:stretch>
            <a:fillRect/>
          </a:stretch>
        </p:blipFill>
        <p:spPr bwMode="auto">
          <a:xfrm>
            <a:off x="6588224" y="332656"/>
            <a:ext cx="2162175" cy="2114550"/>
          </a:xfrm>
          <a:prstGeom prst="rect">
            <a:avLst/>
          </a:prstGeom>
          <a:noFill/>
        </p:spPr>
      </p:pic>
      <p:pic>
        <p:nvPicPr>
          <p:cNvPr id="5" name="Picture 3" descr="C:\Users\Vaso\Desktop\τροχός\γρανάζια.jpg"/>
          <p:cNvPicPr>
            <a:picLocks noChangeAspect="1" noChangeArrowheads="1"/>
          </p:cNvPicPr>
          <p:nvPr/>
        </p:nvPicPr>
        <p:blipFill>
          <a:blip r:embed="rId3" cstate="print"/>
          <a:srcRect/>
          <a:stretch>
            <a:fillRect/>
          </a:stretch>
        </p:blipFill>
        <p:spPr bwMode="auto">
          <a:xfrm>
            <a:off x="6444208" y="2708920"/>
            <a:ext cx="2448272" cy="3441686"/>
          </a:xfrm>
          <a:prstGeom prst="rect">
            <a:avLst/>
          </a:prstGeom>
          <a:noFill/>
        </p:spPr>
      </p:pic>
      <p:pic>
        <p:nvPicPr>
          <p:cNvPr id="6" name="Picture 6" descr="C:\Users\Vaso\Desktop\τροχός\images (50).jpg"/>
          <p:cNvPicPr>
            <a:picLocks noChangeAspect="1" noChangeArrowheads="1"/>
          </p:cNvPicPr>
          <p:nvPr/>
        </p:nvPicPr>
        <p:blipFill>
          <a:blip r:embed="rId4" cstate="print"/>
          <a:srcRect/>
          <a:stretch>
            <a:fillRect/>
          </a:stretch>
        </p:blipFill>
        <p:spPr bwMode="auto">
          <a:xfrm>
            <a:off x="1187624" y="3573016"/>
            <a:ext cx="5142778" cy="3096344"/>
          </a:xfrm>
          <a:prstGeom prst="rect">
            <a:avLst/>
          </a:prstGeom>
          <a:noFill/>
        </p:spPr>
      </p:pic>
      <p:sp>
        <p:nvSpPr>
          <p:cNvPr id="8" name="7 - TextBox"/>
          <p:cNvSpPr txBox="1"/>
          <p:nvPr/>
        </p:nvSpPr>
        <p:spPr>
          <a:xfrm>
            <a:off x="2915816" y="2204864"/>
            <a:ext cx="3481240" cy="923330"/>
          </a:xfrm>
          <a:prstGeom prst="rect">
            <a:avLst/>
          </a:prstGeom>
          <a:noFill/>
        </p:spPr>
        <p:txBody>
          <a:bodyPr wrap="square" rtlCol="0">
            <a:spAutoFit/>
          </a:bodyPr>
          <a:lstStyle/>
          <a:p>
            <a:pPr algn="ctr"/>
            <a:r>
              <a:rPr lang="el-GR" dirty="0" smtClean="0">
                <a:solidFill>
                  <a:srgbClr val="FF0000"/>
                </a:solidFill>
              </a:rPr>
              <a:t>Από την αρχαιότητα μέχρι σήμερα χρήσεις ,ρήσεις και       εφαρμογές.</a:t>
            </a:r>
            <a:endParaRPr lang="el-GR"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endParaRPr lang="el-GR" sz="3100" dirty="0">
              <a:solidFill>
                <a:srgbClr val="C00000"/>
              </a:solidFill>
              <a:latin typeface="Comic Sans MS" pitchFamily="66" charset="0"/>
            </a:endParaRPr>
          </a:p>
        </p:txBody>
      </p:sp>
      <p:sp>
        <p:nvSpPr>
          <p:cNvPr id="3" name="2 - Θέση περιεχομένου"/>
          <p:cNvSpPr>
            <a:spLocks noGrp="1"/>
          </p:cNvSpPr>
          <p:nvPr>
            <p:ph idx="1"/>
          </p:nvPr>
        </p:nvSpPr>
        <p:spPr>
          <a:xfrm>
            <a:off x="1435608" y="980728"/>
            <a:ext cx="7498080" cy="5267672"/>
          </a:xfrm>
        </p:spPr>
        <p:txBody>
          <a:bodyPr>
            <a:normAutofit/>
          </a:bodyPr>
          <a:lstStyle/>
          <a:p>
            <a:pPr lvl="0">
              <a:buNone/>
            </a:pPr>
            <a:r>
              <a:rPr lang="el-GR" sz="2800" b="1" dirty="0" smtClean="0">
                <a:solidFill>
                  <a:srgbClr val="7030A0"/>
                </a:solidFill>
                <a:latin typeface="Comic Sans MS" pitchFamily="66" charset="0"/>
              </a:rPr>
              <a:t>          Κεραμικός Τροχός</a:t>
            </a:r>
          </a:p>
          <a:p>
            <a:pPr lvl="0">
              <a:buNone/>
            </a:pPr>
            <a:r>
              <a:rPr lang="el-GR" sz="2800" b="1" dirty="0" smtClean="0">
                <a:solidFill>
                  <a:srgbClr val="7030A0"/>
                </a:solidFill>
                <a:latin typeface="Comic Sans MS" pitchFamily="66" charset="0"/>
              </a:rPr>
              <a:t> </a:t>
            </a:r>
            <a:endParaRPr lang="el-GR" sz="2800" dirty="0" smtClean="0">
              <a:solidFill>
                <a:srgbClr val="7030A0"/>
              </a:solidFill>
              <a:latin typeface="Comic Sans MS" pitchFamily="66" charset="0"/>
            </a:endParaRPr>
          </a:p>
          <a:p>
            <a:pPr>
              <a:buNone/>
            </a:pPr>
            <a:r>
              <a:rPr lang="el-GR" sz="2800" dirty="0" smtClean="0">
                <a:latin typeface="Comic Sans MS" pitchFamily="66" charset="0"/>
              </a:rPr>
              <a:t>Ο "τροχός" του αγγειοπλάστη ( ο δίσκος περιστροφής) θεωρείται μία από τις πρώτες μορφές του τροχού. (3500π.Χ.) </a:t>
            </a:r>
            <a:endParaRPr lang="el-GR" sz="2800" dirty="0">
              <a:latin typeface="Comic Sans MS" pitchFamily="66" charset="0"/>
            </a:endParaRPr>
          </a:p>
        </p:txBody>
      </p:sp>
      <p:pic>
        <p:nvPicPr>
          <p:cNvPr id="4" name="3 - Εικόνα" descr="C:\Users\Vaso\Desktop\images (55).jpg"/>
          <p:cNvPicPr/>
          <p:nvPr/>
        </p:nvPicPr>
        <p:blipFill>
          <a:blip r:embed="rId2" cstate="print"/>
          <a:srcRect/>
          <a:stretch>
            <a:fillRect/>
          </a:stretch>
        </p:blipFill>
        <p:spPr bwMode="auto">
          <a:xfrm>
            <a:off x="1115616" y="3573016"/>
            <a:ext cx="3528392" cy="2952328"/>
          </a:xfrm>
          <a:prstGeom prst="rect">
            <a:avLst/>
          </a:prstGeom>
          <a:noFill/>
          <a:ln w="9525">
            <a:noFill/>
            <a:miter lim="800000"/>
            <a:headEnd/>
            <a:tailEnd/>
          </a:ln>
        </p:spPr>
      </p:pic>
      <p:pic>
        <p:nvPicPr>
          <p:cNvPr id="5" name="4 - Εικόνα" descr="C:\Users\Vaso\Desktop\τροχός\αγγειοπλαστική.jpg"/>
          <p:cNvPicPr/>
          <p:nvPr/>
        </p:nvPicPr>
        <p:blipFill>
          <a:blip r:embed="rId3" cstate="print"/>
          <a:srcRect/>
          <a:stretch>
            <a:fillRect/>
          </a:stretch>
        </p:blipFill>
        <p:spPr bwMode="auto">
          <a:xfrm>
            <a:off x="5292080" y="3717032"/>
            <a:ext cx="3168352" cy="2448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187624" y="332656"/>
            <a:ext cx="7498080" cy="5832648"/>
          </a:xfrm>
        </p:spPr>
        <p:txBody>
          <a:bodyPr>
            <a:normAutofit/>
          </a:bodyPr>
          <a:lstStyle/>
          <a:p>
            <a:pPr lvl="0">
              <a:buNone/>
            </a:pPr>
            <a:r>
              <a:rPr lang="el-GR" sz="2800" b="1" dirty="0" smtClean="0">
                <a:solidFill>
                  <a:schemeClr val="accent6">
                    <a:lumMod val="60000"/>
                    <a:lumOff val="40000"/>
                  </a:schemeClr>
                </a:solidFill>
                <a:latin typeface="Comic Sans MS" pitchFamily="66" charset="0"/>
              </a:rPr>
              <a:t>               Πολεμικό Άρμα</a:t>
            </a:r>
            <a:endParaRPr lang="el-GR" sz="2800" dirty="0" smtClean="0">
              <a:solidFill>
                <a:schemeClr val="accent6">
                  <a:lumMod val="60000"/>
                  <a:lumOff val="40000"/>
                </a:schemeClr>
              </a:solidFill>
              <a:latin typeface="Comic Sans MS" pitchFamily="66" charset="0"/>
            </a:endParaRPr>
          </a:p>
          <a:p>
            <a:pPr>
              <a:buNone/>
            </a:pPr>
            <a:r>
              <a:rPr lang="el-GR" sz="2800" dirty="0" smtClean="0">
                <a:latin typeface="Comic Sans MS" pitchFamily="66" charset="0"/>
              </a:rPr>
              <a:t>   Το άρμα ήταν ένα απλό, δίτροχο όχημα το οποίο έσερναν δύο ίπποι. Ήταν αρκετά ελαφρύ ώστε να μπορεί να κινείται σε εδάφη όχι ιδιαίτερα ομαλά. Είναι εφεύρεση    βαβυλωνιακή ή αιγυπτιακή</a:t>
            </a:r>
            <a:endParaRPr lang="el-GR" sz="2800" dirty="0">
              <a:latin typeface="Comic Sans MS" pitchFamily="66" charset="0"/>
            </a:endParaRPr>
          </a:p>
        </p:txBody>
      </p:sp>
      <p:pic>
        <p:nvPicPr>
          <p:cNvPr id="4" name="3 - Εικόνα" descr="C:\Users\Vaso\Desktop\τροχός\αρχαίο πολεμικό άρμα.jpg"/>
          <p:cNvPicPr/>
          <p:nvPr/>
        </p:nvPicPr>
        <p:blipFill>
          <a:blip r:embed="rId2" cstate="print"/>
          <a:srcRect/>
          <a:stretch>
            <a:fillRect/>
          </a:stretch>
        </p:blipFill>
        <p:spPr bwMode="auto">
          <a:xfrm>
            <a:off x="3347864" y="3284984"/>
            <a:ext cx="4680520" cy="32403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435608" y="332656"/>
            <a:ext cx="7498080" cy="5915744"/>
          </a:xfrm>
        </p:spPr>
        <p:txBody>
          <a:bodyPr>
            <a:normAutofit/>
          </a:bodyPr>
          <a:lstStyle/>
          <a:p>
            <a:pPr lvl="0">
              <a:buNone/>
            </a:pPr>
            <a:r>
              <a:rPr lang="el-GR" sz="2800" b="1" dirty="0" smtClean="0">
                <a:solidFill>
                  <a:srgbClr val="FF0000"/>
                </a:solidFill>
                <a:latin typeface="Comic Sans MS" pitchFamily="66" charset="0"/>
              </a:rPr>
              <a:t>              Άμαξα</a:t>
            </a:r>
            <a:endParaRPr lang="el-GR" sz="2800" dirty="0" smtClean="0">
              <a:solidFill>
                <a:srgbClr val="FF0000"/>
              </a:solidFill>
              <a:latin typeface="Comic Sans MS" pitchFamily="66" charset="0"/>
            </a:endParaRPr>
          </a:p>
          <a:p>
            <a:pPr>
              <a:buNone/>
            </a:pPr>
            <a:r>
              <a:rPr lang="el-GR" sz="2800" dirty="0" smtClean="0">
                <a:latin typeface="Comic Sans MS" pitchFamily="66" charset="0"/>
              </a:rPr>
              <a:t>   Η άμαξα είναι ένα όχημα με ρόδες, που έλκεται από ένα ή περισσότερα ζώα και χρησιμεύει για τη μεταφορά ανθρώπων (τα παλιότερα χρόνια) και πραγμάτων. </a:t>
            </a:r>
            <a:endParaRPr lang="el-GR" sz="2800" dirty="0">
              <a:latin typeface="Comic Sans MS" pitchFamily="66" charset="0"/>
            </a:endParaRPr>
          </a:p>
        </p:txBody>
      </p:sp>
      <p:pic>
        <p:nvPicPr>
          <p:cNvPr id="4" name="3 - Εικόνα" descr="Η γαμήλια άμαξα με τη νύφη, το γαμπρό κα τον πάροχο (μελανόμορφο αττικό αγγείο του ζωγράφου Άμαση, 550 π.χ.)">
            <a:hlinkClick r:id="rId2"/>
          </p:cNvPr>
          <p:cNvPicPr/>
          <p:nvPr/>
        </p:nvPicPr>
        <p:blipFill>
          <a:blip r:embed="rId3" cstate="print"/>
          <a:srcRect/>
          <a:stretch>
            <a:fillRect/>
          </a:stretch>
        </p:blipFill>
        <p:spPr bwMode="auto">
          <a:xfrm>
            <a:off x="2411760" y="2924944"/>
            <a:ext cx="4464496" cy="2808312"/>
          </a:xfrm>
          <a:prstGeom prst="rect">
            <a:avLst/>
          </a:prstGeom>
          <a:noFill/>
          <a:ln w="9525">
            <a:noFill/>
            <a:miter lim="800000"/>
            <a:headEnd/>
            <a:tailEnd/>
          </a:ln>
        </p:spPr>
      </p:pic>
      <p:sp>
        <p:nvSpPr>
          <p:cNvPr id="1025" name="Rectangle 1"/>
          <p:cNvSpPr>
            <a:spLocks noChangeArrowheads="1"/>
          </p:cNvSpPr>
          <p:nvPr/>
        </p:nvSpPr>
        <p:spPr bwMode="auto">
          <a:xfrm rot="10800000" flipV="1">
            <a:off x="1907704" y="5887725"/>
            <a:ext cx="662473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b="0" i="0" u="none" strike="noStrike" cap="none" normalizeH="0" baseline="0" dirty="0" smtClean="0">
                <a:ln>
                  <a:noFill/>
                </a:ln>
                <a:solidFill>
                  <a:srgbClr val="333333"/>
                </a:solidFill>
                <a:effectLst/>
                <a:latin typeface="Comic Sans MS" pitchFamily="66" charset="0"/>
                <a:ea typeface="Times New Roman" pitchFamily="18" charset="0"/>
                <a:cs typeface="Arial" pitchFamily="34" charset="0"/>
              </a:rPr>
              <a:t>Η γαμήλια άμαξα με τη νύφη, το γαμπρό κα τον πάροχο (μελανόμορφο αττικό αγγείο του ζωγράφου Άμαση, 550 π.χ.)</a:t>
            </a:r>
            <a:endParaRPr kumimoji="0" lang="el-GR"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3200" dirty="0" smtClean="0">
                <a:latin typeface="Comic Sans MS" pitchFamily="66" charset="0"/>
              </a:rPr>
              <a:t>         Το κάρο…</a:t>
            </a:r>
            <a:endParaRPr lang="el-GR" sz="3200" dirty="0">
              <a:latin typeface="Comic Sans MS" pitchFamily="66" charset="0"/>
            </a:endParaRPr>
          </a:p>
        </p:txBody>
      </p:sp>
      <p:pic>
        <p:nvPicPr>
          <p:cNvPr id="4" name="3 - Θέση περιεχομένου" descr="http://3.bp.blogspot.com/_C7RGm8oDt2w/TDgz1HU4zYI/AAAAAAAAF28/oJEGtCvd6Qk/s1600/800px-Australian_cart.jpg"/>
          <p:cNvPicPr>
            <a:picLocks noGrp="1"/>
          </p:cNvPicPr>
          <p:nvPr>
            <p:ph idx="1"/>
          </p:nvPr>
        </p:nvPicPr>
        <p:blipFill>
          <a:blip r:embed="rId2" cstate="print"/>
          <a:srcRect/>
          <a:stretch>
            <a:fillRect/>
          </a:stretch>
        </p:blipFill>
        <p:spPr bwMode="auto">
          <a:xfrm>
            <a:off x="1979712" y="1700808"/>
            <a:ext cx="6408712"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4" name="3 - Θέση περιεχομένου" descr="C:\Users\Vaso\Desktop\τροχός\άμαξα.JPG"/>
          <p:cNvPicPr>
            <a:picLocks noGrp="1"/>
          </p:cNvPicPr>
          <p:nvPr>
            <p:ph idx="1"/>
          </p:nvPr>
        </p:nvPicPr>
        <p:blipFill>
          <a:blip r:embed="rId2" cstate="print"/>
          <a:srcRect/>
          <a:stretch>
            <a:fillRect/>
          </a:stretch>
        </p:blipFill>
        <p:spPr bwMode="auto">
          <a:xfrm>
            <a:off x="4499992" y="332656"/>
            <a:ext cx="3528392" cy="2736304"/>
          </a:xfrm>
          <a:prstGeom prst="rect">
            <a:avLst/>
          </a:prstGeom>
          <a:noFill/>
          <a:ln w="9525">
            <a:noFill/>
            <a:miter lim="800000"/>
            <a:headEnd/>
            <a:tailEnd/>
          </a:ln>
        </p:spPr>
      </p:pic>
      <p:sp>
        <p:nvSpPr>
          <p:cNvPr id="5" name="4 - Ορθογώνιο"/>
          <p:cNvSpPr/>
          <p:nvPr/>
        </p:nvSpPr>
        <p:spPr>
          <a:xfrm>
            <a:off x="1475656" y="1628800"/>
            <a:ext cx="2667541" cy="461665"/>
          </a:xfrm>
          <a:prstGeom prst="rect">
            <a:avLst/>
          </a:prstGeom>
        </p:spPr>
        <p:txBody>
          <a:bodyPr wrap="square">
            <a:spAutoFit/>
          </a:bodyPr>
          <a:lstStyle/>
          <a:p>
            <a:r>
              <a:rPr lang="el-GR" dirty="0" smtClean="0"/>
              <a:t> </a:t>
            </a:r>
            <a:r>
              <a:rPr lang="el-GR" sz="2400" dirty="0" smtClean="0">
                <a:latin typeface="Comic Sans MS" pitchFamily="66" charset="0"/>
              </a:rPr>
              <a:t>άμαξα κλειστή</a:t>
            </a:r>
            <a:endParaRPr lang="el-GR" sz="2400" dirty="0">
              <a:latin typeface="Comic Sans MS" pitchFamily="66" charset="0"/>
            </a:endParaRPr>
          </a:p>
        </p:txBody>
      </p:sp>
      <p:sp>
        <p:nvSpPr>
          <p:cNvPr id="6" name="5 - Ορθογώνιο"/>
          <p:cNvSpPr/>
          <p:nvPr/>
        </p:nvSpPr>
        <p:spPr>
          <a:xfrm rot="10800000" flipV="1">
            <a:off x="1259632" y="5085184"/>
            <a:ext cx="3563563" cy="461665"/>
          </a:xfrm>
          <a:prstGeom prst="rect">
            <a:avLst/>
          </a:prstGeom>
        </p:spPr>
        <p:txBody>
          <a:bodyPr wrap="square">
            <a:spAutoFit/>
          </a:bodyPr>
          <a:lstStyle/>
          <a:p>
            <a:r>
              <a:rPr lang="el-GR" sz="2400" dirty="0" smtClean="0">
                <a:latin typeface="Comic Sans MS" pitchFamily="66" charset="0"/>
              </a:rPr>
              <a:t>άμαξα ανοικτή</a:t>
            </a:r>
            <a:endParaRPr lang="el-GR" sz="2400" dirty="0">
              <a:latin typeface="Comic Sans MS" pitchFamily="66" charset="0"/>
            </a:endParaRPr>
          </a:p>
        </p:txBody>
      </p:sp>
      <p:pic>
        <p:nvPicPr>
          <p:cNvPr id="23554" name="Picture 2" descr="C:\Users\Vaso\Desktop\DSC_8259-1-@=1.jpg"/>
          <p:cNvPicPr>
            <a:picLocks noChangeAspect="1" noChangeArrowheads="1"/>
          </p:cNvPicPr>
          <p:nvPr/>
        </p:nvPicPr>
        <p:blipFill>
          <a:blip r:embed="rId3" cstate="print"/>
          <a:srcRect/>
          <a:stretch>
            <a:fillRect/>
          </a:stretch>
        </p:blipFill>
        <p:spPr bwMode="auto">
          <a:xfrm>
            <a:off x="3779911" y="3212976"/>
            <a:ext cx="4968553" cy="331236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435608" y="2780928"/>
            <a:ext cx="7498080" cy="3467472"/>
          </a:xfrm>
        </p:spPr>
        <p:txBody>
          <a:bodyPr>
            <a:normAutofit lnSpcReduction="10000"/>
          </a:bodyPr>
          <a:lstStyle/>
          <a:p>
            <a:pPr lvl="0">
              <a:buNone/>
            </a:pPr>
            <a:r>
              <a:rPr lang="el-GR" sz="2400" b="1" dirty="0" smtClean="0">
                <a:solidFill>
                  <a:schemeClr val="accent5">
                    <a:lumMod val="60000"/>
                    <a:lumOff val="40000"/>
                  </a:schemeClr>
                </a:solidFill>
                <a:latin typeface="Comic Sans MS" pitchFamily="66" charset="0"/>
              </a:rPr>
              <a:t>         Βαρούλκος</a:t>
            </a:r>
            <a:endParaRPr lang="el-GR" sz="2400" dirty="0" smtClean="0">
              <a:solidFill>
                <a:schemeClr val="accent5">
                  <a:lumMod val="60000"/>
                  <a:lumOff val="40000"/>
                </a:schemeClr>
              </a:solidFill>
              <a:latin typeface="Comic Sans MS" pitchFamily="66" charset="0"/>
            </a:endParaRPr>
          </a:p>
          <a:p>
            <a:pPr>
              <a:buNone/>
            </a:pPr>
            <a:r>
              <a:rPr lang="el-GR" sz="2400" dirty="0" smtClean="0">
                <a:latin typeface="Comic Sans MS" pitchFamily="66" charset="0"/>
              </a:rPr>
              <a:t> </a:t>
            </a:r>
          </a:p>
          <a:p>
            <a:pPr>
              <a:buNone/>
            </a:pPr>
            <a:r>
              <a:rPr lang="el-GR" sz="2400" dirty="0" smtClean="0">
                <a:latin typeface="Comic Sans MS" pitchFamily="66" charset="0"/>
              </a:rPr>
              <a:t>    Μηχανισμός που αποτελούνταν από συμπλεκόμενους ατέρμονες κοχλίες και οδοντωτούς τροχούς εντός κιβωτίου και χρησιμοποιούνταν για την ανύψωση ή έλξη μεγάλων φορτίων με την εφαρμογή ελάχιστης δύναμης. Ο μηχανισμός περιγράφεται αναλυτικά από τον Ήρωνα αλλά εφευρέτης του ήταν ο Αρχιμήδης . </a:t>
            </a:r>
            <a:endParaRPr lang="el-GR" sz="2400" dirty="0">
              <a:latin typeface="Comic Sans MS" pitchFamily="66" charset="0"/>
            </a:endParaRPr>
          </a:p>
        </p:txBody>
      </p:sp>
      <p:pic>
        <p:nvPicPr>
          <p:cNvPr id="24578" name="Picture 2" descr="C:\Users\Vaso\Desktop\0701003-01s.jpg"/>
          <p:cNvPicPr>
            <a:picLocks noChangeAspect="1" noChangeArrowheads="1"/>
          </p:cNvPicPr>
          <p:nvPr/>
        </p:nvPicPr>
        <p:blipFill>
          <a:blip r:embed="rId2" cstate="print"/>
          <a:srcRect/>
          <a:stretch>
            <a:fillRect/>
          </a:stretch>
        </p:blipFill>
        <p:spPr bwMode="auto">
          <a:xfrm>
            <a:off x="1907704" y="0"/>
            <a:ext cx="3584624" cy="2688468"/>
          </a:xfrm>
          <a:prstGeom prst="rect">
            <a:avLst/>
          </a:prstGeom>
          <a:noFill/>
        </p:spPr>
      </p:pic>
      <p:pic>
        <p:nvPicPr>
          <p:cNvPr id="5" name="4 - Εικόνα" descr="F:\Εικόνα (3).jpg"/>
          <p:cNvPicPr/>
          <p:nvPr/>
        </p:nvPicPr>
        <p:blipFill>
          <a:blip r:embed="rId3" cstate="print"/>
          <a:srcRect/>
          <a:stretch>
            <a:fillRect/>
          </a:stretch>
        </p:blipFill>
        <p:spPr bwMode="auto">
          <a:xfrm>
            <a:off x="5508104" y="0"/>
            <a:ext cx="2808312"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539552" y="1485655"/>
            <a:ext cx="86044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l-GR" b="1" i="0" u="none"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Κυλιόμενο θέατρο</a:t>
            </a:r>
            <a:endParaRPr kumimoji="0" lang="el-GR" b="0" i="0" u="none" strike="noStrike" cap="none" normalizeH="0" baseline="0" dirty="0" smtClean="0">
              <a:ln>
                <a:noFill/>
              </a:ln>
              <a:solidFill>
                <a:srgbClr val="FF0000"/>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b="0" i="0" u="none" strike="noStrike" cap="none" normalizeH="0" baseline="0" dirty="0" smtClean="0">
              <a:ln>
                <a:noFill/>
              </a:ln>
              <a:solidFill>
                <a:schemeClr val="tx1"/>
              </a:solidFill>
              <a:effectLst/>
              <a:latin typeface="Comic Sans MS" pitchFamily="66" charset="0"/>
              <a:cs typeface="Arial" pitchFamily="34" charset="0"/>
            </a:endParaRPr>
          </a:p>
        </p:txBody>
      </p:sp>
      <p:pic>
        <p:nvPicPr>
          <p:cNvPr id="25601" name="Εικόνα 3" descr="Εικόνα (5)"/>
          <p:cNvPicPr>
            <a:picLocks noChangeAspect="1" noChangeArrowheads="1"/>
          </p:cNvPicPr>
          <p:nvPr/>
        </p:nvPicPr>
        <p:blipFill>
          <a:blip r:embed="rId2" cstate="print"/>
          <a:srcRect/>
          <a:stretch>
            <a:fillRect/>
          </a:stretch>
        </p:blipFill>
        <p:spPr bwMode="auto">
          <a:xfrm>
            <a:off x="2843808" y="0"/>
            <a:ext cx="5698112" cy="6528088"/>
          </a:xfrm>
          <a:prstGeom prst="rect">
            <a:avLst/>
          </a:prstGeom>
          <a:noFill/>
        </p:spPr>
      </p:pic>
      <p:sp>
        <p:nvSpPr>
          <p:cNvPr id="25603" name="Rectangle 3"/>
          <p:cNvSpPr>
            <a:spLocks noChangeArrowheads="1"/>
          </p:cNvSpPr>
          <p:nvPr/>
        </p:nvSpPr>
        <p:spPr bwMode="auto">
          <a:xfrm>
            <a:off x="457200" y="4352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p:txBody>
          <a:bodyPr>
            <a:normAutofit/>
          </a:bodyPr>
          <a:lstStyle/>
          <a:p>
            <a:pPr algn="ctr">
              <a:buNone/>
            </a:pPr>
            <a:r>
              <a:rPr lang="el-GR" sz="4400" dirty="0" smtClean="0">
                <a:latin typeface="Comic Sans MS" pitchFamily="66" charset="0"/>
              </a:rPr>
              <a:t> </a:t>
            </a:r>
            <a:r>
              <a:rPr lang="el-GR" sz="4400" dirty="0" smtClean="0">
                <a:solidFill>
                  <a:schemeClr val="accent2">
                    <a:lumMod val="50000"/>
                  </a:schemeClr>
                </a:solidFill>
                <a:latin typeface="Comic Sans MS" pitchFamily="66" charset="0"/>
              </a:rPr>
              <a:t>Η συμβολή του τροχού </a:t>
            </a:r>
          </a:p>
          <a:p>
            <a:pPr algn="ctr">
              <a:buNone/>
            </a:pPr>
            <a:endParaRPr lang="el-GR" sz="4400" dirty="0" smtClean="0">
              <a:solidFill>
                <a:schemeClr val="accent2">
                  <a:lumMod val="50000"/>
                </a:schemeClr>
              </a:solidFill>
              <a:latin typeface="Comic Sans MS" pitchFamily="66" charset="0"/>
            </a:endParaRPr>
          </a:p>
          <a:p>
            <a:pPr algn="ctr">
              <a:buNone/>
            </a:pPr>
            <a:r>
              <a:rPr lang="el-GR" sz="4400" dirty="0" smtClean="0">
                <a:solidFill>
                  <a:schemeClr val="accent2">
                    <a:lumMod val="50000"/>
                  </a:schemeClr>
                </a:solidFill>
                <a:latin typeface="Comic Sans MS" pitchFamily="66" charset="0"/>
              </a:rPr>
              <a:t>  στη γεωργική παραγωγή.</a:t>
            </a:r>
            <a:endParaRPr lang="el-GR" sz="4400" dirty="0">
              <a:solidFill>
                <a:schemeClr val="accent2">
                  <a:lumMod val="50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259632" y="404664"/>
            <a:ext cx="7884368" cy="1143000"/>
          </a:xfrm>
        </p:spPr>
        <p:txBody>
          <a:bodyPr/>
          <a:lstStyle/>
          <a:p>
            <a:r>
              <a:rPr lang="el-GR" dirty="0" smtClean="0">
                <a:latin typeface="Comic Sans MS" pitchFamily="66" charset="0"/>
              </a:rPr>
              <a:t>Ανεμόμυλος </a:t>
            </a:r>
            <a:endParaRPr lang="el-GR" dirty="0">
              <a:latin typeface="Comic Sans MS" pitchFamily="66" charset="0"/>
            </a:endParaRPr>
          </a:p>
        </p:txBody>
      </p:sp>
      <p:pic>
        <p:nvPicPr>
          <p:cNvPr id="4" name="3 - Θέση περιεχομένου" descr="C:\Users\Vaso\Desktop\images (47).jpg"/>
          <p:cNvPicPr>
            <a:picLocks noGrp="1"/>
          </p:cNvPicPr>
          <p:nvPr>
            <p:ph idx="1"/>
          </p:nvPr>
        </p:nvPicPr>
        <p:blipFill>
          <a:blip r:embed="rId2" cstate="print"/>
          <a:srcRect/>
          <a:stretch>
            <a:fillRect/>
          </a:stretch>
        </p:blipFill>
        <p:spPr bwMode="auto">
          <a:xfrm>
            <a:off x="5364088" y="764704"/>
            <a:ext cx="3216002" cy="3528392"/>
          </a:xfrm>
          <a:prstGeom prst="rect">
            <a:avLst/>
          </a:prstGeom>
          <a:noFill/>
          <a:ln w="9525">
            <a:noFill/>
            <a:miter lim="800000"/>
            <a:headEnd/>
            <a:tailEnd/>
          </a:ln>
        </p:spPr>
      </p:pic>
      <p:pic>
        <p:nvPicPr>
          <p:cNvPr id="27650" name="Picture 2" descr="C:\Users\Vaso\Desktop\2_windmill_at_apeiranthos.jpg"/>
          <p:cNvPicPr>
            <a:picLocks noChangeAspect="1" noChangeArrowheads="1"/>
          </p:cNvPicPr>
          <p:nvPr/>
        </p:nvPicPr>
        <p:blipFill>
          <a:blip r:embed="rId3" cstate="print"/>
          <a:srcRect/>
          <a:stretch>
            <a:fillRect/>
          </a:stretch>
        </p:blipFill>
        <p:spPr bwMode="auto">
          <a:xfrm>
            <a:off x="1356108" y="1486660"/>
            <a:ext cx="3575932" cy="4966676"/>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115616" y="476672"/>
            <a:ext cx="5184576" cy="1143000"/>
          </a:xfrm>
        </p:spPr>
        <p:txBody>
          <a:bodyPr>
            <a:noAutofit/>
          </a:bodyPr>
          <a:lstStyle/>
          <a:p>
            <a:r>
              <a:rPr lang="el-GR" sz="3600" dirty="0" smtClean="0">
                <a:solidFill>
                  <a:srgbClr val="00B050"/>
                </a:solidFill>
                <a:latin typeface="Comic Sans MS" pitchFamily="66" charset="0"/>
              </a:rPr>
              <a:t>Νερόμυλος</a:t>
            </a:r>
            <a:r>
              <a:rPr lang="el-GR" sz="3600" dirty="0" smtClean="0">
                <a:latin typeface="Comic Sans MS" pitchFamily="66" charset="0"/>
              </a:rPr>
              <a:t> :  Ο υδροκίνητος τροχός </a:t>
            </a:r>
            <a:endParaRPr lang="el-GR" sz="3600" dirty="0">
              <a:latin typeface="Comic Sans MS" pitchFamily="66" charset="0"/>
            </a:endParaRPr>
          </a:p>
        </p:txBody>
      </p:sp>
      <p:pic>
        <p:nvPicPr>
          <p:cNvPr id="4" name="3 - Θέση περιεχομένου" descr="C:\Users\Vaso\Desktop\water-mill_21030896.jpg"/>
          <p:cNvPicPr>
            <a:picLocks noGrp="1"/>
          </p:cNvPicPr>
          <p:nvPr>
            <p:ph idx="1"/>
          </p:nvPr>
        </p:nvPicPr>
        <p:blipFill>
          <a:blip r:embed="rId2" cstate="print"/>
          <a:srcRect/>
          <a:stretch>
            <a:fillRect/>
          </a:stretch>
        </p:blipFill>
        <p:spPr bwMode="auto">
          <a:xfrm>
            <a:off x="6156176" y="404664"/>
            <a:ext cx="2016224" cy="2664296"/>
          </a:xfrm>
          <a:prstGeom prst="rect">
            <a:avLst/>
          </a:prstGeom>
          <a:noFill/>
          <a:ln w="9525">
            <a:noFill/>
            <a:miter lim="800000"/>
            <a:headEnd/>
            <a:tailEnd/>
          </a:ln>
        </p:spPr>
      </p:pic>
      <p:pic>
        <p:nvPicPr>
          <p:cNvPr id="5" name="4 - Εικόνα" descr="http://7gym-laris.lar.sch.gr/ergasies/KATASKEVES/files/neromyloi.files/4.jpg"/>
          <p:cNvPicPr/>
          <p:nvPr/>
        </p:nvPicPr>
        <p:blipFill>
          <a:blip r:embed="rId3" cstate="print"/>
          <a:srcRect/>
          <a:stretch>
            <a:fillRect/>
          </a:stretch>
        </p:blipFill>
        <p:spPr bwMode="auto">
          <a:xfrm>
            <a:off x="5868144" y="3717032"/>
            <a:ext cx="2736304" cy="2376264"/>
          </a:xfrm>
          <a:prstGeom prst="rect">
            <a:avLst/>
          </a:prstGeom>
          <a:noFill/>
          <a:ln w="9525">
            <a:noFill/>
            <a:miter lim="800000"/>
            <a:headEnd/>
            <a:tailEnd/>
          </a:ln>
        </p:spPr>
      </p:pic>
      <p:pic>
        <p:nvPicPr>
          <p:cNvPr id="6" name="5 - Εικόνα" descr="C:\Users\Vaso\Desktop\Lvadia2_evlahos.jpg"/>
          <p:cNvPicPr/>
          <p:nvPr/>
        </p:nvPicPr>
        <p:blipFill>
          <a:blip r:embed="rId4" cstate="print"/>
          <a:srcRect/>
          <a:stretch>
            <a:fillRect/>
          </a:stretch>
        </p:blipFill>
        <p:spPr bwMode="auto">
          <a:xfrm>
            <a:off x="1547664" y="1844824"/>
            <a:ext cx="3600400" cy="4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115616" y="0"/>
            <a:ext cx="8028384" cy="7677472"/>
          </a:xfrm>
        </p:spPr>
        <p:txBody>
          <a:bodyPr>
            <a:noAutofit/>
          </a:bodyPr>
          <a:lstStyle/>
          <a:p>
            <a:pPr algn="just">
              <a:buNone/>
            </a:pPr>
            <a:r>
              <a:rPr lang="el-GR" sz="1400" dirty="0" smtClean="0">
                <a:latin typeface="Comic Sans MS" pitchFamily="66" charset="0"/>
              </a:rPr>
              <a:t> Σχ. έτος  2012-2013</a:t>
            </a:r>
          </a:p>
          <a:p>
            <a:pPr algn="just">
              <a:buNone/>
            </a:pPr>
            <a:r>
              <a:rPr lang="el-GR" sz="1400" dirty="0" smtClean="0">
                <a:latin typeface="Comic Sans MS" pitchFamily="66" charset="0"/>
              </a:rPr>
              <a:t>                          </a:t>
            </a:r>
            <a:r>
              <a:rPr lang="el-GR" sz="1200" dirty="0" smtClean="0">
                <a:latin typeface="Comic Sans MS" pitchFamily="66" charset="0"/>
              </a:rPr>
              <a:t>  ΕΡΕΥΝΗΤΙΚΗ ΕΡΓΑΣΙΑ ΤΩΝ ΜΑΘΗΤΩΝ ΤΗΣ Β΄ ΤΑΞΗΣ   </a:t>
            </a:r>
          </a:p>
          <a:p>
            <a:pPr algn="just">
              <a:buNone/>
            </a:pPr>
            <a:r>
              <a:rPr lang="el-GR" sz="1200" dirty="0" smtClean="0">
                <a:latin typeface="Comic Sans MS" pitchFamily="66" charset="0"/>
              </a:rPr>
              <a:t>                                                            Ομάδες εργασίας:</a:t>
            </a:r>
            <a:r>
              <a:rPr lang="el-GR" sz="1200" b="1" dirty="0" smtClean="0">
                <a:latin typeface="Comic Sans MS" pitchFamily="66" charset="0"/>
              </a:rPr>
              <a:t> </a:t>
            </a:r>
            <a:endParaRPr lang="el-GR" sz="1200" dirty="0" smtClean="0">
              <a:latin typeface="Comic Sans MS" pitchFamily="66" charset="0"/>
            </a:endParaRPr>
          </a:p>
          <a:p>
            <a:pPr algn="just">
              <a:buNone/>
            </a:pPr>
            <a:r>
              <a:rPr lang="el-GR" sz="1200" b="1" dirty="0" smtClean="0">
                <a:latin typeface="Comic Sans MS" pitchFamily="66" charset="0"/>
              </a:rPr>
              <a:t>    </a:t>
            </a:r>
            <a:endParaRPr lang="el-GR" sz="1200" dirty="0" smtClean="0">
              <a:latin typeface="Comic Sans MS" pitchFamily="66" charset="0"/>
            </a:endParaRPr>
          </a:p>
          <a:p>
            <a:pPr algn="just">
              <a:buNone/>
            </a:pPr>
            <a:r>
              <a:rPr lang="el-GR" sz="1200" b="1" dirty="0" smtClean="0">
                <a:latin typeface="Comic Sans MS" pitchFamily="66" charset="0"/>
              </a:rPr>
              <a:t>1</a:t>
            </a:r>
            <a:r>
              <a:rPr lang="el-GR" sz="1200" b="1" dirty="0" smtClean="0">
                <a:solidFill>
                  <a:srgbClr val="FF0000"/>
                </a:solidFill>
                <a:latin typeface="Comic Sans MS" pitchFamily="66" charset="0"/>
              </a:rPr>
              <a:t>.         </a:t>
            </a:r>
            <a:r>
              <a:rPr lang="en-US" sz="1200" b="1" dirty="0" smtClean="0">
                <a:solidFill>
                  <a:srgbClr val="FF0000"/>
                </a:solidFill>
                <a:latin typeface="Comic Sans MS" pitchFamily="66" charset="0"/>
              </a:rPr>
              <a:t>Flintstones</a:t>
            </a:r>
            <a:r>
              <a:rPr lang="el-GR" sz="1200" b="1" dirty="0" smtClean="0">
                <a:solidFill>
                  <a:srgbClr val="FF0000"/>
                </a:solidFill>
                <a:latin typeface="Comic Sans MS" pitchFamily="66" charset="0"/>
              </a:rPr>
              <a:t>  </a:t>
            </a:r>
            <a:r>
              <a:rPr lang="el-GR" sz="1200" b="1" dirty="0" smtClean="0">
                <a:latin typeface="Comic Sans MS" pitchFamily="66" charset="0"/>
              </a:rPr>
              <a:t>:   </a:t>
            </a:r>
            <a:r>
              <a:rPr lang="el-GR" sz="1200" dirty="0" smtClean="0">
                <a:latin typeface="Comic Sans MS" pitchFamily="66" charset="0"/>
              </a:rPr>
              <a:t>Μαριάννα  Γκρίτση</a:t>
            </a:r>
          </a:p>
          <a:p>
            <a:pPr algn="just">
              <a:buNone/>
            </a:pPr>
            <a:r>
              <a:rPr lang="el-GR" sz="1200" dirty="0" smtClean="0">
                <a:latin typeface="Comic Sans MS" pitchFamily="66" charset="0"/>
              </a:rPr>
              <a:t>                                           Σοφία  Δερβίσογλου</a:t>
            </a:r>
          </a:p>
          <a:p>
            <a:pPr algn="just">
              <a:buNone/>
            </a:pPr>
            <a:r>
              <a:rPr lang="el-GR" sz="1200" dirty="0" smtClean="0">
                <a:latin typeface="Comic Sans MS" pitchFamily="66" charset="0"/>
              </a:rPr>
              <a:t>                                           Ζήσιμος  Ζησόπουλος</a:t>
            </a:r>
          </a:p>
          <a:p>
            <a:pPr algn="just">
              <a:buNone/>
            </a:pPr>
            <a:r>
              <a:rPr lang="el-GR" sz="1200" dirty="0" smtClean="0">
                <a:latin typeface="Comic Sans MS" pitchFamily="66" charset="0"/>
              </a:rPr>
              <a:t>                                           Γιώργος  Καποδίστριας</a:t>
            </a:r>
          </a:p>
          <a:p>
            <a:pPr algn="just">
              <a:buNone/>
            </a:pPr>
            <a:r>
              <a:rPr lang="el-GR" sz="1200" dirty="0" smtClean="0">
                <a:latin typeface="Comic Sans MS" pitchFamily="66" charset="0"/>
              </a:rPr>
              <a:t>                                           Χριστιάνα  Σοφιανοπούλου</a:t>
            </a:r>
          </a:p>
          <a:p>
            <a:pPr algn="just">
              <a:buNone/>
            </a:pPr>
            <a:r>
              <a:rPr lang="el-GR" sz="1200" b="1" dirty="0" smtClean="0">
                <a:latin typeface="Comic Sans MS" pitchFamily="66" charset="0"/>
              </a:rPr>
              <a:t>2</a:t>
            </a:r>
            <a:r>
              <a:rPr lang="el-GR" sz="1200" b="1" dirty="0" smtClean="0">
                <a:solidFill>
                  <a:schemeClr val="accent5">
                    <a:lumMod val="60000"/>
                    <a:lumOff val="40000"/>
                  </a:schemeClr>
                </a:solidFill>
                <a:latin typeface="Comic Sans MS" pitchFamily="66" charset="0"/>
              </a:rPr>
              <a:t>.          Σκουριασμένα γρανάζια  </a:t>
            </a:r>
            <a:r>
              <a:rPr lang="el-GR" sz="1200" b="1" dirty="0" smtClean="0">
                <a:latin typeface="Comic Sans MS" pitchFamily="66" charset="0"/>
              </a:rPr>
              <a:t>:      </a:t>
            </a:r>
            <a:r>
              <a:rPr lang="el-GR" sz="1200" dirty="0" smtClean="0">
                <a:latin typeface="Comic Sans MS" pitchFamily="66" charset="0"/>
              </a:rPr>
              <a:t>Κωνσταντίνος  Αλεξάκης</a:t>
            </a:r>
            <a:r>
              <a:rPr lang="el-GR" sz="1200" b="1" dirty="0" smtClean="0">
                <a:latin typeface="Comic Sans MS" pitchFamily="66" charset="0"/>
              </a:rPr>
              <a:t> </a:t>
            </a:r>
            <a:endParaRPr lang="el-GR" sz="1200" dirty="0" smtClean="0">
              <a:latin typeface="Comic Sans MS" pitchFamily="66" charset="0"/>
            </a:endParaRPr>
          </a:p>
          <a:p>
            <a:pPr algn="just">
              <a:buNone/>
            </a:pPr>
            <a:r>
              <a:rPr lang="el-GR" sz="1200" b="1" dirty="0" smtClean="0">
                <a:latin typeface="Comic Sans MS" pitchFamily="66" charset="0"/>
              </a:rPr>
              <a:t>                                              </a:t>
            </a:r>
            <a:r>
              <a:rPr lang="el-GR" sz="1200" dirty="0" smtClean="0">
                <a:latin typeface="Comic Sans MS" pitchFamily="66" charset="0"/>
              </a:rPr>
              <a:t>Γιάννης Κοτζιάς</a:t>
            </a:r>
          </a:p>
          <a:p>
            <a:pPr algn="just">
              <a:buNone/>
            </a:pPr>
            <a:r>
              <a:rPr lang="el-GR" sz="1200" dirty="0" smtClean="0">
                <a:latin typeface="Comic Sans MS" pitchFamily="66" charset="0"/>
              </a:rPr>
              <a:t>                                                                  Νέλλη  Ξενέλλη</a:t>
            </a:r>
          </a:p>
          <a:p>
            <a:pPr algn="just">
              <a:buNone/>
            </a:pPr>
            <a:r>
              <a:rPr lang="el-GR" sz="1200" dirty="0" smtClean="0">
                <a:latin typeface="Comic Sans MS" pitchFamily="66" charset="0"/>
              </a:rPr>
              <a:t>                                                                   Κώστας  Στυλιανού</a:t>
            </a:r>
          </a:p>
          <a:p>
            <a:pPr algn="just">
              <a:buNone/>
            </a:pPr>
            <a:r>
              <a:rPr lang="el-GR" sz="1200" b="1" dirty="0" smtClean="0">
                <a:latin typeface="Comic Sans MS" pitchFamily="66" charset="0"/>
              </a:rPr>
              <a:t>3</a:t>
            </a:r>
            <a:r>
              <a:rPr lang="el-GR" sz="1200" b="1" dirty="0" smtClean="0">
                <a:solidFill>
                  <a:srgbClr val="00B0F0"/>
                </a:solidFill>
                <a:latin typeface="Comic Sans MS" pitchFamily="66" charset="0"/>
              </a:rPr>
              <a:t>.          4-τροχοί </a:t>
            </a:r>
            <a:r>
              <a:rPr lang="el-GR" sz="1200" b="1" dirty="0" smtClean="0">
                <a:latin typeface="Comic Sans MS" pitchFamily="66" charset="0"/>
              </a:rPr>
              <a:t>:     </a:t>
            </a:r>
            <a:r>
              <a:rPr lang="el-GR" sz="1200" dirty="0" smtClean="0">
                <a:latin typeface="Comic Sans MS" pitchFamily="66" charset="0"/>
              </a:rPr>
              <a:t>Γιώργος  Ανδρεωσάτος</a:t>
            </a:r>
          </a:p>
          <a:p>
            <a:pPr algn="just">
              <a:buNone/>
            </a:pPr>
            <a:r>
              <a:rPr lang="el-GR" sz="1200" dirty="0" smtClean="0">
                <a:latin typeface="Comic Sans MS" pitchFamily="66" charset="0"/>
              </a:rPr>
              <a:t>                                          Κώστας  Γναφάκης</a:t>
            </a:r>
          </a:p>
          <a:p>
            <a:pPr algn="just">
              <a:buNone/>
            </a:pPr>
            <a:r>
              <a:rPr lang="el-GR" sz="1200" dirty="0" smtClean="0">
                <a:latin typeface="Comic Sans MS" pitchFamily="66" charset="0"/>
              </a:rPr>
              <a:t>                                          Γιώργος  Δραγουίδης</a:t>
            </a:r>
          </a:p>
          <a:p>
            <a:pPr algn="just">
              <a:buNone/>
            </a:pPr>
            <a:r>
              <a:rPr lang="el-GR" sz="1200" dirty="0" smtClean="0">
                <a:latin typeface="Comic Sans MS" pitchFamily="66" charset="0"/>
              </a:rPr>
              <a:t>                                          Νίκος  Καζαντζής</a:t>
            </a:r>
          </a:p>
          <a:p>
            <a:pPr algn="just">
              <a:buNone/>
            </a:pPr>
            <a:r>
              <a:rPr lang="el-GR" sz="1200" b="1" dirty="0" smtClean="0">
                <a:latin typeface="Comic Sans MS" pitchFamily="66" charset="0"/>
              </a:rPr>
              <a:t>4</a:t>
            </a:r>
            <a:r>
              <a:rPr lang="el-GR" sz="1200" b="1" dirty="0" smtClean="0">
                <a:solidFill>
                  <a:srgbClr val="00B050"/>
                </a:solidFill>
                <a:latin typeface="Comic Sans MS" pitchFamily="66" charset="0"/>
              </a:rPr>
              <a:t>.          Ευτυχισμένοι τροχοκουραμπιέδες </a:t>
            </a:r>
            <a:r>
              <a:rPr lang="el-GR" sz="1200" b="1" dirty="0" smtClean="0">
                <a:latin typeface="Comic Sans MS" pitchFamily="66" charset="0"/>
              </a:rPr>
              <a:t>:       </a:t>
            </a:r>
            <a:r>
              <a:rPr lang="el-GR" sz="1200" dirty="0" smtClean="0">
                <a:latin typeface="Comic Sans MS" pitchFamily="66" charset="0"/>
              </a:rPr>
              <a:t>Βάσια  Αλεβιζοπούλου</a:t>
            </a:r>
          </a:p>
          <a:p>
            <a:pPr algn="just">
              <a:buNone/>
            </a:pPr>
            <a:r>
              <a:rPr lang="el-GR" sz="1200" dirty="0" smtClean="0">
                <a:latin typeface="Comic Sans MS" pitchFamily="66" charset="0"/>
              </a:rPr>
              <a:t>                                                                                 Νεφέλη  Γεωργουσοπούλου</a:t>
            </a:r>
          </a:p>
          <a:p>
            <a:pPr algn="just">
              <a:buNone/>
            </a:pPr>
            <a:r>
              <a:rPr lang="el-GR" sz="1200" dirty="0" smtClean="0">
                <a:latin typeface="Comic Sans MS" pitchFamily="66" charset="0"/>
              </a:rPr>
              <a:t>                                                                                 Μιχάλης  Κυριακού</a:t>
            </a:r>
          </a:p>
          <a:p>
            <a:pPr algn="just">
              <a:buNone/>
            </a:pPr>
            <a:r>
              <a:rPr lang="el-GR" sz="1200" dirty="0" smtClean="0">
                <a:latin typeface="Comic Sans MS" pitchFamily="66" charset="0"/>
              </a:rPr>
              <a:t>                                                                                 Θάνος  Λιάγκης</a:t>
            </a:r>
          </a:p>
          <a:p>
            <a:pPr algn="just">
              <a:buNone/>
            </a:pPr>
            <a:r>
              <a:rPr lang="el-GR" sz="1200" dirty="0" smtClean="0">
                <a:latin typeface="Comic Sans MS" pitchFamily="66" charset="0"/>
              </a:rPr>
              <a:t>                                                                                 Μάριος  Ψαρρός</a:t>
            </a:r>
          </a:p>
          <a:p>
            <a:pPr algn="just">
              <a:buNone/>
            </a:pPr>
            <a:r>
              <a:rPr lang="el-GR" sz="1200" dirty="0" smtClean="0">
                <a:latin typeface="Comic Sans MS" pitchFamily="66" charset="0"/>
              </a:rPr>
              <a:t> </a:t>
            </a:r>
          </a:p>
          <a:p>
            <a:pPr algn="just">
              <a:buNone/>
            </a:pPr>
            <a:r>
              <a:rPr lang="el-GR" sz="1400" dirty="0" smtClean="0">
                <a:latin typeface="Comic Sans MS" pitchFamily="66" charset="0"/>
              </a:rPr>
              <a:t>                                                                            Υπεύθυνη καθηγήτρια:  Βασιλική  Μηλιώνη</a:t>
            </a:r>
            <a:endParaRPr lang="el-GR" sz="1400" dirty="0">
              <a:latin typeface="Comic Sans MS" pitchFamily="66" charset="0"/>
            </a:endParaRPr>
          </a:p>
        </p:txBody>
      </p:sp>
      <p:pic>
        <p:nvPicPr>
          <p:cNvPr id="6" name="ΓΥΡΝΑΕΙ Η ΖΩΗ ΜΑΣ  ΣΑΝ ΤΡΟΧΟΣ -  ΑΛΙΚΗ ΒΟΥΓΙΟΥΚΛΑΚΗ.mp3">
            <a:hlinkClick r:id="" action="ppaction://media"/>
          </p:cNvPr>
          <p:cNvPicPr>
            <a:picLocks noRot="1" noChangeAspect="1"/>
          </p:cNvPicPr>
          <p:nvPr>
            <a:audioFile r:link="rId1"/>
          </p:nvPr>
        </p:nvPicPr>
        <p:blipFill>
          <a:blip r:embed="rId3" cstate="print"/>
          <a:stretch>
            <a:fillRect/>
          </a:stretch>
        </p:blipFill>
        <p:spPr>
          <a:xfrm>
            <a:off x="467544" y="602128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0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1026" name="Picture 2" descr="C:\Users\Vaso\Desktop\watermillos.gif"/>
          <p:cNvPicPr>
            <a:picLocks noGrp="1" noChangeAspect="1" noChangeArrowheads="1" noCrop="1"/>
          </p:cNvPicPr>
          <p:nvPr>
            <p:ph idx="1"/>
          </p:nvPr>
        </p:nvPicPr>
        <p:blipFill>
          <a:blip r:embed="rId2" cstate="print"/>
          <a:srcRect/>
          <a:stretch>
            <a:fillRect/>
          </a:stretch>
        </p:blipFill>
        <p:spPr bwMode="auto">
          <a:xfrm>
            <a:off x="1763688" y="559318"/>
            <a:ext cx="6552728" cy="558471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043608" y="548680"/>
            <a:ext cx="7498080" cy="4251920"/>
          </a:xfrm>
        </p:spPr>
        <p:txBody>
          <a:bodyPr/>
          <a:lstStyle/>
          <a:p>
            <a:pPr lvl="0">
              <a:buNone/>
            </a:pPr>
            <a:r>
              <a:rPr lang="el-GR" dirty="0" smtClean="0">
                <a:solidFill>
                  <a:srgbClr val="C00000"/>
                </a:solidFill>
                <a:latin typeface="Comic Sans MS" pitchFamily="66" charset="0"/>
              </a:rPr>
              <a:t>              </a:t>
            </a:r>
            <a:r>
              <a:rPr lang="el-GR" dirty="0" smtClean="0">
                <a:solidFill>
                  <a:schemeClr val="accent1"/>
                </a:solidFill>
                <a:latin typeface="Comic Sans MS" pitchFamily="66" charset="0"/>
              </a:rPr>
              <a:t>Νορία</a:t>
            </a:r>
            <a:r>
              <a:rPr lang="el-GR" dirty="0" smtClean="0">
                <a:latin typeface="Comic Sans MS" pitchFamily="66" charset="0"/>
              </a:rPr>
              <a:t>              </a:t>
            </a:r>
          </a:p>
          <a:p>
            <a:pPr>
              <a:buNone/>
            </a:pPr>
            <a:r>
              <a:rPr lang="el-GR" dirty="0" smtClean="0">
                <a:latin typeface="Comic Sans MS" pitchFamily="66" charset="0"/>
              </a:rPr>
              <a:t>        Αραβικής προέλευσης η λέξη, δηλώνει μια ανυψωτική μηχανή που χρησιμοποιείται στην άρδευση. Ο πρώτος τύπος που εμφανίστηκε ήταν ένας τροχός με διαμερίσματα.                                          </a:t>
            </a:r>
            <a:endParaRPr lang="el-GR" dirty="0">
              <a:latin typeface="Comic Sans MS" pitchFamily="66" charset="0"/>
            </a:endParaRPr>
          </a:p>
        </p:txBody>
      </p:sp>
      <p:pic>
        <p:nvPicPr>
          <p:cNvPr id="4" name="3 - Εικόνα" descr="C:\Users\Vaso\Desktop\articles_200801_Indusrty_Focus2_Figure2.gif"/>
          <p:cNvPicPr/>
          <p:nvPr/>
        </p:nvPicPr>
        <p:blipFill>
          <a:blip r:embed="rId2" cstate="print"/>
          <a:srcRect/>
          <a:stretch>
            <a:fillRect/>
          </a:stretch>
        </p:blipFill>
        <p:spPr bwMode="auto">
          <a:xfrm>
            <a:off x="1187624" y="3861048"/>
            <a:ext cx="2952328" cy="2996952"/>
          </a:xfrm>
          <a:prstGeom prst="rect">
            <a:avLst/>
          </a:prstGeom>
          <a:noFill/>
          <a:ln w="9525">
            <a:noFill/>
            <a:miter lim="800000"/>
            <a:headEnd/>
            <a:tailEnd/>
          </a:ln>
        </p:spPr>
      </p:pic>
      <p:pic>
        <p:nvPicPr>
          <p:cNvPr id="5" name="4 - Εικόνα" descr="C:\Users\Vaso\Desktop\τροχός\νορία στην Ισπανία.jpg"/>
          <p:cNvPicPr/>
          <p:nvPr/>
        </p:nvPicPr>
        <p:blipFill>
          <a:blip r:embed="rId3" cstate="print"/>
          <a:srcRect/>
          <a:stretch>
            <a:fillRect/>
          </a:stretch>
        </p:blipFill>
        <p:spPr bwMode="auto">
          <a:xfrm>
            <a:off x="5292080" y="4077072"/>
            <a:ext cx="2808312" cy="23042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187624" y="-603448"/>
            <a:ext cx="7498080" cy="3933056"/>
          </a:xfrm>
        </p:spPr>
        <p:txBody>
          <a:bodyPr>
            <a:noAutofit/>
          </a:bodyPr>
          <a:lstStyle/>
          <a:p>
            <a:endParaRPr lang="el-GR" sz="3200" dirty="0">
              <a:solidFill>
                <a:schemeClr val="accent5"/>
              </a:solidFill>
              <a:latin typeface="Comic Sans MS" pitchFamily="66" charset="0"/>
            </a:endParaRPr>
          </a:p>
        </p:txBody>
      </p:sp>
      <p:sp>
        <p:nvSpPr>
          <p:cNvPr id="3" name="2 - Θέση περιεχομένου"/>
          <p:cNvSpPr>
            <a:spLocks noGrp="1"/>
          </p:cNvSpPr>
          <p:nvPr>
            <p:ph idx="1"/>
          </p:nvPr>
        </p:nvSpPr>
        <p:spPr>
          <a:xfrm>
            <a:off x="1435608" y="332656"/>
            <a:ext cx="7498080" cy="5915744"/>
          </a:xfrm>
        </p:spPr>
        <p:txBody>
          <a:bodyPr/>
          <a:lstStyle/>
          <a:p>
            <a:pPr>
              <a:buNone/>
            </a:pPr>
            <a:r>
              <a:rPr lang="el-GR" dirty="0" smtClean="0">
                <a:solidFill>
                  <a:schemeClr val="accent5"/>
                </a:solidFill>
                <a:latin typeface="Comic Sans MS" pitchFamily="66" charset="0"/>
              </a:rPr>
              <a:t>     «Τα σκουριασμένα γρανάζια»</a:t>
            </a:r>
            <a:br>
              <a:rPr lang="el-GR" dirty="0" smtClean="0">
                <a:solidFill>
                  <a:schemeClr val="accent5"/>
                </a:solidFill>
                <a:latin typeface="Comic Sans MS" pitchFamily="66" charset="0"/>
              </a:rPr>
            </a:br>
            <a:r>
              <a:rPr lang="el-GR" dirty="0" smtClean="0">
                <a:solidFill>
                  <a:schemeClr val="accent5"/>
                </a:solidFill>
                <a:latin typeface="Comic Sans MS" pitchFamily="66" charset="0"/>
              </a:rPr>
              <a:t> μελέτησαν</a:t>
            </a:r>
          </a:p>
          <a:p>
            <a:pPr>
              <a:buNone/>
            </a:pPr>
            <a:r>
              <a:rPr lang="el-GR" dirty="0" smtClean="0">
                <a:solidFill>
                  <a:schemeClr val="accent5"/>
                </a:solidFill>
                <a:latin typeface="Comic Sans MS" pitchFamily="66" charset="0"/>
              </a:rPr>
              <a:t> την κίνηση του τροχού</a:t>
            </a:r>
          </a:p>
          <a:p>
            <a:pPr>
              <a:buNone/>
            </a:pPr>
            <a:r>
              <a:rPr lang="el-GR" dirty="0" smtClean="0">
                <a:solidFill>
                  <a:schemeClr val="accent5"/>
                </a:solidFill>
                <a:latin typeface="Comic Sans MS" pitchFamily="66" charset="0"/>
              </a:rPr>
              <a:t> και ασχολήθηκαν</a:t>
            </a:r>
          </a:p>
          <a:p>
            <a:pPr>
              <a:buNone/>
            </a:pPr>
            <a:r>
              <a:rPr lang="el-GR" dirty="0" smtClean="0">
                <a:solidFill>
                  <a:schemeClr val="accent5"/>
                </a:solidFill>
                <a:latin typeface="Comic Sans MS" pitchFamily="66" charset="0"/>
              </a:rPr>
              <a:t> με τροχαλίες</a:t>
            </a:r>
          </a:p>
          <a:p>
            <a:pPr>
              <a:buNone/>
            </a:pPr>
            <a:r>
              <a:rPr lang="el-GR" dirty="0" smtClean="0">
                <a:solidFill>
                  <a:schemeClr val="accent5"/>
                </a:solidFill>
                <a:latin typeface="Comic Sans MS" pitchFamily="66" charset="0"/>
              </a:rPr>
              <a:t> και οδοντωτούς</a:t>
            </a:r>
          </a:p>
          <a:p>
            <a:pPr>
              <a:buNone/>
            </a:pPr>
            <a:r>
              <a:rPr lang="el-GR" dirty="0" smtClean="0">
                <a:solidFill>
                  <a:schemeClr val="accent5"/>
                </a:solidFill>
                <a:latin typeface="Comic Sans MS" pitchFamily="66" charset="0"/>
              </a:rPr>
              <a:t>      τροχούς</a:t>
            </a:r>
            <a:endParaRPr lang="el-GR" dirty="0"/>
          </a:p>
        </p:txBody>
      </p:sp>
      <p:pic>
        <p:nvPicPr>
          <p:cNvPr id="4" name="irc_mi" descr="http://blogs.sch.gr/3gymtherm/files/2013/01/gear1.jpg">
            <a:hlinkClick r:id="rId2"/>
          </p:cNvPr>
          <p:cNvPicPr/>
          <p:nvPr/>
        </p:nvPicPr>
        <p:blipFill>
          <a:blip r:embed="rId3" cstate="print"/>
          <a:srcRect/>
          <a:stretch>
            <a:fillRect/>
          </a:stretch>
        </p:blipFill>
        <p:spPr bwMode="auto">
          <a:xfrm>
            <a:off x="4788024" y="1988840"/>
            <a:ext cx="4355976" cy="48691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2049" name="Rectangle 1"/>
          <p:cNvSpPr>
            <a:spLocks noChangeArrowheads="1"/>
          </p:cNvSpPr>
          <p:nvPr/>
        </p:nvSpPr>
        <p:spPr bwMode="auto">
          <a:xfrm>
            <a:off x="0" y="2381557"/>
            <a:ext cx="91440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lang="el-GR" sz="1400" b="1"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400" b="1" dirty="0" smtClean="0">
              <a:latin typeface="Calibri" pitchFamily="34" charset="0"/>
              <a:ea typeface="Calibri" pitchFamily="34" charset="0"/>
              <a:cs typeface="Times New Roman" pitchFamily="18" charset="0"/>
            </a:endParaRPr>
          </a:p>
          <a:p>
            <a:pPr lvl="0" fontAlgn="base">
              <a:spcBef>
                <a:spcPct val="0"/>
              </a:spcBef>
              <a:spcAft>
                <a:spcPct val="0"/>
              </a:spcAft>
            </a:pPr>
            <a:r>
              <a:rPr lang="en-US" sz="3200" b="1" dirty="0" smtClean="0">
                <a:latin typeface="Calibri" pitchFamily="34" charset="0"/>
                <a:ea typeface="Calibri" pitchFamily="34" charset="0"/>
                <a:cs typeface="Times New Roman" pitchFamily="18" charset="0"/>
              </a:rPr>
              <a:t>                                                                       </a:t>
            </a: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Roulement</a:t>
            </a:r>
            <a:endParaRPr kumimoji="0" lang="el-GR" sz="3200" b="0" i="0" u="none" strike="noStrike" cap="none" normalizeH="0" baseline="0" dirty="0" smtClean="0">
              <a:ln>
                <a:noFill/>
              </a:ln>
              <a:solidFill>
                <a:schemeClr val="accent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3200" b="1" dirty="0" smtClean="0">
                <a:solidFill>
                  <a:schemeClr val="accent1"/>
                </a:solidFill>
                <a:latin typeface="Comic Sans MS" pitchFamily="66" charset="0"/>
                <a:ea typeface="Calibri" pitchFamily="34" charset="0"/>
                <a:cs typeface="Times New Roman" pitchFamily="18" charset="0"/>
              </a:rPr>
              <a:t>                                       </a:t>
            </a: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Rollen</a:t>
            </a:r>
            <a:endParaRPr kumimoji="0" lang="el-GR" sz="3200" b="0" i="0" u="none" strike="noStrike" cap="none" normalizeH="0" baseline="0" dirty="0" smtClean="0">
              <a:ln>
                <a:noFill/>
              </a:ln>
              <a:solidFill>
                <a:schemeClr val="accent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                                                                                          </a:t>
            </a:r>
            <a:r>
              <a:rPr kumimoji="0" lang="el-GR"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  </a:t>
            </a: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3200" b="1" dirty="0" smtClean="0">
                <a:solidFill>
                  <a:schemeClr val="accent1"/>
                </a:solidFill>
                <a:latin typeface="Comic Sans MS" pitchFamily="66" charset="0"/>
                <a:ea typeface="Calibri" pitchFamily="34" charset="0"/>
                <a:cs typeface="Times New Roman" pitchFamily="18" charset="0"/>
              </a:rPr>
              <a:t>                                     </a:t>
            </a: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 Rotalazione</a:t>
            </a:r>
            <a:endParaRPr kumimoji="0" lang="en-US" sz="3200" b="0" i="0" u="none" strike="noStrike" cap="none" normalizeH="0" baseline="0" dirty="0" smtClean="0">
              <a:ln>
                <a:noFill/>
              </a:ln>
              <a:solidFill>
                <a:schemeClr val="accent1"/>
              </a:solidFill>
              <a:effectLst/>
              <a:latin typeface="Comic Sans MS" pitchFamily="66" charset="0"/>
              <a:cs typeface="Arial" pitchFamily="34" charset="0"/>
            </a:endParaRPr>
          </a:p>
        </p:txBody>
      </p:sp>
      <p:pic>
        <p:nvPicPr>
          <p:cNvPr id="2050" name="Picture 2" descr="C:\Users\Vaso\Desktop\image00113.png"/>
          <p:cNvPicPr>
            <a:picLocks noGrp="1" noChangeAspect="1" noChangeArrowheads="1"/>
          </p:cNvPicPr>
          <p:nvPr>
            <p:ph idx="1"/>
          </p:nvPr>
        </p:nvPicPr>
        <p:blipFill>
          <a:blip r:embed="rId2" cstate="print"/>
          <a:srcRect/>
          <a:stretch>
            <a:fillRect/>
          </a:stretch>
        </p:blipFill>
        <p:spPr bwMode="auto">
          <a:xfrm>
            <a:off x="1115615" y="3717033"/>
            <a:ext cx="5051467" cy="2732762"/>
          </a:xfrm>
          <a:prstGeom prst="rect">
            <a:avLst/>
          </a:prstGeom>
          <a:noFill/>
        </p:spPr>
      </p:pic>
      <p:sp>
        <p:nvSpPr>
          <p:cNvPr id="2051" name="Rectangle 3"/>
          <p:cNvSpPr>
            <a:spLocks noChangeArrowheads="1"/>
          </p:cNvSpPr>
          <p:nvPr/>
        </p:nvSpPr>
        <p:spPr bwMode="auto">
          <a:xfrm>
            <a:off x="1259632" y="715377"/>
            <a:ext cx="91440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3200" b="1" i="0" u="none" strike="noStrike" cap="none" normalizeH="0" baseline="0" dirty="0" smtClean="0">
                <a:ln>
                  <a:noFill/>
                </a:ln>
                <a:effectLst/>
                <a:latin typeface="Comic Sans MS" pitchFamily="66" charset="0"/>
                <a:ea typeface="Calibri" pitchFamily="34" charset="0"/>
                <a:cs typeface="Times New Roman" pitchFamily="18" charset="0"/>
              </a:rPr>
              <a:t>Η κίνηση του τροχού</a:t>
            </a:r>
            <a:endParaRPr kumimoji="0" lang="en-US" sz="3200" b="1" i="0" u="none" strike="noStrike" cap="none" normalizeH="0" baseline="0" dirty="0" smtClean="0">
              <a:ln>
                <a:noFill/>
              </a:ln>
              <a:effectLst/>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l-GR" sz="3200" b="1" i="0" u="none" strike="noStrike" cap="none" normalizeH="0" baseline="0" dirty="0" smtClean="0">
                <a:ln>
                  <a:noFill/>
                </a:ln>
                <a:effectLst/>
                <a:latin typeface="Comic Sans MS" pitchFamily="66" charset="0"/>
                <a:ea typeface="Calibri" pitchFamily="34" charset="0"/>
                <a:cs typeface="Times New Roman" pitchFamily="18" charset="0"/>
              </a:rPr>
              <a:t> </a:t>
            </a:r>
            <a:endParaRPr kumimoji="0" lang="en-US" sz="3200" b="1" i="0" u="none" strike="noStrike" cap="none" normalizeH="0" baseline="0" dirty="0" smtClean="0">
              <a:ln>
                <a:noFill/>
              </a:ln>
              <a:effectLst/>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3200" b="1" dirty="0" smtClean="0">
                <a:latin typeface="Comic Sans MS" pitchFamily="66"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effectLst/>
                <a:latin typeface="Comic Sans MS" pitchFamily="66" charset="0"/>
                <a:ea typeface="Calibri" pitchFamily="34" charset="0"/>
                <a:cs typeface="Times New Roman" pitchFamily="18" charset="0"/>
              </a:rPr>
              <a:t>          </a:t>
            </a:r>
            <a:r>
              <a:rPr kumimoji="0" lang="el-GR" sz="3200" b="1" i="0" u="none" strike="noStrike" cap="none" normalizeH="0" baseline="0" dirty="0" smtClean="0">
                <a:ln>
                  <a:noFill/>
                </a:ln>
                <a:effectLst/>
                <a:latin typeface="Comic Sans MS" pitchFamily="66" charset="0"/>
                <a:ea typeface="Calibri" pitchFamily="34" charset="0"/>
                <a:cs typeface="Times New Roman" pitchFamily="18" charset="0"/>
              </a:rPr>
              <a:t> </a:t>
            </a:r>
            <a:r>
              <a:rPr kumimoji="0" lang="el-GR"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Κύλιση  αλλά και...</a:t>
            </a:r>
            <a:r>
              <a:rPr kumimoji="0" lang="en-US" sz="3200" b="1" i="0" u="none" strike="noStrike" cap="none" normalizeH="0" baseline="0" dirty="0" smtClean="0">
                <a:ln>
                  <a:noFill/>
                </a:ln>
                <a:solidFill>
                  <a:schemeClr val="accent1"/>
                </a:solidFill>
                <a:effectLst/>
                <a:latin typeface="Comic Sans MS" pitchFamily="66" charset="0"/>
                <a:ea typeface="Calibri" pitchFamily="34" charset="0"/>
                <a:cs typeface="Times New Roman" pitchFamily="18" charset="0"/>
              </a:rPr>
              <a:t>Rolling</a:t>
            </a:r>
            <a:endParaRPr kumimoji="0" lang="en-US" sz="3200" b="0" i="0" u="none" strike="noStrike" cap="none" normalizeH="0" baseline="0" dirty="0" smtClean="0">
              <a:ln>
                <a:noFill/>
              </a:ln>
              <a:solidFill>
                <a:schemeClr val="accent1"/>
              </a:solidFill>
              <a:effectLst/>
              <a:latin typeface="Comic Sans MS" pitchFamily="66" charset="0"/>
              <a:cs typeface="Arial" pitchFamily="34" charset="0"/>
            </a:endParaRPr>
          </a:p>
        </p:txBody>
      </p:sp>
      <p:pic>
        <p:nvPicPr>
          <p:cNvPr id="7" name="6 - Εικόνα" descr="images (41)"/>
          <p:cNvPicPr/>
          <p:nvPr/>
        </p:nvPicPr>
        <p:blipFill>
          <a:blip r:embed="rId3" cstate="print"/>
          <a:srcRect/>
          <a:stretch>
            <a:fillRect/>
          </a:stretch>
        </p:blipFill>
        <p:spPr bwMode="auto">
          <a:xfrm>
            <a:off x="6084168" y="404664"/>
            <a:ext cx="1728192" cy="15121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n-US" sz="4800" b="1" dirty="0" smtClean="0">
                <a:solidFill>
                  <a:schemeClr val="accent5">
                    <a:lumMod val="60000"/>
                    <a:lumOff val="40000"/>
                  </a:schemeClr>
                </a:solidFill>
                <a:latin typeface="Comic Sans MS" pitchFamily="66" charset="0"/>
              </a:rPr>
              <a:t>      </a:t>
            </a:r>
            <a:r>
              <a:rPr lang="el-GR" sz="4800" b="1" dirty="0" smtClean="0">
                <a:solidFill>
                  <a:schemeClr val="accent5">
                    <a:lumMod val="60000"/>
                    <a:lumOff val="40000"/>
                  </a:schemeClr>
                </a:solidFill>
                <a:latin typeface="Comic Sans MS" pitchFamily="66" charset="0"/>
              </a:rPr>
              <a:t> </a:t>
            </a:r>
            <a:r>
              <a:rPr lang="en-US" sz="4800" b="1" dirty="0" smtClean="0">
                <a:solidFill>
                  <a:schemeClr val="accent5">
                    <a:lumMod val="60000"/>
                    <a:lumOff val="40000"/>
                  </a:schemeClr>
                </a:solidFill>
                <a:latin typeface="Comic Sans MS" pitchFamily="66" charset="0"/>
              </a:rPr>
              <a:t>     </a:t>
            </a:r>
            <a:r>
              <a:rPr lang="el-GR" sz="4800" b="1" dirty="0" smtClean="0">
                <a:solidFill>
                  <a:schemeClr val="accent5">
                    <a:lumMod val="60000"/>
                    <a:lumOff val="40000"/>
                  </a:schemeClr>
                </a:solidFill>
                <a:latin typeface="Comic Sans MS" pitchFamily="66" charset="0"/>
              </a:rPr>
              <a:t>Τροχαλία </a:t>
            </a:r>
            <a:endParaRPr lang="el-GR" sz="4800" dirty="0">
              <a:solidFill>
                <a:schemeClr val="accent5">
                  <a:lumMod val="60000"/>
                  <a:lumOff val="40000"/>
                </a:schemeClr>
              </a:solidFill>
              <a:latin typeface="Comic Sans MS" pitchFamily="66" charset="0"/>
            </a:endParaRPr>
          </a:p>
        </p:txBody>
      </p:sp>
      <p:pic>
        <p:nvPicPr>
          <p:cNvPr id="4" name="3 - Θέση περιεχομένου" descr="αρχείο λήψης (14)"/>
          <p:cNvPicPr>
            <a:picLocks noGrp="1"/>
          </p:cNvPicPr>
          <p:nvPr>
            <p:ph idx="1"/>
          </p:nvPr>
        </p:nvPicPr>
        <p:blipFill>
          <a:blip r:embed="rId2" cstate="print"/>
          <a:srcRect/>
          <a:stretch>
            <a:fillRect/>
          </a:stretch>
        </p:blipFill>
        <p:spPr bwMode="auto">
          <a:xfrm>
            <a:off x="971600" y="836712"/>
            <a:ext cx="3816424" cy="5400600"/>
          </a:xfrm>
          <a:prstGeom prst="rect">
            <a:avLst/>
          </a:prstGeom>
          <a:noFill/>
          <a:ln w="9525">
            <a:noFill/>
            <a:miter lim="800000"/>
            <a:headEnd/>
            <a:tailEnd/>
          </a:ln>
        </p:spPr>
      </p:pic>
      <p:pic>
        <p:nvPicPr>
          <p:cNvPr id="5" name="4 - Εικόνα" descr="αρχείο λήψης (16)"/>
          <p:cNvPicPr/>
          <p:nvPr/>
        </p:nvPicPr>
        <p:blipFill>
          <a:blip r:embed="rId3" cstate="print"/>
          <a:srcRect/>
          <a:stretch>
            <a:fillRect/>
          </a:stretch>
        </p:blipFill>
        <p:spPr bwMode="auto">
          <a:xfrm>
            <a:off x="5076056" y="1628800"/>
            <a:ext cx="3744416" cy="4752528"/>
          </a:xfrm>
          <a:prstGeom prst="rect">
            <a:avLst/>
          </a:prstGeom>
          <a:noFill/>
          <a:ln w="9525">
            <a:noFill/>
            <a:miter lim="800000"/>
            <a:headEnd/>
            <a:tailEnd/>
          </a:ln>
        </p:spPr>
      </p:pic>
      <p:sp>
        <p:nvSpPr>
          <p:cNvPr id="7" name="6 - Επεξήγηση με σύννεφο"/>
          <p:cNvSpPr/>
          <p:nvPr/>
        </p:nvSpPr>
        <p:spPr>
          <a:xfrm>
            <a:off x="3131840" y="1196752"/>
            <a:ext cx="1800200" cy="165618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7 - TextBox"/>
          <p:cNvSpPr txBox="1"/>
          <p:nvPr/>
        </p:nvSpPr>
        <p:spPr>
          <a:xfrm>
            <a:off x="3275856" y="1700808"/>
            <a:ext cx="1296144" cy="461665"/>
          </a:xfrm>
          <a:prstGeom prst="rect">
            <a:avLst/>
          </a:prstGeom>
          <a:noFill/>
        </p:spPr>
        <p:txBody>
          <a:bodyPr wrap="square" rtlCol="0">
            <a:spAutoFit/>
          </a:bodyPr>
          <a:lstStyle/>
          <a:p>
            <a:r>
              <a:rPr lang="el-GR" sz="2400" dirty="0" smtClean="0"/>
              <a:t>   Κινητή</a:t>
            </a:r>
            <a:endParaRPr lang="el-GR" sz="2400" dirty="0"/>
          </a:p>
        </p:txBody>
      </p:sp>
      <p:sp>
        <p:nvSpPr>
          <p:cNvPr id="9" name="8 - Επεξήγηση με σύννεφο"/>
          <p:cNvSpPr/>
          <p:nvPr/>
        </p:nvSpPr>
        <p:spPr>
          <a:xfrm>
            <a:off x="4139952" y="5129808"/>
            <a:ext cx="1656184" cy="1179512"/>
          </a:xfrm>
          <a:prstGeom prst="cloudCallout">
            <a:avLst>
              <a:gd name="adj1" fmla="val 67471"/>
              <a:gd name="adj2" fmla="val -1499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9 - TextBox"/>
          <p:cNvSpPr txBox="1"/>
          <p:nvPr/>
        </p:nvSpPr>
        <p:spPr>
          <a:xfrm>
            <a:off x="4355976" y="5445224"/>
            <a:ext cx="1368152" cy="461665"/>
          </a:xfrm>
          <a:prstGeom prst="rect">
            <a:avLst/>
          </a:prstGeom>
          <a:noFill/>
        </p:spPr>
        <p:txBody>
          <a:bodyPr wrap="square" rtlCol="0">
            <a:spAutoFit/>
          </a:bodyPr>
          <a:lstStyle/>
          <a:p>
            <a:r>
              <a:rPr lang="el-GR" sz="2400" dirty="0" smtClean="0"/>
              <a:t>Σταθερή</a:t>
            </a:r>
            <a:endParaRPr lang="el-GR"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4" name="Η ΤΡΟΧΑΛΙΑ - Eureka (Mεταγλωττισμένο).avi">
            <a:hlinkClick r:id="" action="ppaction://media"/>
          </p:cNvPr>
          <p:cNvPicPr>
            <a:picLocks noGrp="1" noRot="1" noChangeAspect="1"/>
          </p:cNvPicPr>
          <p:nvPr>
            <p:ph idx="1"/>
            <a:videoFile r:link="rId1"/>
          </p:nvPr>
        </p:nvPicPr>
        <p:blipFill>
          <a:blip r:embed="rId3" cstate="print"/>
          <a:stretch>
            <a:fillRect/>
          </a:stretch>
        </p:blipFill>
        <p:spPr>
          <a:xfrm>
            <a:off x="0" y="0"/>
            <a:ext cx="9144000" cy="68999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979712" y="274638"/>
            <a:ext cx="6953976" cy="1143000"/>
          </a:xfrm>
        </p:spPr>
        <p:txBody>
          <a:bodyPr>
            <a:normAutofit/>
          </a:bodyPr>
          <a:lstStyle/>
          <a:p>
            <a:r>
              <a:rPr lang="el-GR" sz="3200" b="1" dirty="0" smtClean="0">
                <a:solidFill>
                  <a:schemeClr val="accent4"/>
                </a:solidFill>
                <a:latin typeface="Comic Sans MS" pitchFamily="66" charset="0"/>
              </a:rPr>
              <a:t>Οδοντωτοί τροχοί</a:t>
            </a:r>
            <a:r>
              <a:rPr lang="en-US" sz="3200" b="1" dirty="0" smtClean="0">
                <a:solidFill>
                  <a:schemeClr val="accent4"/>
                </a:solidFill>
                <a:latin typeface="Comic Sans MS" pitchFamily="66" charset="0"/>
              </a:rPr>
              <a:t> </a:t>
            </a:r>
            <a:r>
              <a:rPr lang="el-GR" sz="3200" b="1" dirty="0" smtClean="0">
                <a:solidFill>
                  <a:schemeClr val="accent4"/>
                </a:solidFill>
                <a:latin typeface="Comic Sans MS" pitchFamily="66" charset="0"/>
              </a:rPr>
              <a:t>και γρανάζια</a:t>
            </a:r>
            <a:endParaRPr lang="el-GR" sz="3200" dirty="0">
              <a:solidFill>
                <a:schemeClr val="accent4"/>
              </a:solidFill>
              <a:latin typeface="Comic Sans MS" pitchFamily="66" charset="0"/>
            </a:endParaRPr>
          </a:p>
        </p:txBody>
      </p:sp>
      <p:sp>
        <p:nvSpPr>
          <p:cNvPr id="3" name="2 - Θέση περιεχομένου"/>
          <p:cNvSpPr>
            <a:spLocks noGrp="1"/>
          </p:cNvSpPr>
          <p:nvPr>
            <p:ph idx="1"/>
          </p:nvPr>
        </p:nvSpPr>
        <p:spPr/>
        <p:txBody>
          <a:bodyPr>
            <a:normAutofit/>
          </a:bodyPr>
          <a:lstStyle/>
          <a:p>
            <a:pPr>
              <a:buNone/>
            </a:pPr>
            <a:r>
              <a:rPr lang="el-GR" sz="2800" dirty="0" smtClean="0">
                <a:latin typeface="Comic Sans MS" pitchFamily="66" charset="0"/>
              </a:rPr>
              <a:t>          Μέσο μετάδοσης </a:t>
            </a:r>
          </a:p>
          <a:p>
            <a:pPr>
              <a:buNone/>
            </a:pPr>
            <a:r>
              <a:rPr lang="el-GR" sz="2800" dirty="0" smtClean="0">
                <a:latin typeface="Comic Sans MS" pitchFamily="66" charset="0"/>
              </a:rPr>
              <a:t>          της περιστροφικής κίνησης</a:t>
            </a:r>
            <a:endParaRPr lang="el-GR" sz="2800" dirty="0">
              <a:latin typeface="Comic Sans MS" pitchFamily="66" charset="0"/>
            </a:endParaRPr>
          </a:p>
        </p:txBody>
      </p:sp>
      <p:pic>
        <p:nvPicPr>
          <p:cNvPr id="4" name="irc_mi" descr="http://www.engineeringcapacity.com/__data/assets/image/0003/404553/Mini-Gears-Gears-crop.jpg">
            <a:hlinkClick r:id="rId2"/>
          </p:cNvPr>
          <p:cNvPicPr/>
          <p:nvPr/>
        </p:nvPicPr>
        <p:blipFill>
          <a:blip r:embed="rId3" cstate="print"/>
          <a:srcRect/>
          <a:stretch>
            <a:fillRect/>
          </a:stretch>
        </p:blipFill>
        <p:spPr bwMode="auto">
          <a:xfrm>
            <a:off x="971600" y="2996952"/>
            <a:ext cx="3788643" cy="3456384"/>
          </a:xfrm>
          <a:prstGeom prst="rect">
            <a:avLst/>
          </a:prstGeom>
          <a:noFill/>
          <a:ln w="9525">
            <a:noFill/>
            <a:miter lim="800000"/>
            <a:headEnd/>
            <a:tailEnd/>
          </a:ln>
        </p:spPr>
      </p:pic>
      <p:pic>
        <p:nvPicPr>
          <p:cNvPr id="5" name="irc_mi" descr="http://static.blogo.it/motoblog/KittrasmissioneOffroad.jpg">
            <a:hlinkClick r:id="rId4"/>
          </p:cNvPr>
          <p:cNvPicPr/>
          <p:nvPr/>
        </p:nvPicPr>
        <p:blipFill>
          <a:blip r:embed="rId5" cstate="print"/>
          <a:srcRect/>
          <a:stretch>
            <a:fillRect/>
          </a:stretch>
        </p:blipFill>
        <p:spPr bwMode="auto">
          <a:xfrm>
            <a:off x="4860032" y="2996952"/>
            <a:ext cx="4283968" cy="3456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pic>
        <p:nvPicPr>
          <p:cNvPr id="4" name="irc_mi" descr="http://static.in.gr/webstatic/B3244DC1D7497E208CE4420B4734AF3F.jpg">
            <a:hlinkClick r:id="rId2"/>
          </p:cNvPr>
          <p:cNvPicPr>
            <a:picLocks noGrp="1"/>
          </p:cNvPicPr>
          <p:nvPr>
            <p:ph idx="1"/>
          </p:nvPr>
        </p:nvPicPr>
        <p:blipFill>
          <a:blip r:embed="rId3" cstate="print"/>
          <a:srcRect/>
          <a:stretch>
            <a:fillRect/>
          </a:stretch>
        </p:blipFill>
        <p:spPr bwMode="auto">
          <a:xfrm>
            <a:off x="1115616" y="476672"/>
            <a:ext cx="3528392" cy="3467472"/>
          </a:xfrm>
          <a:prstGeom prst="rect">
            <a:avLst/>
          </a:prstGeom>
          <a:noFill/>
          <a:ln w="9525" cmpd="sng">
            <a:solidFill>
              <a:srgbClr val="000000"/>
            </a:solidFill>
            <a:miter lim="800000"/>
            <a:headEnd/>
            <a:tailEnd/>
          </a:ln>
          <a:effectLst/>
        </p:spPr>
      </p:pic>
      <p:pic>
        <p:nvPicPr>
          <p:cNvPr id="5" name="4 - Εικόνα" descr="C:\Users\Vaso\Documents\ΕΡΕΥΝΗΤΙΚΗ ΕΡΓΑΣΙΑ Β ΤΑΞΗΣ\Εικόνα (2).jpg"/>
          <p:cNvPicPr/>
          <p:nvPr/>
        </p:nvPicPr>
        <p:blipFill>
          <a:blip r:embed="rId4" cstate="print"/>
          <a:srcRect/>
          <a:stretch>
            <a:fillRect/>
          </a:stretch>
        </p:blipFill>
        <p:spPr bwMode="auto">
          <a:xfrm>
            <a:off x="4788024" y="764704"/>
            <a:ext cx="3960440" cy="4032448"/>
          </a:xfrm>
          <a:prstGeom prst="rect">
            <a:avLst/>
          </a:prstGeom>
          <a:noFill/>
          <a:ln w="9525">
            <a:noFill/>
            <a:miter lim="800000"/>
            <a:headEnd/>
            <a:tailEnd/>
          </a:ln>
        </p:spPr>
      </p:pic>
      <p:sp>
        <p:nvSpPr>
          <p:cNvPr id="6" name="5 - Ορθογώνιο"/>
          <p:cNvSpPr/>
          <p:nvPr/>
        </p:nvSpPr>
        <p:spPr>
          <a:xfrm rot="10800000" flipV="1">
            <a:off x="1259632" y="4176181"/>
            <a:ext cx="4608512" cy="2246769"/>
          </a:xfrm>
          <a:prstGeom prst="rect">
            <a:avLst/>
          </a:prstGeom>
        </p:spPr>
        <p:txBody>
          <a:bodyPr wrap="square">
            <a:spAutoFit/>
          </a:bodyPr>
          <a:lstStyle/>
          <a:p>
            <a:r>
              <a:rPr lang="el-GR" b="1" dirty="0" smtClean="0">
                <a:solidFill>
                  <a:schemeClr val="accent3"/>
                </a:solidFill>
              </a:rPr>
              <a:t>Τ</a:t>
            </a:r>
            <a:r>
              <a:rPr lang="el-GR" sz="2000" b="1" dirty="0" smtClean="0">
                <a:solidFill>
                  <a:schemeClr val="accent3"/>
                </a:solidFill>
                <a:latin typeface="Comic Sans MS" pitchFamily="66" charset="0"/>
              </a:rPr>
              <a:t>ο οδόμετρο του Ήρωνα</a:t>
            </a:r>
            <a:r>
              <a:rPr lang="el-GR" sz="2000" dirty="0" smtClean="0">
                <a:solidFill>
                  <a:schemeClr val="accent3"/>
                </a:solidFill>
                <a:latin typeface="Comic Sans MS" pitchFamily="66" charset="0"/>
              </a:rPr>
              <a:t> </a:t>
            </a:r>
            <a:r>
              <a:rPr lang="el-GR" sz="2000" dirty="0" smtClean="0">
                <a:latin typeface="Comic Sans MS" pitchFamily="66" charset="0"/>
              </a:rPr>
              <a:t>είναι μια κατασκευή που αποτελείται από ένα σύμπλεγμα γραναζιών  τα όποια εμπλεκόμενα με ατέρμονες κοχλίες μεταφέρουν την κίνηση του τροχού ενός οχήματος και την μετατρέπουν σε μονάδες μήκους . </a:t>
            </a:r>
            <a:endParaRPr lang="el-GR" sz="2000" dirty="0">
              <a:latin typeface="Comic Sans MS" pitchFamily="66"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1187624" y="188640"/>
            <a:ext cx="7498080" cy="1728192"/>
          </a:xfrm>
        </p:spPr>
        <p:txBody>
          <a:bodyPr/>
          <a:lstStyle/>
          <a:p>
            <a:pPr>
              <a:buNone/>
            </a:pPr>
            <a:r>
              <a:rPr lang="el-GR" b="1" dirty="0" smtClean="0">
                <a:solidFill>
                  <a:srgbClr val="7030A0"/>
                </a:solidFill>
                <a:latin typeface="Comic Sans MS" pitchFamily="66" charset="0"/>
              </a:rPr>
              <a:t>   Ο μηχανισμός των Αντικυθήρων</a:t>
            </a:r>
          </a:p>
          <a:p>
            <a:pPr>
              <a:buNone/>
            </a:pPr>
            <a:r>
              <a:rPr lang="el-GR" dirty="0" smtClean="0">
                <a:solidFill>
                  <a:srgbClr val="7030A0"/>
                </a:solidFill>
                <a:latin typeface="Comic Sans MS" pitchFamily="66" charset="0"/>
              </a:rPr>
              <a:t>  </a:t>
            </a:r>
            <a:r>
              <a:rPr lang="el-GR" dirty="0" smtClean="0">
                <a:latin typeface="Comic Sans MS" pitchFamily="66" charset="0"/>
              </a:rPr>
              <a:t>Είναι η αρχαιότερη σωζόμενη διάταξη με γρανάζια παγκοσμίως.  </a:t>
            </a:r>
          </a:p>
          <a:p>
            <a:endParaRPr lang="el-GR" dirty="0"/>
          </a:p>
        </p:txBody>
      </p:sp>
      <p:pic>
        <p:nvPicPr>
          <p:cNvPr id="5" name="4 - Εικόνα" descr="C:\Users\Vaso\Desktop\τροχός\250px-NAMA_Machine_d'Anticythère_1.jpg"/>
          <p:cNvPicPr/>
          <p:nvPr/>
        </p:nvPicPr>
        <p:blipFill>
          <a:blip r:embed="rId2" cstate="print"/>
          <a:srcRect/>
          <a:stretch>
            <a:fillRect/>
          </a:stretch>
        </p:blipFill>
        <p:spPr bwMode="auto">
          <a:xfrm>
            <a:off x="3635896" y="1916832"/>
            <a:ext cx="5184576" cy="4032448"/>
          </a:xfrm>
          <a:prstGeom prst="rect">
            <a:avLst/>
          </a:prstGeom>
          <a:noFill/>
          <a:ln w="9525">
            <a:noFill/>
            <a:miter lim="800000"/>
            <a:headEnd/>
            <a:tailEnd/>
          </a:ln>
        </p:spPr>
      </p:pic>
      <p:sp>
        <p:nvSpPr>
          <p:cNvPr id="33793" name="Rectangle 1"/>
          <p:cNvSpPr>
            <a:spLocks noChangeArrowheads="1"/>
          </p:cNvSpPr>
          <p:nvPr/>
        </p:nvSpPr>
        <p:spPr bwMode="auto">
          <a:xfrm>
            <a:off x="-1548680" y="5890068"/>
            <a:ext cx="1044116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tab pos="530225" algn="l"/>
                <a:tab pos="1292225" algn="l"/>
              </a:tabLst>
            </a:pPr>
            <a:r>
              <a:rPr kumimoji="0" lang="el-GR"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Το κύριο θραύσμα του μηχανισμού,</a:t>
            </a:r>
            <a:endParaRPr kumimoji="0" lang="el-GR"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tab pos="530225" algn="l"/>
                <a:tab pos="1292225" algn="l"/>
              </a:tabLst>
            </a:pPr>
            <a:r>
              <a:rPr kumimoji="0" lang="el-GR"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Εθνικό  Αρχαιολογικό Μουσείο, Αθήνα</a:t>
            </a:r>
            <a:endParaRPr kumimoji="0" lang="el-GR"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1115616" y="332656"/>
            <a:ext cx="6984776" cy="3416320"/>
          </a:xfrm>
          <a:prstGeom prst="rect">
            <a:avLst/>
          </a:prstGeom>
        </p:spPr>
        <p:txBody>
          <a:bodyPr wrap="square">
            <a:spAutoFit/>
          </a:bodyPr>
          <a:lstStyle/>
          <a:p>
            <a:pPr>
              <a:buNone/>
            </a:pPr>
            <a:r>
              <a:rPr lang="el-GR" sz="3600" dirty="0" smtClean="0">
                <a:effectLst>
                  <a:outerShdw blurRad="38100" dist="38100" dir="2700000" algn="tl">
                    <a:srgbClr val="000000">
                      <a:alpha val="43137"/>
                    </a:srgbClr>
                  </a:outerShdw>
                </a:effectLst>
                <a:latin typeface="Comic Sans MS" pitchFamily="66" charset="0"/>
              </a:rPr>
              <a:t>       Η ομάδα </a:t>
            </a:r>
            <a:r>
              <a:rPr lang="el-GR" sz="3600" dirty="0" smtClean="0">
                <a:effectLst>
                  <a:outerShdw blurRad="38100" dist="38100" dir="2700000" algn="tl">
                    <a:srgbClr val="000000">
                      <a:alpha val="43137"/>
                    </a:srgbClr>
                  </a:outerShdw>
                </a:effectLst>
                <a:latin typeface="Comic Sans MS" pitchFamily="66" charset="0"/>
              </a:rPr>
              <a:t> </a:t>
            </a:r>
            <a:r>
              <a:rPr lang="el-GR" sz="3600" dirty="0" smtClean="0">
                <a:solidFill>
                  <a:srgbClr val="FF0000"/>
                </a:solidFill>
                <a:effectLst>
                  <a:outerShdw blurRad="38100" dist="38100" dir="2700000" algn="tl">
                    <a:srgbClr val="000000">
                      <a:alpha val="43137"/>
                    </a:srgbClr>
                  </a:outerShdw>
                </a:effectLst>
                <a:latin typeface="Comic Sans MS" pitchFamily="66" charset="0"/>
              </a:rPr>
              <a:t>«</a:t>
            </a:r>
            <a:r>
              <a:rPr lang="el-GR" sz="3600" dirty="0" smtClean="0">
                <a:solidFill>
                  <a:srgbClr val="FF0000"/>
                </a:solidFill>
                <a:effectLst>
                  <a:outerShdw blurRad="38100" dist="38100" dir="2700000" algn="tl">
                    <a:srgbClr val="000000">
                      <a:alpha val="43137"/>
                    </a:srgbClr>
                  </a:outerShdw>
                </a:effectLst>
                <a:latin typeface="Comic Sans MS" pitchFamily="66" charset="0"/>
              </a:rPr>
              <a:t>4-τροχοί»</a:t>
            </a:r>
          </a:p>
          <a:p>
            <a:pPr>
              <a:buNone/>
            </a:pPr>
            <a:r>
              <a:rPr lang="el-GR" sz="3600" dirty="0" smtClean="0">
                <a:effectLst>
                  <a:outerShdw blurRad="38100" dist="38100" dir="2700000" algn="tl">
                    <a:srgbClr val="000000">
                      <a:alpha val="43137"/>
                    </a:srgbClr>
                  </a:outerShdw>
                </a:effectLst>
                <a:latin typeface="Comic Sans MS" pitchFamily="66" charset="0"/>
              </a:rPr>
              <a:t>Ασχολήθηκαν με τα τροχοφόρα</a:t>
            </a:r>
          </a:p>
          <a:p>
            <a:pPr>
              <a:buNone/>
            </a:pPr>
            <a:r>
              <a:rPr lang="el-GR" sz="3600" dirty="0" smtClean="0">
                <a:effectLst>
                  <a:outerShdw blurRad="38100" dist="38100" dir="2700000" algn="tl">
                    <a:srgbClr val="000000">
                      <a:alpha val="43137"/>
                    </a:srgbClr>
                  </a:outerShdw>
                </a:effectLst>
                <a:latin typeface="Comic Sans MS" pitchFamily="66" charset="0"/>
              </a:rPr>
              <a:t>Ποδήλατο</a:t>
            </a:r>
          </a:p>
          <a:p>
            <a:pPr>
              <a:buNone/>
            </a:pPr>
            <a:r>
              <a:rPr lang="el-GR" sz="3600" dirty="0" smtClean="0">
                <a:effectLst>
                  <a:outerShdw blurRad="38100" dist="38100" dir="2700000" algn="tl">
                    <a:srgbClr val="000000">
                      <a:alpha val="43137"/>
                    </a:srgbClr>
                  </a:outerShdw>
                </a:effectLst>
                <a:latin typeface="Comic Sans MS" pitchFamily="66" charset="0"/>
              </a:rPr>
              <a:t>Μοτοσυκλέτα</a:t>
            </a:r>
          </a:p>
          <a:p>
            <a:pPr>
              <a:buNone/>
            </a:pPr>
            <a:r>
              <a:rPr lang="el-GR" sz="3600" dirty="0" smtClean="0">
                <a:effectLst>
                  <a:outerShdw blurRad="38100" dist="38100" dir="2700000" algn="tl">
                    <a:srgbClr val="000000">
                      <a:alpha val="43137"/>
                    </a:srgbClr>
                  </a:outerShdw>
                </a:effectLst>
                <a:latin typeface="Comic Sans MS" pitchFamily="66" charset="0"/>
              </a:rPr>
              <a:t>Αυτοκίνητο</a:t>
            </a:r>
          </a:p>
          <a:p>
            <a:pPr>
              <a:buNone/>
            </a:pPr>
            <a:r>
              <a:rPr lang="el-GR" sz="3600" dirty="0" smtClean="0">
                <a:effectLst>
                  <a:outerShdw blurRad="38100" dist="38100" dir="2700000" algn="tl">
                    <a:srgbClr val="000000">
                      <a:alpha val="43137"/>
                    </a:srgbClr>
                  </a:outerShdw>
                </a:effectLst>
                <a:latin typeface="Comic Sans MS" pitchFamily="66" charset="0"/>
              </a:rPr>
              <a:t>Τρένο</a:t>
            </a:r>
            <a:endParaRPr lang="el-GR" sz="3600" dirty="0">
              <a:effectLst>
                <a:outerShdw blurRad="38100" dist="38100" dir="2700000" algn="tl">
                  <a:srgbClr val="000000">
                    <a:alpha val="43137"/>
                  </a:srgbClr>
                </a:outerShdw>
              </a:effectLst>
              <a:latin typeface="Comic Sans MS" pitchFamily="66" charset="0"/>
            </a:endParaRPr>
          </a:p>
        </p:txBody>
      </p:sp>
      <p:pic>
        <p:nvPicPr>
          <p:cNvPr id="3074" name="Picture 2" descr="C:\Users\Vaso\Desktop\τροχός\images (45).jpg"/>
          <p:cNvPicPr>
            <a:picLocks noChangeAspect="1" noChangeArrowheads="1"/>
          </p:cNvPicPr>
          <p:nvPr/>
        </p:nvPicPr>
        <p:blipFill>
          <a:blip r:embed="rId2" cstate="print"/>
          <a:srcRect/>
          <a:stretch>
            <a:fillRect/>
          </a:stretch>
        </p:blipFill>
        <p:spPr bwMode="auto">
          <a:xfrm>
            <a:off x="1043608" y="4221088"/>
            <a:ext cx="2880320" cy="2448272"/>
          </a:xfrm>
          <a:prstGeom prst="rect">
            <a:avLst/>
          </a:prstGeom>
          <a:noFill/>
        </p:spPr>
      </p:pic>
      <p:pic>
        <p:nvPicPr>
          <p:cNvPr id="3075" name="Picture 3" descr="C:\Users\Vaso\Desktop\τροχός\images (18).jpg"/>
          <p:cNvPicPr>
            <a:picLocks noChangeAspect="1" noChangeArrowheads="1"/>
          </p:cNvPicPr>
          <p:nvPr/>
        </p:nvPicPr>
        <p:blipFill>
          <a:blip r:embed="rId3" cstate="print"/>
          <a:srcRect/>
          <a:stretch>
            <a:fillRect/>
          </a:stretch>
        </p:blipFill>
        <p:spPr bwMode="auto">
          <a:xfrm rot="1393941">
            <a:off x="3628765" y="2588096"/>
            <a:ext cx="3096903" cy="2060848"/>
          </a:xfrm>
          <a:prstGeom prst="rect">
            <a:avLst/>
          </a:prstGeom>
          <a:noFill/>
        </p:spPr>
      </p:pic>
      <p:pic>
        <p:nvPicPr>
          <p:cNvPr id="3076" name="Picture 4" descr="C:\Users\Vaso\Desktop\τροχός\αρχείο λήψης (17).jpg"/>
          <p:cNvPicPr>
            <a:picLocks noChangeAspect="1" noChangeArrowheads="1"/>
          </p:cNvPicPr>
          <p:nvPr/>
        </p:nvPicPr>
        <p:blipFill>
          <a:blip r:embed="rId4" cstate="print"/>
          <a:srcRect/>
          <a:stretch>
            <a:fillRect/>
          </a:stretch>
        </p:blipFill>
        <p:spPr bwMode="auto">
          <a:xfrm rot="20615823">
            <a:off x="6331816" y="1531123"/>
            <a:ext cx="2619375" cy="1743075"/>
          </a:xfrm>
          <a:prstGeom prst="rect">
            <a:avLst/>
          </a:prstGeom>
          <a:noFill/>
        </p:spPr>
      </p:pic>
      <p:pic>
        <p:nvPicPr>
          <p:cNvPr id="6" name="5 - Εικόνα" descr="C:\Users\Vaso\Desktop\images (46).jpg"/>
          <p:cNvPicPr/>
          <p:nvPr/>
        </p:nvPicPr>
        <p:blipFill>
          <a:blip r:embed="rId5" cstate="print"/>
          <a:srcRect/>
          <a:stretch>
            <a:fillRect/>
          </a:stretch>
        </p:blipFill>
        <p:spPr bwMode="auto">
          <a:xfrm>
            <a:off x="6228184" y="5091430"/>
            <a:ext cx="2597785" cy="17665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971600" y="332656"/>
            <a:ext cx="8172400" cy="5915744"/>
          </a:xfrm>
        </p:spPr>
        <p:txBody>
          <a:bodyPr/>
          <a:lstStyle/>
          <a:p>
            <a:pPr>
              <a:buNone/>
            </a:pPr>
            <a:r>
              <a:rPr lang="el-GR" b="1" dirty="0" smtClean="0">
                <a:solidFill>
                  <a:srgbClr val="FF0000"/>
                </a:solidFill>
              </a:rPr>
              <a:t>             Τροχός</a:t>
            </a:r>
            <a:r>
              <a:rPr lang="el-GR" b="1" dirty="0" smtClean="0"/>
              <a:t> :    Μηχανικό όργανο</a:t>
            </a:r>
            <a:endParaRPr lang="el-GR" dirty="0" smtClean="0"/>
          </a:p>
          <a:p>
            <a:pPr>
              <a:buNone/>
            </a:pPr>
            <a:r>
              <a:rPr lang="el-GR" b="1" dirty="0" smtClean="0"/>
              <a:t>                                  σε σχήμα κύκλου</a:t>
            </a:r>
            <a:endParaRPr lang="el-GR" dirty="0" smtClean="0"/>
          </a:p>
          <a:p>
            <a:pPr>
              <a:buNone/>
            </a:pPr>
            <a:r>
              <a:rPr lang="el-GR" b="1" dirty="0" smtClean="0"/>
              <a:t>                           που περιστρέφεται μαζί</a:t>
            </a:r>
            <a:endParaRPr lang="el-GR" dirty="0" smtClean="0"/>
          </a:p>
          <a:p>
            <a:pPr algn="ctr">
              <a:buNone/>
            </a:pPr>
            <a:r>
              <a:rPr lang="el-GR" b="1" dirty="0" smtClean="0"/>
              <a:t>              ή γύρω από τον άξονά του.</a:t>
            </a:r>
          </a:p>
          <a:p>
            <a:pPr algn="ctr">
              <a:buNone/>
            </a:pPr>
            <a:endParaRPr lang="el-GR" dirty="0"/>
          </a:p>
        </p:txBody>
      </p:sp>
      <p:pic>
        <p:nvPicPr>
          <p:cNvPr id="4" name="irc_mi" descr="http://1.bp.blogspot.com/_iiXatSwMHec/TGOQx0ZQeTI/AAAAAAAAAsI/NJKMksLuTrU/s1600/RIMG1866.JPG"/>
          <p:cNvPicPr/>
          <p:nvPr/>
        </p:nvPicPr>
        <p:blipFill>
          <a:blip r:embed="rId2" cstate="print"/>
          <a:srcRect/>
          <a:stretch>
            <a:fillRect/>
          </a:stretch>
        </p:blipFill>
        <p:spPr bwMode="auto">
          <a:xfrm>
            <a:off x="2339752" y="2852936"/>
            <a:ext cx="5184576" cy="3672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274638"/>
            <a:ext cx="7848872" cy="1642194"/>
          </a:xfrm>
        </p:spPr>
        <p:txBody>
          <a:bodyPr>
            <a:normAutofit fontScale="90000"/>
          </a:bodyPr>
          <a:lstStyle/>
          <a:p>
            <a:pPr algn="r"/>
            <a:r>
              <a:rPr lang="el-GR" b="1" dirty="0" smtClean="0"/>
              <a:t>    </a:t>
            </a:r>
            <a:r>
              <a:rPr lang="el-GR" b="1" dirty="0" smtClean="0">
                <a:solidFill>
                  <a:srgbClr val="FF0000"/>
                </a:solidFill>
                <a:latin typeface="Comic Sans MS" pitchFamily="66" charset="0"/>
              </a:rPr>
              <a:t>Αυτός ο κόσμος που κυλά...                 Τροχοφόρα</a:t>
            </a:r>
            <a:r>
              <a:rPr lang="el-GR" dirty="0" smtClean="0">
                <a:solidFill>
                  <a:srgbClr val="FF0000"/>
                </a:solidFill>
                <a:latin typeface="Comic Sans MS" pitchFamily="66" charset="0"/>
              </a:rPr>
              <a:t/>
            </a:r>
            <a:br>
              <a:rPr lang="el-GR" dirty="0" smtClean="0">
                <a:solidFill>
                  <a:srgbClr val="FF0000"/>
                </a:solidFill>
                <a:latin typeface="Comic Sans MS" pitchFamily="66" charset="0"/>
              </a:rPr>
            </a:br>
            <a:endParaRPr lang="el-GR" dirty="0">
              <a:solidFill>
                <a:srgbClr val="FF0000"/>
              </a:solidFill>
              <a:latin typeface="Comic Sans MS" pitchFamily="66" charset="0"/>
            </a:endParaRPr>
          </a:p>
        </p:txBody>
      </p:sp>
      <p:sp>
        <p:nvSpPr>
          <p:cNvPr id="3" name="2 - Θέση περιεχομένου"/>
          <p:cNvSpPr>
            <a:spLocks noGrp="1"/>
          </p:cNvSpPr>
          <p:nvPr>
            <p:ph idx="1"/>
          </p:nvPr>
        </p:nvSpPr>
        <p:spPr>
          <a:xfrm>
            <a:off x="1259632" y="1484784"/>
            <a:ext cx="8352928" cy="4800600"/>
          </a:xfrm>
        </p:spPr>
        <p:txBody>
          <a:bodyPr>
            <a:normAutofit/>
          </a:bodyPr>
          <a:lstStyle/>
          <a:p>
            <a:pPr>
              <a:buNone/>
            </a:pPr>
            <a:r>
              <a:rPr lang="el-GR" dirty="0" smtClean="0"/>
              <a:t> </a:t>
            </a:r>
          </a:p>
          <a:p>
            <a:pPr>
              <a:buNone/>
            </a:pPr>
            <a:r>
              <a:rPr lang="el-GR" dirty="0" smtClean="0"/>
              <a:t>     </a:t>
            </a:r>
            <a:r>
              <a:rPr lang="el-GR" dirty="0" smtClean="0">
                <a:latin typeface="Comic Sans MS" pitchFamily="66" charset="0"/>
              </a:rPr>
              <a:t>Σ‘ όλο τον κόσμο, μέρα και νύχτα, </a:t>
            </a:r>
          </a:p>
          <a:p>
            <a:pPr>
              <a:buNone/>
            </a:pPr>
            <a:endParaRPr lang="el-GR" dirty="0" smtClean="0">
              <a:latin typeface="Comic Sans MS" pitchFamily="66" charset="0"/>
            </a:endParaRPr>
          </a:p>
          <a:p>
            <a:pPr>
              <a:buNone/>
            </a:pPr>
            <a:r>
              <a:rPr lang="el-GR" dirty="0" smtClean="0">
                <a:latin typeface="Comic Sans MS" pitchFamily="66" charset="0"/>
              </a:rPr>
              <a:t>    εκατοντάδες εκατομμύρια τροχοί, </a:t>
            </a:r>
          </a:p>
          <a:p>
            <a:pPr>
              <a:buNone/>
            </a:pPr>
            <a:endParaRPr lang="el-GR" dirty="0" smtClean="0">
              <a:latin typeface="Comic Sans MS" pitchFamily="66" charset="0"/>
            </a:endParaRPr>
          </a:p>
          <a:p>
            <a:pPr>
              <a:buNone/>
            </a:pPr>
            <a:r>
              <a:rPr lang="el-GR" dirty="0" smtClean="0">
                <a:latin typeface="Comic Sans MS" pitchFamily="66" charset="0"/>
              </a:rPr>
              <a:t>  κυλούν πάνω στη γη, κουβαλώντας           </a:t>
            </a:r>
          </a:p>
          <a:p>
            <a:pPr>
              <a:buNone/>
            </a:pPr>
            <a:endParaRPr lang="el-GR" dirty="0" smtClean="0">
              <a:latin typeface="Comic Sans MS" pitchFamily="66" charset="0"/>
            </a:endParaRPr>
          </a:p>
          <a:p>
            <a:pPr>
              <a:buNone/>
            </a:pPr>
            <a:r>
              <a:rPr lang="el-GR" dirty="0" smtClean="0">
                <a:latin typeface="Comic Sans MS" pitchFamily="66" charset="0"/>
              </a:rPr>
              <a:t>            το ανθρώπινο γένος.</a:t>
            </a:r>
            <a:endParaRPr lang="el-GR" dirty="0">
              <a:latin typeface="Comic Sans MS" pitchFamily="66"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l_fi" descr="podilato2"/>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1 - Τίτλος"/>
          <p:cNvSpPr>
            <a:spLocks noGrp="1"/>
          </p:cNvSpPr>
          <p:nvPr>
            <p:ph type="title"/>
          </p:nvPr>
        </p:nvSpPr>
        <p:spPr>
          <a:xfrm>
            <a:off x="971600" y="0"/>
            <a:ext cx="7498080" cy="1143000"/>
          </a:xfrm>
        </p:spPr>
        <p:txBody>
          <a:bodyPr>
            <a:normAutofit/>
          </a:bodyPr>
          <a:lstStyle/>
          <a:p>
            <a:r>
              <a:rPr lang="el-GR" sz="4800" dirty="0" smtClean="0">
                <a:solidFill>
                  <a:schemeClr val="bg1"/>
                </a:solidFill>
              </a:rPr>
              <a:t>  Το χόμπι των δύο τροχών</a:t>
            </a:r>
            <a:endParaRPr lang="el-GR" sz="480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l_fi" descr="Podilato2"/>
          <p:cNvPicPr>
            <a:picLocks noGrp="1"/>
          </p:cNvPicPr>
          <p:nvPr>
            <p:ph idx="1"/>
          </p:nvPr>
        </p:nvPicPr>
        <p:blipFill>
          <a:blip r:embed="rId2" cstate="print"/>
          <a:srcRect/>
          <a:stretch>
            <a:fillRect/>
          </a:stretch>
        </p:blipFill>
        <p:spPr bwMode="auto">
          <a:xfrm>
            <a:off x="1259632" y="1268760"/>
            <a:ext cx="7497018" cy="5589240"/>
          </a:xfrm>
          <a:prstGeom prst="rect">
            <a:avLst/>
          </a:prstGeom>
          <a:noFill/>
          <a:ln w="9525">
            <a:noFill/>
            <a:miter lim="800000"/>
            <a:headEnd/>
            <a:tailEnd/>
          </a:ln>
        </p:spPr>
      </p:pic>
      <p:sp>
        <p:nvSpPr>
          <p:cNvPr id="5" name="4 - TextBox"/>
          <p:cNvSpPr txBox="1"/>
          <p:nvPr/>
        </p:nvSpPr>
        <p:spPr>
          <a:xfrm>
            <a:off x="1115616" y="548680"/>
            <a:ext cx="7344816" cy="830997"/>
          </a:xfrm>
          <a:prstGeom prst="rect">
            <a:avLst/>
          </a:prstGeom>
          <a:noFill/>
        </p:spPr>
        <p:txBody>
          <a:bodyPr wrap="square" rtlCol="0">
            <a:spAutoFit/>
          </a:bodyPr>
          <a:lstStyle/>
          <a:p>
            <a:r>
              <a:rPr lang="el-GR" sz="4800" dirty="0" smtClean="0">
                <a:latin typeface="Comic Sans MS" pitchFamily="66" charset="0"/>
              </a:rPr>
              <a:t>  Η ιστορία του ποδηλάτου</a:t>
            </a:r>
            <a:endParaRPr lang="el-GR" sz="4800" dirty="0">
              <a:latin typeface="Comic Sans MS" pitchFamily="66"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latin typeface="Comic Sans MS" pitchFamily="66" charset="0"/>
              </a:rPr>
              <a:t>Επίσης το ποδήλατο…</a:t>
            </a:r>
            <a:endParaRPr lang="el-GR" dirty="0">
              <a:latin typeface="Comic Sans MS" pitchFamily="66" charset="0"/>
            </a:endParaRPr>
          </a:p>
        </p:txBody>
      </p:sp>
      <p:pic>
        <p:nvPicPr>
          <p:cNvPr id="4" name="3 - Θέση περιεχομένου" descr="images (17)"/>
          <p:cNvPicPr>
            <a:picLocks noGrp="1"/>
          </p:cNvPicPr>
          <p:nvPr>
            <p:ph idx="1"/>
          </p:nvPr>
        </p:nvPicPr>
        <p:blipFill>
          <a:blip r:embed="rId2" cstate="print"/>
          <a:srcRect/>
          <a:stretch>
            <a:fillRect/>
          </a:stretch>
        </p:blipFill>
        <p:spPr bwMode="auto">
          <a:xfrm>
            <a:off x="5508104" y="1484784"/>
            <a:ext cx="3240360" cy="4896544"/>
          </a:xfrm>
          <a:prstGeom prst="rect">
            <a:avLst/>
          </a:prstGeom>
          <a:noFill/>
          <a:ln w="9525">
            <a:noFill/>
            <a:miter lim="800000"/>
            <a:headEnd/>
            <a:tailEnd/>
          </a:ln>
        </p:spPr>
      </p:pic>
      <p:pic>
        <p:nvPicPr>
          <p:cNvPr id="5" name="4 - Εικόνα" descr="images (16)"/>
          <p:cNvPicPr/>
          <p:nvPr/>
        </p:nvPicPr>
        <p:blipFill>
          <a:blip r:embed="rId3" cstate="print"/>
          <a:srcRect/>
          <a:stretch>
            <a:fillRect/>
          </a:stretch>
        </p:blipFill>
        <p:spPr bwMode="auto">
          <a:xfrm>
            <a:off x="-2916832" y="2348880"/>
            <a:ext cx="2448272" cy="936104"/>
          </a:xfrm>
          <a:prstGeom prst="rect">
            <a:avLst/>
          </a:prstGeom>
          <a:noFill/>
          <a:ln w="9525">
            <a:noFill/>
            <a:miter lim="800000"/>
            <a:headEnd/>
            <a:tailEnd/>
          </a:ln>
        </p:spPr>
      </p:pic>
      <p:pic>
        <p:nvPicPr>
          <p:cNvPr id="6" name="il_fi" descr="Audi-e-bike-Worthersee-Concept-02-e1337503474855"/>
          <p:cNvPicPr/>
          <p:nvPr/>
        </p:nvPicPr>
        <p:blipFill>
          <a:blip r:embed="rId4" cstate="print"/>
          <a:srcRect/>
          <a:stretch>
            <a:fillRect/>
          </a:stretch>
        </p:blipFill>
        <p:spPr bwMode="auto">
          <a:xfrm>
            <a:off x="1187624" y="4077072"/>
            <a:ext cx="4032448" cy="23762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G:\αθτοκγφοηγ\Hummer-H2_2008_800x600_wallpaper_01.jpg"/>
          <p:cNvPicPr>
            <a:picLocks noChangeAspect="1" noChangeArrowheads="1"/>
          </p:cNvPicPr>
          <p:nvPr/>
        </p:nvPicPr>
        <p:blipFill>
          <a:blip r:embed="rId2" cstate="print"/>
          <a:srcRect/>
          <a:stretch>
            <a:fillRect/>
          </a:stretch>
        </p:blipFill>
        <p:spPr bwMode="auto">
          <a:xfrm>
            <a:off x="4427983" y="0"/>
            <a:ext cx="4716017" cy="6858000"/>
          </a:xfrm>
          <a:prstGeom prst="rect">
            <a:avLst/>
          </a:prstGeom>
          <a:noFill/>
        </p:spPr>
      </p:pic>
      <p:pic>
        <p:nvPicPr>
          <p:cNvPr id="4" name="3 - Θέση περιεχομένου" descr="C:\Documents and Settings\Manos\Τα έγγραφά μου\Οι εικόνες μου\yamaha motocross bike.jpg"/>
          <p:cNvPicPr>
            <a:picLocks noGrp="1"/>
          </p:cNvPicPr>
          <p:nvPr>
            <p:ph idx="1"/>
          </p:nvPr>
        </p:nvPicPr>
        <p:blipFill>
          <a:blip r:embed="rId3" cstate="print"/>
          <a:srcRect/>
          <a:stretch>
            <a:fillRect/>
          </a:stretch>
        </p:blipFill>
        <p:spPr bwMode="auto">
          <a:xfrm>
            <a:off x="0" y="0"/>
            <a:ext cx="4572000" cy="6858000"/>
          </a:xfrm>
          <a:prstGeom prst="rect">
            <a:avLst/>
          </a:prstGeom>
          <a:noFill/>
          <a:ln w="9525">
            <a:noFill/>
            <a:miter lim="800000"/>
            <a:headEnd/>
            <a:tailEnd/>
          </a:ln>
        </p:spPr>
      </p:pic>
      <p:sp>
        <p:nvSpPr>
          <p:cNvPr id="2" name="1 - Τίτλος"/>
          <p:cNvSpPr>
            <a:spLocks noGrp="1"/>
          </p:cNvSpPr>
          <p:nvPr>
            <p:ph type="title"/>
          </p:nvPr>
        </p:nvSpPr>
        <p:spPr/>
        <p:txBody>
          <a:bodyPr/>
          <a:lstStyle/>
          <a:p>
            <a:r>
              <a:rPr lang="el-GR" dirty="0" smtClean="0">
                <a:solidFill>
                  <a:schemeClr val="bg1"/>
                </a:solidFill>
                <a:latin typeface="Comic Sans MS" pitchFamily="66" charset="0"/>
              </a:rPr>
              <a:t>Αυτοκίνητα και μηχανές</a:t>
            </a:r>
            <a:endParaRPr lang="el-GR"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solidFill>
                  <a:schemeClr val="tx1"/>
                </a:solidFill>
                <a:latin typeface="Comic Sans MS" pitchFamily="66" charset="0"/>
              </a:rPr>
              <a:t>              Σήμερα…</a:t>
            </a:r>
            <a:endParaRPr lang="el-GR" dirty="0">
              <a:solidFill>
                <a:schemeClr val="tx1"/>
              </a:solidFill>
              <a:latin typeface="Comic Sans MS" pitchFamily="66" charset="0"/>
            </a:endParaRPr>
          </a:p>
        </p:txBody>
      </p:sp>
      <p:sp>
        <p:nvSpPr>
          <p:cNvPr id="3" name="2 - Θέση περιεχομένου"/>
          <p:cNvSpPr>
            <a:spLocks noGrp="1"/>
          </p:cNvSpPr>
          <p:nvPr>
            <p:ph sz="half" idx="1"/>
          </p:nvPr>
        </p:nvSpPr>
        <p:spPr>
          <a:xfrm>
            <a:off x="1259632" y="1484784"/>
            <a:ext cx="3816424" cy="4752528"/>
          </a:xfrm>
        </p:spPr>
        <p:txBody>
          <a:bodyPr>
            <a:normAutofit/>
          </a:bodyPr>
          <a:lstStyle/>
          <a:p>
            <a:pPr>
              <a:buNone/>
            </a:pPr>
            <a:r>
              <a:rPr lang="el-GR" sz="2400" b="1" dirty="0" smtClean="0">
                <a:solidFill>
                  <a:srgbClr val="0D0D0D"/>
                </a:solidFill>
                <a:latin typeface="Comic Sans MS" pitchFamily="66" charset="0"/>
                <a:ea typeface="Calibri"/>
              </a:rPr>
              <a:t>Ταχύτητα σε δύο ρόδες</a:t>
            </a:r>
            <a:br>
              <a:rPr lang="el-GR" sz="2400" b="1" dirty="0" smtClean="0">
                <a:solidFill>
                  <a:srgbClr val="0D0D0D"/>
                </a:solidFill>
                <a:latin typeface="Comic Sans MS" pitchFamily="66" charset="0"/>
                <a:ea typeface="Calibri"/>
              </a:rPr>
            </a:br>
            <a:r>
              <a:rPr lang="el-GR" sz="2400" b="1" dirty="0" smtClean="0">
                <a:solidFill>
                  <a:srgbClr val="0D0D0D"/>
                </a:solidFill>
                <a:latin typeface="Comic Sans MS" pitchFamily="66" charset="0"/>
                <a:ea typeface="Calibri"/>
              </a:rPr>
              <a:t/>
            </a:r>
            <a:br>
              <a:rPr lang="el-GR" sz="2400" b="1" dirty="0" smtClean="0">
                <a:solidFill>
                  <a:srgbClr val="0D0D0D"/>
                </a:solidFill>
                <a:latin typeface="Comic Sans MS" pitchFamily="66" charset="0"/>
                <a:ea typeface="Calibri"/>
              </a:rPr>
            </a:br>
            <a:r>
              <a:rPr lang="el-GR" sz="2400" b="1" dirty="0" smtClean="0">
                <a:solidFill>
                  <a:srgbClr val="0D0D0D"/>
                </a:solidFill>
                <a:latin typeface="Comic Sans MS" pitchFamily="66" charset="0"/>
                <a:ea typeface="Calibri"/>
              </a:rPr>
              <a:t> </a:t>
            </a:r>
            <a:r>
              <a:rPr lang="el-GR" sz="2000" dirty="0" smtClean="0">
                <a:solidFill>
                  <a:srgbClr val="0D0D0D"/>
                </a:solidFill>
                <a:latin typeface="Comic Sans MS" pitchFamily="66" charset="0"/>
                <a:ea typeface="Calibri"/>
              </a:rPr>
              <a:t>Η μοτοσικλέτα είναι δίτροχο όχημα, που έχει παρόμοιο σχήμα με το ποδήλατο. Κινείται με μηχανή εσωτερικής καύσης.</a:t>
            </a:r>
          </a:p>
          <a:p>
            <a:pPr>
              <a:buNone/>
            </a:pPr>
            <a:endParaRPr lang="el-GR" sz="2400" dirty="0">
              <a:latin typeface="Comic Sans MS" pitchFamily="66" charset="0"/>
            </a:endParaRPr>
          </a:p>
        </p:txBody>
      </p:sp>
      <p:sp>
        <p:nvSpPr>
          <p:cNvPr id="4" name="3 - Θέση περιεχομένου"/>
          <p:cNvSpPr>
            <a:spLocks noGrp="1"/>
          </p:cNvSpPr>
          <p:nvPr>
            <p:ph sz="half" idx="2"/>
          </p:nvPr>
        </p:nvSpPr>
        <p:spPr>
          <a:xfrm>
            <a:off x="5076056" y="1484784"/>
            <a:ext cx="3867912" cy="4807456"/>
          </a:xfrm>
        </p:spPr>
        <p:txBody>
          <a:bodyPr>
            <a:normAutofit/>
          </a:bodyPr>
          <a:lstStyle/>
          <a:p>
            <a:pPr>
              <a:buNone/>
            </a:pPr>
            <a:r>
              <a:rPr lang="el-GR" sz="2400" b="1" dirty="0" smtClean="0">
                <a:latin typeface="Comic Sans MS" pitchFamily="66" charset="0"/>
              </a:rPr>
              <a:t> Τέσσερεις τροχοί</a:t>
            </a:r>
            <a:br>
              <a:rPr lang="el-GR" sz="2400" b="1" dirty="0" smtClean="0">
                <a:latin typeface="Comic Sans MS" pitchFamily="66" charset="0"/>
              </a:rPr>
            </a:br>
            <a:r>
              <a:rPr lang="el-GR" sz="2400" b="1" dirty="0" smtClean="0">
                <a:latin typeface="Comic Sans MS" pitchFamily="66" charset="0"/>
              </a:rPr>
              <a:t/>
            </a:r>
            <a:br>
              <a:rPr lang="el-GR" sz="2400" b="1" dirty="0" smtClean="0">
                <a:latin typeface="Comic Sans MS" pitchFamily="66" charset="0"/>
              </a:rPr>
            </a:br>
            <a:r>
              <a:rPr lang="el-GR" sz="2000" dirty="0" smtClean="0">
                <a:latin typeface="Comic Sans MS" pitchFamily="66" charset="0"/>
              </a:rPr>
              <a:t>Τα αυτοκίνητα έχουν αλλάξει πολύ με το πέρασμα του χρόνου. Σήμερα, κινούνται ομαλά και διαθέτουν άνετα καθίσματα, ενώ συστήματα κλιματισμού ρυθμίζουν τη θερμοκρασία στο εσωτερικό τους.</a:t>
            </a:r>
            <a:endParaRPr lang="el-GR" sz="2000" dirty="0">
              <a:latin typeface="Comic Sans MS" pitchFamily="66"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tretch>
            <a:fillRect/>
          </a:stretch>
        </p:blipFill>
        <p:spPr>
          <a:xfrm>
            <a:off x="2051720" y="3068960"/>
            <a:ext cx="5760640" cy="3473624"/>
          </a:xfrm>
          <a:prstGeom prst="rect">
            <a:avLst/>
          </a:prstGeom>
        </p:spPr>
      </p:pic>
      <p:sp>
        <p:nvSpPr>
          <p:cNvPr id="2" name="1 - Τίτλος"/>
          <p:cNvSpPr>
            <a:spLocks noGrp="1"/>
          </p:cNvSpPr>
          <p:nvPr>
            <p:ph type="title"/>
          </p:nvPr>
        </p:nvSpPr>
        <p:spPr/>
        <p:txBody>
          <a:bodyPr/>
          <a:lstStyle/>
          <a:p>
            <a:r>
              <a:rPr lang="el-GR" dirty="0" smtClean="0">
                <a:solidFill>
                  <a:schemeClr val="tx1"/>
                </a:solidFill>
                <a:latin typeface="Comic Sans MS" pitchFamily="66" charset="0"/>
              </a:rPr>
              <a:t>Το τρένο: κύλιση σε ράγες </a:t>
            </a:r>
            <a:endParaRPr lang="el-GR" dirty="0">
              <a:solidFill>
                <a:schemeClr val="tx1"/>
              </a:solidFill>
              <a:latin typeface="Comic Sans MS" pitchFamily="66" charset="0"/>
            </a:endParaRPr>
          </a:p>
        </p:txBody>
      </p:sp>
      <p:sp>
        <p:nvSpPr>
          <p:cNvPr id="3" name="2 - Θέση περιεχομένου"/>
          <p:cNvSpPr>
            <a:spLocks noGrp="1"/>
          </p:cNvSpPr>
          <p:nvPr>
            <p:ph idx="1"/>
          </p:nvPr>
        </p:nvSpPr>
        <p:spPr/>
        <p:txBody>
          <a:bodyPr>
            <a:normAutofit/>
          </a:bodyPr>
          <a:lstStyle/>
          <a:p>
            <a:pPr>
              <a:buNone/>
            </a:pPr>
            <a:r>
              <a:rPr lang="el-GR" sz="2400" dirty="0" smtClean="0">
                <a:latin typeface="Comic Sans MS" pitchFamily="66" charset="0"/>
              </a:rPr>
              <a:t>  Το τρένο αποτελεί σήμερα κυρίαρχο μέσο κατηγορίας μεταφορών, των σιδηροδρομικών μεταφορών. Αποτελείται από ειδικά οχήματα που κινούνται πάνω σε σιδηροδρομικές γραμμές</a:t>
            </a:r>
          </a:p>
          <a:p>
            <a:endParaRPr lang="el-GR" sz="2400" dirty="0" smtClean="0">
              <a:latin typeface="Comic Sans MS" pitchFamily="66" charset="0"/>
            </a:endParaRPr>
          </a:p>
          <a:p>
            <a:endParaRPr lang="el-GR" sz="2400" dirty="0">
              <a:latin typeface="Comic Sans MS" pitchFamily="66"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 Εικόνα"/>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tretch>
            <a:fillRect/>
          </a:stretch>
        </p:blipFill>
        <p:spPr>
          <a:xfrm>
            <a:off x="5220072" y="0"/>
            <a:ext cx="3923928" cy="2952328"/>
          </a:xfrm>
          <a:prstGeom prst="rect">
            <a:avLst/>
          </a:prstGeom>
          <a:ln>
            <a:noFill/>
          </a:ln>
          <a:effectLst>
            <a:softEdge rad="112500"/>
          </a:effectLst>
        </p:spPr>
      </p:pic>
      <p:sp>
        <p:nvSpPr>
          <p:cNvPr id="2" name="1 - Τίτλος"/>
          <p:cNvSpPr>
            <a:spLocks noGrp="1"/>
          </p:cNvSpPr>
          <p:nvPr>
            <p:ph type="title"/>
          </p:nvPr>
        </p:nvSpPr>
        <p:spPr>
          <a:xfrm rot="19805356">
            <a:off x="604006" y="775628"/>
            <a:ext cx="4392488" cy="1143000"/>
          </a:xfrm>
        </p:spPr>
        <p:txBody>
          <a:bodyPr>
            <a:normAutofit fontScale="90000"/>
          </a:bodyPr>
          <a:lstStyle/>
          <a:p>
            <a:r>
              <a:rPr lang="el-GR" b="1" dirty="0" smtClean="0">
                <a:solidFill>
                  <a:schemeClr val="tx1"/>
                </a:solidFill>
                <a:latin typeface="Comic Sans MS" pitchFamily="66" charset="0"/>
              </a:rPr>
              <a:t>Το τρένο θρύλος</a:t>
            </a:r>
            <a:br>
              <a:rPr lang="el-GR" b="1" dirty="0" smtClean="0">
                <a:solidFill>
                  <a:schemeClr val="tx1"/>
                </a:solidFill>
                <a:latin typeface="Comic Sans MS" pitchFamily="66" charset="0"/>
              </a:rPr>
            </a:br>
            <a:endParaRPr lang="el-GR" b="1" dirty="0">
              <a:solidFill>
                <a:schemeClr val="tx1">
                  <a:lumMod val="65000"/>
                  <a:lumOff val="35000"/>
                </a:schemeClr>
              </a:solidFill>
              <a:latin typeface="Comic Sans MS" pitchFamily="66" charset="0"/>
            </a:endParaRPr>
          </a:p>
        </p:txBody>
      </p:sp>
      <p:pic>
        <p:nvPicPr>
          <p:cNvPr id="4" name="3 - Θέση περιεχομένου" descr="C:\Users\Vaso\Desktop\orient express.jpg"/>
          <p:cNvPicPr>
            <a:picLocks noGrp="1"/>
          </p:cNvPicPr>
          <p:nvPr>
            <p:ph idx="1"/>
          </p:nvPr>
        </p:nvPicPr>
        <p:blipFill>
          <a:blip r:embed="rId3" cstate="print"/>
          <a:srcRect/>
          <a:stretch>
            <a:fillRect/>
          </a:stretch>
        </p:blipFill>
        <p:spPr bwMode="auto">
          <a:xfrm>
            <a:off x="5292080" y="2924944"/>
            <a:ext cx="3672408" cy="3933056"/>
          </a:xfrm>
          <a:prstGeom prst="rect">
            <a:avLst/>
          </a:prstGeom>
          <a:noFill/>
          <a:ln w="9525">
            <a:noFill/>
            <a:miter lim="800000"/>
            <a:headEnd/>
            <a:tailEnd/>
          </a:ln>
        </p:spPr>
      </p:pic>
      <p:pic>
        <p:nvPicPr>
          <p:cNvPr id="1026" name="Picture 2" descr="C:\Users\Vaso\Desktop\τροχός\3.jpg"/>
          <p:cNvPicPr>
            <a:picLocks noChangeAspect="1" noChangeArrowheads="1"/>
          </p:cNvPicPr>
          <p:nvPr/>
        </p:nvPicPr>
        <p:blipFill>
          <a:blip r:embed="rId4" cstate="print"/>
          <a:srcRect/>
          <a:stretch>
            <a:fillRect/>
          </a:stretch>
        </p:blipFill>
        <p:spPr bwMode="auto">
          <a:xfrm>
            <a:off x="1115616" y="2897560"/>
            <a:ext cx="4044618" cy="396044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435608" y="1124744"/>
            <a:ext cx="7498080" cy="5256584"/>
          </a:xfrm>
        </p:spPr>
        <p:txBody>
          <a:bodyPr/>
          <a:lstStyle/>
          <a:p>
            <a:pPr>
              <a:buNone/>
            </a:pPr>
            <a:r>
              <a:rPr lang="el-GR" dirty="0" smtClean="0">
                <a:latin typeface="Comic Sans MS" pitchFamily="66" charset="0"/>
              </a:rPr>
              <a:t>Πώς ο τροχός μας «διασκεδάζει»;</a:t>
            </a:r>
          </a:p>
          <a:p>
            <a:pPr>
              <a:buNone/>
            </a:pPr>
            <a:r>
              <a:rPr lang="el-GR" dirty="0" smtClean="0">
                <a:latin typeface="Comic Sans MS" pitchFamily="66" charset="0"/>
              </a:rPr>
              <a:t>Μήπως μας φοβίζει;</a:t>
            </a:r>
          </a:p>
          <a:p>
            <a:pPr>
              <a:buNone/>
            </a:pPr>
            <a:endParaRPr lang="el-GR" dirty="0" smtClean="0">
              <a:latin typeface="Comic Sans MS" pitchFamily="66" charset="0"/>
            </a:endParaRPr>
          </a:p>
          <a:p>
            <a:pPr>
              <a:buNone/>
            </a:pPr>
            <a:r>
              <a:rPr lang="el-GR" dirty="0" smtClean="0">
                <a:latin typeface="Comic Sans MS" pitchFamily="66" charset="0"/>
              </a:rPr>
              <a:t>        Η απάντηση από τους…</a:t>
            </a:r>
          </a:p>
          <a:p>
            <a:pPr>
              <a:buNone/>
            </a:pPr>
            <a:endParaRPr lang="el-GR" dirty="0" smtClean="0">
              <a:latin typeface="Comic Sans MS" pitchFamily="66" charset="0"/>
            </a:endParaRPr>
          </a:p>
          <a:p>
            <a:pPr>
              <a:buNone/>
            </a:pPr>
            <a:r>
              <a:rPr lang="el-GR" dirty="0" smtClean="0">
                <a:latin typeface="Comic Sans MS" pitchFamily="66" charset="0"/>
              </a:rPr>
              <a:t>   </a:t>
            </a:r>
            <a:r>
              <a:rPr lang="el-GR" dirty="0" smtClean="0">
                <a:solidFill>
                  <a:srgbClr val="7030A0"/>
                </a:solidFill>
                <a:latin typeface="Comic Sans MS" pitchFamily="66" charset="0"/>
              </a:rPr>
              <a:t>Ευτυχισμένους Τροχοκουραμπιέδες</a:t>
            </a:r>
            <a:endParaRPr lang="el-GR" dirty="0">
              <a:solidFill>
                <a:srgbClr val="7030A0"/>
              </a:solidFill>
              <a:latin typeface="Comic Sans MS" pitchFamily="66"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4500" dirty="0" smtClean="0"/>
              <a:t> </a:t>
            </a:r>
            <a:r>
              <a:rPr lang="el-GR" sz="4800" b="1" dirty="0" smtClean="0"/>
              <a:t>Τροχός- Παιχνίδι</a:t>
            </a:r>
            <a:endParaRPr lang="el-GR" sz="4500" dirty="0" smtClean="0"/>
          </a:p>
        </p:txBody>
      </p:sp>
      <p:sp>
        <p:nvSpPr>
          <p:cNvPr id="3" name="2 - Θέση περιεχομένου"/>
          <p:cNvSpPr>
            <a:spLocks noGrp="1"/>
          </p:cNvSpPr>
          <p:nvPr>
            <p:ph idx="1"/>
          </p:nvPr>
        </p:nvSpPr>
        <p:spPr>
          <a:xfrm>
            <a:off x="827584" y="1340768"/>
            <a:ext cx="7498080" cy="4800600"/>
          </a:xfrm>
        </p:spPr>
        <p:txBody>
          <a:bodyPr>
            <a:normAutofit/>
          </a:bodyPr>
          <a:lstStyle/>
          <a:p>
            <a:pPr marL="274320" indent="-274320" fontAlgn="auto">
              <a:spcAft>
                <a:spcPts val="0"/>
              </a:spcAft>
              <a:buClr>
                <a:schemeClr val="accent3"/>
              </a:buClr>
              <a:buNone/>
              <a:defRPr/>
            </a:pPr>
            <a:r>
              <a:rPr lang="el-GR" sz="2800" dirty="0" smtClean="0">
                <a:latin typeface="Comic Sans MS" pitchFamily="66" charset="0"/>
              </a:rPr>
              <a:t>      Ο τροχός χρησιμοποιείται από την    αρχαιότητα ως μέσο διασκέδασης-παιχνίδι.</a:t>
            </a:r>
            <a:br>
              <a:rPr lang="el-GR" sz="2800" dirty="0" smtClean="0">
                <a:latin typeface="Comic Sans MS" pitchFamily="66" charset="0"/>
              </a:rPr>
            </a:br>
            <a:r>
              <a:rPr lang="el-GR" sz="2800" dirty="0" smtClean="0">
                <a:latin typeface="Comic Sans MS" pitchFamily="66" charset="0"/>
              </a:rPr>
              <a:t>    Τα πιο γνωστά σε εμάς είναι τα:</a:t>
            </a:r>
          </a:p>
          <a:p>
            <a:pPr marL="274320" indent="-274320" fontAlgn="auto">
              <a:spcAft>
                <a:spcPts val="0"/>
              </a:spcAft>
              <a:buClr>
                <a:schemeClr val="accent3"/>
              </a:buClr>
              <a:buNone/>
              <a:defRPr/>
            </a:pPr>
            <a:r>
              <a:rPr lang="el-GR" sz="2800" dirty="0" smtClean="0">
                <a:solidFill>
                  <a:schemeClr val="tx2">
                    <a:lumMod val="75000"/>
                  </a:schemeClr>
                </a:solidFill>
                <a:latin typeface="Comic Sans MS" pitchFamily="66" charset="0"/>
              </a:rPr>
              <a:t>    Τσέρκι              Γιο γιο                Κρίκοι</a:t>
            </a:r>
          </a:p>
          <a:p>
            <a:pPr marL="274320" indent="-274320" fontAlgn="auto">
              <a:spcAft>
                <a:spcPts val="0"/>
              </a:spcAft>
              <a:buClr>
                <a:schemeClr val="accent3"/>
              </a:buClr>
              <a:buNone/>
              <a:defRPr/>
            </a:pPr>
            <a:r>
              <a:rPr lang="el-GR" sz="2800" dirty="0" smtClean="0">
                <a:solidFill>
                  <a:schemeClr val="tx2">
                    <a:lumMod val="75000"/>
                  </a:schemeClr>
                </a:solidFill>
                <a:latin typeface="Comic Sans MS" pitchFamily="66" charset="0"/>
              </a:rPr>
              <a:t>           </a:t>
            </a:r>
            <a:endParaRPr lang="el-GR" sz="2800" dirty="0">
              <a:solidFill>
                <a:schemeClr val="tx2">
                  <a:lumMod val="75000"/>
                </a:schemeClr>
              </a:solidFill>
              <a:latin typeface="Comic Sans MS" pitchFamily="66" charset="0"/>
            </a:endParaRPr>
          </a:p>
        </p:txBody>
      </p:sp>
      <p:pic>
        <p:nvPicPr>
          <p:cNvPr id="15363" name="3 - Εικόνα" descr="krikilesia.jpg"/>
          <p:cNvPicPr>
            <a:picLocks noChangeAspect="1"/>
          </p:cNvPicPr>
          <p:nvPr/>
        </p:nvPicPr>
        <p:blipFill>
          <a:blip r:embed="rId3" cstate="print"/>
          <a:srcRect/>
          <a:stretch>
            <a:fillRect/>
          </a:stretch>
        </p:blipFill>
        <p:spPr bwMode="auto">
          <a:xfrm>
            <a:off x="1043608" y="3356992"/>
            <a:ext cx="2376487" cy="2765425"/>
          </a:xfrm>
          <a:prstGeom prst="rect">
            <a:avLst/>
          </a:prstGeom>
          <a:noFill/>
          <a:ln w="9525">
            <a:noFill/>
            <a:miter lim="800000"/>
            <a:headEnd/>
            <a:tailEnd/>
          </a:ln>
        </p:spPr>
      </p:pic>
      <p:pic>
        <p:nvPicPr>
          <p:cNvPr id="15364" name="5 - Εικόνα" descr="KRIKOI.png"/>
          <p:cNvPicPr>
            <a:picLocks noChangeAspect="1"/>
          </p:cNvPicPr>
          <p:nvPr/>
        </p:nvPicPr>
        <p:blipFill>
          <a:blip r:embed="rId4" cstate="print"/>
          <a:srcRect/>
          <a:stretch>
            <a:fillRect/>
          </a:stretch>
        </p:blipFill>
        <p:spPr bwMode="auto">
          <a:xfrm>
            <a:off x="5868144" y="3356992"/>
            <a:ext cx="2843212" cy="2697162"/>
          </a:xfrm>
          <a:prstGeom prst="rect">
            <a:avLst/>
          </a:prstGeom>
          <a:noFill/>
          <a:ln w="9525">
            <a:noFill/>
            <a:miter lim="800000"/>
            <a:headEnd/>
            <a:tailEnd/>
          </a:ln>
        </p:spPr>
      </p:pic>
      <p:pic>
        <p:nvPicPr>
          <p:cNvPr id="15365" name="6 - Εικόνα" descr="images.jpg"/>
          <p:cNvPicPr>
            <a:picLocks noChangeAspect="1"/>
          </p:cNvPicPr>
          <p:nvPr/>
        </p:nvPicPr>
        <p:blipFill>
          <a:blip r:embed="rId5" cstate="print"/>
          <a:srcRect/>
          <a:stretch>
            <a:fillRect/>
          </a:stretch>
        </p:blipFill>
        <p:spPr bwMode="auto">
          <a:xfrm>
            <a:off x="3563888" y="3356992"/>
            <a:ext cx="2143125" cy="2736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2267744" y="274638"/>
            <a:ext cx="6665944" cy="1143000"/>
          </a:xfrm>
        </p:spPr>
        <p:txBody>
          <a:bodyPr>
            <a:noAutofit/>
          </a:bodyPr>
          <a:lstStyle/>
          <a:p>
            <a:r>
              <a:rPr lang="el-GR" sz="3600" b="1" dirty="0" smtClean="0">
                <a:solidFill>
                  <a:srgbClr val="00B050"/>
                </a:solidFill>
                <a:latin typeface="Comic Sans MS" pitchFamily="66" charset="0"/>
              </a:rPr>
              <a:t>Σκοπός της έρευνας και              ερευνητικά ερωτήματα </a:t>
            </a:r>
            <a:endParaRPr lang="el-GR" sz="3600" dirty="0">
              <a:solidFill>
                <a:srgbClr val="00B050"/>
              </a:solidFill>
              <a:latin typeface="Comic Sans MS" pitchFamily="66" charset="0"/>
            </a:endParaRPr>
          </a:p>
        </p:txBody>
      </p:sp>
      <p:sp>
        <p:nvSpPr>
          <p:cNvPr id="3" name="2 - Θέση περιεχομένου"/>
          <p:cNvSpPr>
            <a:spLocks noGrp="1"/>
          </p:cNvSpPr>
          <p:nvPr>
            <p:ph idx="1"/>
          </p:nvPr>
        </p:nvSpPr>
        <p:spPr/>
        <p:txBody>
          <a:bodyPr>
            <a:normAutofit/>
          </a:bodyPr>
          <a:lstStyle/>
          <a:p>
            <a:pPr>
              <a:buNone/>
            </a:pPr>
            <a:r>
              <a:rPr lang="el-GR" sz="2800" dirty="0" smtClean="0">
                <a:latin typeface="Comic Sans MS" pitchFamily="66" charset="0"/>
              </a:rPr>
              <a:t>   </a:t>
            </a:r>
          </a:p>
          <a:p>
            <a:pPr>
              <a:buNone/>
            </a:pPr>
            <a:r>
              <a:rPr lang="el-GR" sz="2800" dirty="0" smtClean="0">
                <a:latin typeface="Comic Sans MS" pitchFamily="66" charset="0"/>
              </a:rPr>
              <a:t>   Από την αρχαιότητα μέχρι σήμερα ποιά είναι η εξέλιξη του τροχού; </a:t>
            </a:r>
          </a:p>
          <a:p>
            <a:pPr>
              <a:buNone/>
            </a:pPr>
            <a:r>
              <a:rPr lang="el-GR" sz="2800" dirty="0" smtClean="0">
                <a:latin typeface="Comic Sans MS" pitchFamily="66" charset="0"/>
              </a:rPr>
              <a:t>   Ποιές οι χρήσεις του σε παλιότερες εποχές και ποιές τη σημερινή εποχή;</a:t>
            </a:r>
          </a:p>
          <a:p>
            <a:pPr>
              <a:buNone/>
            </a:pPr>
            <a:r>
              <a:rPr lang="el-GR" sz="2800" dirty="0" smtClean="0">
                <a:latin typeface="Comic Sans MS" pitchFamily="66" charset="0"/>
              </a:rPr>
              <a:t>   Πώς και γιατί ο τροχός θεωρείται απαραίτητο στοιχείο του τεχνολογικού μας πολιτισμού;</a:t>
            </a:r>
          </a:p>
          <a:p>
            <a:pPr>
              <a:buNone/>
            </a:pPr>
            <a:r>
              <a:rPr lang="el-GR" sz="2800" dirty="0" smtClean="0">
                <a:latin typeface="Comic Sans MS" pitchFamily="66" charset="0"/>
              </a:rPr>
              <a:t>   Μήπως ο τροχός είναι το μεγαλύτερο τεχνολογικό επίτευγμα του ανθρώπου;</a:t>
            </a:r>
            <a:endParaRPr lang="el-GR" sz="2800" dirty="0">
              <a:latin typeface="Comic Sans MS" pitchFamily="66"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p:txBody>
          <a:bodyPr/>
          <a:lstStyle/>
          <a:p>
            <a:r>
              <a:rPr lang="el-GR" dirty="0" smtClean="0">
                <a:latin typeface="Comic Sans MS" pitchFamily="66" charset="0"/>
              </a:rPr>
              <a:t>       … παιδικό παιχνίδι</a:t>
            </a:r>
          </a:p>
        </p:txBody>
      </p:sp>
      <p:sp>
        <p:nvSpPr>
          <p:cNvPr id="49155" name="Rectangle 3"/>
          <p:cNvSpPr>
            <a:spLocks noGrp="1"/>
          </p:cNvSpPr>
          <p:nvPr>
            <p:ph type="body" sz="half" idx="1"/>
          </p:nvPr>
        </p:nvSpPr>
        <p:spPr/>
        <p:txBody>
          <a:bodyPr/>
          <a:lstStyle/>
          <a:p>
            <a:pPr lvl="8">
              <a:buNone/>
            </a:pPr>
            <a:endParaRPr lang="el-GR" sz="1000" dirty="0" smtClean="0">
              <a:latin typeface="Arial" charset="0"/>
            </a:endParaRPr>
          </a:p>
        </p:txBody>
      </p:sp>
      <p:pic>
        <p:nvPicPr>
          <p:cNvPr id="49156" name="Picture 4" descr="21333_108422_3"/>
          <p:cNvPicPr>
            <a:picLocks noGrp="1" noChangeAspect="1" noChangeArrowheads="1"/>
          </p:cNvPicPr>
          <p:nvPr>
            <p:ph sz="quarter" idx="2"/>
          </p:nvPr>
        </p:nvPicPr>
        <p:blipFill>
          <a:blip r:embed="rId3" cstate="print"/>
          <a:srcRect/>
          <a:stretch>
            <a:fillRect/>
          </a:stretch>
        </p:blipFill>
        <p:spPr>
          <a:xfrm>
            <a:off x="1042988" y="3141663"/>
            <a:ext cx="4176712" cy="3213100"/>
          </a:xfrm>
        </p:spPr>
      </p:pic>
      <p:pic>
        <p:nvPicPr>
          <p:cNvPr id="49158" name="Picture 6" descr="5oPZ7"/>
          <p:cNvPicPr>
            <a:picLocks noGrp="1" noChangeAspect="1" noChangeArrowheads="1"/>
          </p:cNvPicPr>
          <p:nvPr>
            <p:ph sz="quarter" idx="3"/>
          </p:nvPr>
        </p:nvPicPr>
        <p:blipFill>
          <a:blip r:embed="rId4" cstate="print"/>
          <a:srcRect/>
          <a:stretch>
            <a:fillRect/>
          </a:stretch>
        </p:blipFill>
        <p:spPr>
          <a:xfrm>
            <a:off x="5724525" y="2060575"/>
            <a:ext cx="3024188" cy="3889375"/>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16386" name="1 - Τίτλος"/>
          <p:cNvSpPr>
            <a:spLocks noGrp="1"/>
          </p:cNvSpPr>
          <p:nvPr>
            <p:ph type="title"/>
          </p:nvPr>
        </p:nvSpPr>
        <p:spPr/>
        <p:txBody>
          <a:bodyPr/>
          <a:lstStyle/>
          <a:p>
            <a:r>
              <a:rPr lang="el-GR" dirty="0" smtClean="0">
                <a:latin typeface="Comic Sans MS" pitchFamily="66" charset="0"/>
              </a:rPr>
              <a:t> </a:t>
            </a:r>
            <a:r>
              <a:rPr lang="el-GR" dirty="0" smtClean="0">
                <a:solidFill>
                  <a:schemeClr val="bg2"/>
                </a:solidFill>
                <a:latin typeface="Comic Sans MS" pitchFamily="66" charset="0"/>
              </a:rPr>
              <a:t>Τροχός του Λούνα Πάρκ</a:t>
            </a:r>
          </a:p>
        </p:txBody>
      </p:sp>
      <p:sp>
        <p:nvSpPr>
          <p:cNvPr id="16387" name="4 - Θέση περιεχομένου"/>
          <p:cNvSpPr>
            <a:spLocks noGrp="1"/>
          </p:cNvSpPr>
          <p:nvPr>
            <p:ph idx="1"/>
          </p:nvPr>
        </p:nvSpPr>
        <p:spPr>
          <a:xfrm>
            <a:off x="0" y="1340769"/>
            <a:ext cx="5004048" cy="5517232"/>
          </a:xfrm>
        </p:spPr>
        <p:txBody>
          <a:bodyPr>
            <a:normAutofit/>
          </a:bodyPr>
          <a:lstStyle/>
          <a:p>
            <a:pPr>
              <a:buNone/>
            </a:pPr>
            <a:r>
              <a:rPr lang="el-GR" dirty="0" smtClean="0">
                <a:solidFill>
                  <a:schemeClr val="bg2"/>
                </a:solidFill>
                <a:latin typeface="Comic Sans MS" pitchFamily="66" charset="0"/>
              </a:rPr>
              <a:t>    </a:t>
            </a:r>
          </a:p>
          <a:p>
            <a:pPr>
              <a:buNone/>
            </a:pPr>
            <a:r>
              <a:rPr lang="el-GR" dirty="0">
                <a:solidFill>
                  <a:schemeClr val="bg2"/>
                </a:solidFill>
                <a:latin typeface="Comic Sans MS" pitchFamily="66" charset="0"/>
              </a:rPr>
              <a:t> </a:t>
            </a:r>
            <a:r>
              <a:rPr lang="el-GR" dirty="0" smtClean="0">
                <a:solidFill>
                  <a:schemeClr val="bg2"/>
                </a:solidFill>
                <a:latin typeface="Comic Sans MS" pitchFamily="66" charset="0"/>
              </a:rPr>
              <a:t>    Ο τροχός του Λούνα Παρκ είναι μια κατασκευή που φτάνει ύψος έως και 50 μέτρα.  Η κατασκευή αυτή δημιουργήθηκε καθαρά για λόγους ψυχαγωγίας και βρίσκεται στα πάρκα διασκέδασης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 Τίτλος"/>
          <p:cNvSpPr>
            <a:spLocks noGrp="1"/>
          </p:cNvSpPr>
          <p:nvPr>
            <p:ph type="title"/>
          </p:nvPr>
        </p:nvSpPr>
        <p:spPr/>
        <p:txBody>
          <a:bodyPr>
            <a:normAutofit/>
          </a:bodyPr>
          <a:lstStyle/>
          <a:p>
            <a:r>
              <a:rPr lang="el-GR" sz="3600" dirty="0" smtClean="0">
                <a:latin typeface="Comic Sans MS" pitchFamily="66" charset="0"/>
              </a:rPr>
              <a:t>  Αλλά...και ο τροχός του Νεύτωνα </a:t>
            </a:r>
            <a:endParaRPr lang="el-GR" sz="3600" dirty="0" smtClean="0"/>
          </a:p>
        </p:txBody>
      </p:sp>
      <p:sp>
        <p:nvSpPr>
          <p:cNvPr id="17411" name="2 - Θέση περιεχομένου"/>
          <p:cNvSpPr>
            <a:spLocks noGrp="1"/>
          </p:cNvSpPr>
          <p:nvPr>
            <p:ph idx="1"/>
          </p:nvPr>
        </p:nvSpPr>
        <p:spPr>
          <a:xfrm>
            <a:off x="0" y="1600200"/>
            <a:ext cx="4427984" cy="4525963"/>
          </a:xfrm>
        </p:spPr>
        <p:txBody>
          <a:bodyPr>
            <a:normAutofit/>
          </a:bodyPr>
          <a:lstStyle/>
          <a:p>
            <a:pPr>
              <a:buNone/>
            </a:pPr>
            <a:r>
              <a:rPr lang="el-GR" sz="2000" dirty="0" smtClean="0">
                <a:latin typeface="Comic Sans MS" pitchFamily="66" charset="0"/>
              </a:rPr>
              <a:t>      Ο τροχός του Νεύτωνα στο εργαστήριο αποτελείται από ένα τροχό στον οποίο υπάρχουν αποτυπωμένα σε "φέτες" τα χρώματα από τα οποία αποτελείται το λευκό φως. Στο κάτω μέρος του υπάρχει ένα μοτέρ, που μπορεί να περιστρέφει τον τροχό</a:t>
            </a:r>
            <a:r>
              <a:rPr lang="en-US" sz="2000" dirty="0" smtClean="0">
                <a:latin typeface="Comic Sans MS" pitchFamily="66" charset="0"/>
              </a:rPr>
              <a:t>.</a:t>
            </a:r>
            <a:r>
              <a:rPr lang="el-GR" sz="2000" dirty="0" smtClean="0">
                <a:latin typeface="Arial" charset="0"/>
              </a:rPr>
              <a:t> </a:t>
            </a:r>
            <a:r>
              <a:rPr lang="el-GR" sz="2000" dirty="0" smtClean="0">
                <a:latin typeface="Comic Sans MS" pitchFamily="66" charset="0"/>
              </a:rPr>
              <a:t>Όταν ο τροχός περιστρέφεται, τα χρώματα πέφτουν το ένα πάνω στο άλλο με αποτέλεσμα να μην διακρίνονται και ολόκληρος ο τροχός να φαίνεται μονόχρωμος (λευκός). </a:t>
            </a:r>
          </a:p>
          <a:p>
            <a:endParaRPr lang="el-GR" dirty="0" smtClean="0"/>
          </a:p>
          <a:p>
            <a:endParaRPr lang="el-GR" dirty="0" smtClean="0"/>
          </a:p>
        </p:txBody>
      </p:sp>
      <p:pic>
        <p:nvPicPr>
          <p:cNvPr id="17412" name="Picture 4" descr="Εικόνα2"/>
          <p:cNvPicPr>
            <a:picLocks noChangeAspect="1" noChangeArrowheads="1"/>
          </p:cNvPicPr>
          <p:nvPr/>
        </p:nvPicPr>
        <p:blipFill>
          <a:blip r:embed="rId3" cstate="print"/>
          <a:srcRect/>
          <a:stretch>
            <a:fillRect/>
          </a:stretch>
        </p:blipFill>
        <p:spPr bwMode="auto">
          <a:xfrm>
            <a:off x="4499992" y="1340768"/>
            <a:ext cx="4320480" cy="5112568"/>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0"/>
            <a:ext cx="8229600" cy="1143000"/>
          </a:xfrm>
        </p:spPr>
        <p:txBody>
          <a:bodyPr>
            <a:normAutofit fontScale="90000"/>
          </a:bodyPr>
          <a:lstStyle/>
          <a:p>
            <a:pPr fontAlgn="auto">
              <a:spcAft>
                <a:spcPts val="0"/>
              </a:spcAft>
              <a:defRPr/>
            </a:pPr>
            <a:r>
              <a:rPr lang="el-GR" dirty="0" smtClean="0">
                <a:latin typeface="Comic Sans MS" pitchFamily="66" charset="0"/>
              </a:rPr>
              <a:t> </a:t>
            </a:r>
            <a:r>
              <a:rPr lang="el-GR" sz="3600" dirty="0" smtClean="0">
                <a:solidFill>
                  <a:schemeClr val="bg2">
                    <a:lumMod val="50000"/>
                  </a:schemeClr>
                </a:solidFill>
                <a:latin typeface="Comic Sans MS" pitchFamily="66" charset="0"/>
              </a:rPr>
              <a:t> </a:t>
            </a:r>
            <a:r>
              <a:rPr lang="el-GR" sz="3600" dirty="0" smtClean="0">
                <a:solidFill>
                  <a:schemeClr val="accent2">
                    <a:lumMod val="75000"/>
                  </a:schemeClr>
                </a:solidFill>
                <a:latin typeface="Comic Sans MS" pitchFamily="66" charset="0"/>
              </a:rPr>
              <a:t>Ή μήπως ο τροχός της τύχης; – Ρουλέτα</a:t>
            </a:r>
            <a:endParaRPr lang="el-GR" sz="3600" dirty="0">
              <a:solidFill>
                <a:schemeClr val="accent2">
                  <a:lumMod val="75000"/>
                </a:schemeClr>
              </a:solidFill>
            </a:endParaRPr>
          </a:p>
        </p:txBody>
      </p:sp>
      <p:sp>
        <p:nvSpPr>
          <p:cNvPr id="18435" name="2 - Θέση περιεχομένου"/>
          <p:cNvSpPr>
            <a:spLocks noGrp="1"/>
          </p:cNvSpPr>
          <p:nvPr>
            <p:ph idx="1"/>
          </p:nvPr>
        </p:nvSpPr>
        <p:spPr>
          <a:xfrm>
            <a:off x="539552" y="1916832"/>
            <a:ext cx="8147248" cy="4209331"/>
          </a:xfrm>
        </p:spPr>
        <p:txBody>
          <a:bodyPr/>
          <a:lstStyle/>
          <a:p>
            <a:pPr>
              <a:buNone/>
            </a:pPr>
            <a:r>
              <a:rPr lang="el-GR" sz="2400" dirty="0" smtClean="0">
                <a:solidFill>
                  <a:schemeClr val="bg1"/>
                </a:solidFill>
              </a:rPr>
              <a:t>      Η ρουλέτα, ή ρολέτα είναι ένα τυχερό επιτραπέζιο παιχνίδι, το κυρίαρχο όλων των καζίνο του κόσμου.</a:t>
            </a:r>
            <a:endParaRPr lang="el-GR" sz="2400"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rot="20106715">
            <a:off x="388408" y="1561666"/>
            <a:ext cx="8229600" cy="3661867"/>
          </a:xfrm>
        </p:spPr>
        <p:txBody>
          <a:bodyPr>
            <a:normAutofit/>
          </a:bodyPr>
          <a:lstStyle/>
          <a:p>
            <a:pPr>
              <a:buNone/>
            </a:pPr>
            <a:r>
              <a:rPr lang="el-GR" sz="3600" dirty="0" smtClean="0">
                <a:latin typeface="Comic Sans MS" pitchFamily="66" charset="0"/>
              </a:rPr>
              <a:t>   Και </a:t>
            </a:r>
            <a:r>
              <a:rPr lang="el-GR" sz="3600" dirty="0">
                <a:latin typeface="Comic Sans MS" pitchFamily="66" charset="0"/>
              </a:rPr>
              <a:t>μόλις ο άνθρωπος αγάπησε τον τροχό, γιατί κατανόησε τη χρησιμότητά του, εμφανίστηκαν στο δρόμο </a:t>
            </a:r>
            <a:r>
              <a:rPr lang="el-GR" sz="3600" dirty="0" smtClean="0">
                <a:latin typeface="Comic Sans MS" pitchFamily="66" charset="0"/>
              </a:rPr>
              <a:t>του…</a:t>
            </a:r>
          </a:p>
          <a:p>
            <a:pPr>
              <a:buNone/>
            </a:pPr>
            <a:r>
              <a:rPr lang="el-GR" sz="3600" dirty="0">
                <a:latin typeface="Comic Sans MS" pitchFamily="66" charset="0"/>
              </a:rPr>
              <a:t> </a:t>
            </a:r>
            <a:r>
              <a:rPr lang="el-GR" sz="3600" dirty="0" smtClean="0">
                <a:latin typeface="Comic Sans MS" pitchFamily="66" charset="0"/>
              </a:rPr>
              <a:t>  </a:t>
            </a:r>
            <a:r>
              <a:rPr lang="el-GR" sz="3600" dirty="0">
                <a:latin typeface="Comic Sans MS" pitchFamily="66" charset="0"/>
              </a:rPr>
              <a:t>ο τροχός των βασανιστηρίων και ο ... οδοντιατρικός τροχός.</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482" name="1 - Τίτλος"/>
          <p:cNvSpPr>
            <a:spLocks noGrp="1"/>
          </p:cNvSpPr>
          <p:nvPr>
            <p:ph type="title"/>
          </p:nvPr>
        </p:nvSpPr>
        <p:spPr/>
        <p:txBody>
          <a:bodyPr/>
          <a:lstStyle/>
          <a:p>
            <a:r>
              <a:rPr lang="el-GR" dirty="0" smtClean="0">
                <a:solidFill>
                  <a:schemeClr val="bg1"/>
                </a:solidFill>
                <a:latin typeface="Comic Sans MS" pitchFamily="66" charset="0"/>
              </a:rPr>
              <a:t>Οδοντιατρικός τροχός</a:t>
            </a:r>
            <a:endParaRPr lang="el-GR" dirty="0" smtClean="0">
              <a:solidFill>
                <a:schemeClr val="bg1"/>
              </a:solidFill>
            </a:endParaRPr>
          </a:p>
        </p:txBody>
      </p:sp>
      <p:sp>
        <p:nvSpPr>
          <p:cNvPr id="20483" name="2 - Θέση περιεχομένου"/>
          <p:cNvSpPr>
            <a:spLocks noGrp="1"/>
          </p:cNvSpPr>
          <p:nvPr>
            <p:ph idx="1"/>
          </p:nvPr>
        </p:nvSpPr>
        <p:spPr>
          <a:xfrm>
            <a:off x="0" y="3933056"/>
            <a:ext cx="9144000" cy="2924944"/>
          </a:xfrm>
        </p:spPr>
        <p:txBody>
          <a:bodyPr>
            <a:normAutofit lnSpcReduction="10000"/>
          </a:bodyPr>
          <a:lstStyle/>
          <a:p>
            <a:pPr>
              <a:buNone/>
            </a:pPr>
            <a:r>
              <a:rPr lang="el-GR" dirty="0" smtClean="0">
                <a:solidFill>
                  <a:schemeClr val="bg1"/>
                </a:solidFill>
                <a:latin typeface="Comic Sans MS" pitchFamily="66" charset="0"/>
              </a:rPr>
              <a:t>   Ο οδοντιατρικός τροχός είναι το εργαλείο το οποίο είναι υπαίτιο  στην αποφυγή των οδοντιάτρων. Ο τροχός αυτός τρυπάει την αδαμαντίνη με αποτέλεσμα να αφαιρεί ο οδοντίατρος την τερηδόνα εμβαθύνοντας στο δόντι.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 Τίτλος"/>
          <p:cNvSpPr>
            <a:spLocks noGrp="1"/>
          </p:cNvSpPr>
          <p:nvPr>
            <p:ph type="title"/>
          </p:nvPr>
        </p:nvSpPr>
        <p:spPr/>
        <p:txBody>
          <a:bodyPr/>
          <a:lstStyle/>
          <a:p>
            <a:r>
              <a:rPr lang="el-GR" dirty="0" smtClean="0">
                <a:solidFill>
                  <a:srgbClr val="7030A0"/>
                </a:solidFill>
                <a:latin typeface="Comic Sans MS" pitchFamily="66" charset="0"/>
              </a:rPr>
              <a:t>Τροχός βασανιστηρίων</a:t>
            </a:r>
            <a:endParaRPr lang="el-GR" dirty="0" smtClean="0">
              <a:solidFill>
                <a:srgbClr val="7030A0"/>
              </a:solidFill>
            </a:endParaRPr>
          </a:p>
        </p:txBody>
      </p:sp>
      <p:sp>
        <p:nvSpPr>
          <p:cNvPr id="21506" name="2 - Θέση περιεχομένου"/>
          <p:cNvSpPr>
            <a:spLocks noGrp="1"/>
          </p:cNvSpPr>
          <p:nvPr>
            <p:ph idx="1"/>
          </p:nvPr>
        </p:nvSpPr>
        <p:spPr/>
        <p:txBody>
          <a:bodyPr>
            <a:normAutofit/>
          </a:bodyPr>
          <a:lstStyle/>
          <a:p>
            <a:pPr>
              <a:buNone/>
            </a:pPr>
            <a:r>
              <a:rPr lang="el-GR" sz="2800" dirty="0" smtClean="0">
                <a:latin typeface="Comic Sans MS" pitchFamily="66" charset="0"/>
              </a:rPr>
              <a:t> Ήταν τροχός,</a:t>
            </a:r>
          </a:p>
          <a:p>
            <a:pPr>
              <a:buNone/>
            </a:pPr>
            <a:r>
              <a:rPr lang="el-GR" sz="2800" dirty="0" smtClean="0">
                <a:latin typeface="Comic Sans MS" pitchFamily="66" charset="0"/>
              </a:rPr>
              <a:t> συνήθως άμαξας,</a:t>
            </a:r>
          </a:p>
          <a:p>
            <a:pPr>
              <a:buNone/>
            </a:pPr>
            <a:r>
              <a:rPr lang="el-GR" sz="2800" dirty="0" smtClean="0">
                <a:latin typeface="Comic Sans MS" pitchFamily="66" charset="0"/>
              </a:rPr>
              <a:t> με τον οποίο </a:t>
            </a:r>
          </a:p>
          <a:p>
            <a:pPr>
              <a:buNone/>
            </a:pPr>
            <a:r>
              <a:rPr lang="el-GR" sz="2800" b="1" dirty="0" smtClean="0">
                <a:latin typeface="Comic Sans MS" pitchFamily="66" charset="0"/>
              </a:rPr>
              <a:t> βασανίζονταν</a:t>
            </a:r>
          </a:p>
          <a:p>
            <a:pPr>
              <a:buNone/>
            </a:pPr>
            <a:r>
              <a:rPr lang="el-GR" sz="2800" dirty="0" smtClean="0">
                <a:latin typeface="Comic Sans MS" pitchFamily="66" charset="0"/>
              </a:rPr>
              <a:t> φρικτά ο κατάδικος. </a:t>
            </a:r>
          </a:p>
        </p:txBody>
      </p:sp>
      <p:pic>
        <p:nvPicPr>
          <p:cNvPr id="4" name="3 - Εικόνα" descr="Εικόνα5.png"/>
          <p:cNvPicPr>
            <a:picLocks noChangeAspect="1"/>
          </p:cNvPicPr>
          <p:nvPr/>
        </p:nvPicPr>
        <p:blipFill>
          <a:blip r:embed="rId3" cstate="print"/>
          <a:stretch>
            <a:fillRect/>
          </a:stretch>
        </p:blipFill>
        <p:spPr>
          <a:xfrm>
            <a:off x="4139952" y="1137242"/>
            <a:ext cx="5004048" cy="6036174"/>
          </a:xfrm>
          <a:prstGeom prst="rect">
            <a:avLst/>
          </a:prstGeom>
        </p:spPr>
      </p:pic>
      <p:pic>
        <p:nvPicPr>
          <p:cNvPr id="5" name="Picture 3" descr="C:\Users\Giorgos\Desktop\537ef.jpg"/>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0" y="4365104"/>
            <a:ext cx="4211960" cy="2492896"/>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C:\Users\Vaso\Desktop\images (37).jpg"/>
          <p:cNvPicPr/>
          <p:nvPr/>
        </p:nvPicPr>
        <p:blipFill>
          <a:blip r:embed="rId3" cstate="print"/>
          <a:srcRect/>
          <a:stretch>
            <a:fillRect/>
          </a:stretch>
        </p:blipFill>
        <p:spPr bwMode="auto">
          <a:xfrm>
            <a:off x="4211960" y="2276872"/>
            <a:ext cx="1323975" cy="1323975"/>
          </a:xfrm>
          <a:prstGeom prst="rect">
            <a:avLst/>
          </a:prstGeom>
          <a:noFill/>
          <a:ln w="9525">
            <a:noFill/>
            <a:miter lim="800000"/>
            <a:headEnd/>
            <a:tailEnd/>
          </a:ln>
        </p:spPr>
      </p:pic>
      <p:sp>
        <p:nvSpPr>
          <p:cNvPr id="23553" name="1 - Τίτλος"/>
          <p:cNvSpPr>
            <a:spLocks noGrp="1"/>
          </p:cNvSpPr>
          <p:nvPr>
            <p:ph type="title"/>
          </p:nvPr>
        </p:nvSpPr>
        <p:spPr>
          <a:xfrm>
            <a:off x="457200" y="0"/>
            <a:ext cx="8229600" cy="1417638"/>
          </a:xfrm>
        </p:spPr>
        <p:txBody>
          <a:bodyPr/>
          <a:lstStyle/>
          <a:p>
            <a:r>
              <a:rPr lang="el-GR" dirty="0" smtClean="0">
                <a:latin typeface="Comic Sans MS" pitchFamily="66" charset="0"/>
              </a:rPr>
              <a:t>Τροχός-εργαλείο</a:t>
            </a:r>
            <a:endParaRPr lang="el-GR" dirty="0" smtClean="0"/>
          </a:p>
        </p:txBody>
      </p:sp>
      <p:sp>
        <p:nvSpPr>
          <p:cNvPr id="3" name="2 - Θέση περιεχομένου"/>
          <p:cNvSpPr>
            <a:spLocks noGrp="1"/>
          </p:cNvSpPr>
          <p:nvPr>
            <p:ph idx="1"/>
          </p:nvPr>
        </p:nvSpPr>
        <p:spPr>
          <a:xfrm>
            <a:off x="457200" y="1268760"/>
            <a:ext cx="8229600" cy="4857403"/>
          </a:xfrm>
        </p:spPr>
        <p:txBody>
          <a:bodyPr>
            <a:normAutofit/>
          </a:bodyPr>
          <a:lstStyle/>
          <a:p>
            <a:pPr marL="274320" indent="-274320" fontAlgn="auto">
              <a:spcAft>
                <a:spcPts val="0"/>
              </a:spcAft>
              <a:buClr>
                <a:schemeClr val="accent3"/>
              </a:buClr>
              <a:buNone/>
              <a:defRPr/>
            </a:pPr>
            <a:r>
              <a:rPr lang="el-GR" sz="2400" dirty="0" smtClean="0">
                <a:latin typeface="Comic Sans MS" pitchFamily="66" charset="0"/>
              </a:rPr>
              <a:t>   Ο τροχός έχει βοηθήσει πολύ την ανθρωπότητα και ως εργαλείο. Για παράδειγμα ο τροχός βρίσκεται στα παρακάτω εργαλεία.</a:t>
            </a:r>
          </a:p>
          <a:p>
            <a:pPr marL="274320" indent="-274320" fontAlgn="auto">
              <a:spcAft>
                <a:spcPts val="0"/>
              </a:spcAft>
              <a:buClr>
                <a:schemeClr val="accent3"/>
              </a:buClr>
              <a:buFont typeface="Wingdings 2"/>
              <a:buChar char=""/>
              <a:defRPr/>
            </a:pPr>
            <a:endParaRPr lang="el-GR" sz="2000" dirty="0" smtClean="0">
              <a:latin typeface="Comic Sans MS" pitchFamily="66" charset="0"/>
            </a:endParaRPr>
          </a:p>
          <a:p>
            <a:pPr marL="274320" indent="-274320" fontAlgn="auto">
              <a:spcAft>
                <a:spcPts val="0"/>
              </a:spcAft>
              <a:buClr>
                <a:schemeClr val="accent3"/>
              </a:buClr>
              <a:buNone/>
              <a:defRPr/>
            </a:pPr>
            <a:r>
              <a:rPr lang="el-GR" sz="2000" dirty="0" smtClean="0">
                <a:latin typeface="Comic Sans MS" pitchFamily="66" charset="0"/>
              </a:rPr>
              <a:t>           Τροχός κοπής σιδήρου</a:t>
            </a:r>
          </a:p>
          <a:p>
            <a:pPr marL="274320" indent="-274320" fontAlgn="auto">
              <a:spcAft>
                <a:spcPts val="0"/>
              </a:spcAft>
              <a:buClr>
                <a:schemeClr val="accent3"/>
              </a:buClr>
              <a:buFont typeface="Wingdings 2"/>
              <a:buChar char=""/>
              <a:defRPr/>
            </a:pPr>
            <a:endParaRPr lang="el-GR" sz="2000" dirty="0" smtClean="0">
              <a:latin typeface="Comic Sans MS" pitchFamily="66" charset="0"/>
            </a:endParaRPr>
          </a:p>
          <a:p>
            <a:pPr marL="274320" indent="-274320" fontAlgn="auto">
              <a:spcAft>
                <a:spcPts val="0"/>
              </a:spcAft>
              <a:buClr>
                <a:schemeClr val="accent3"/>
              </a:buClr>
              <a:buNone/>
              <a:defRPr/>
            </a:pPr>
            <a:r>
              <a:rPr lang="el-GR" sz="2000" dirty="0" smtClean="0">
                <a:latin typeface="Comic Sans MS" pitchFamily="66" charset="0"/>
              </a:rPr>
              <a:t>                   Μαχαίρι </a:t>
            </a:r>
            <a:r>
              <a:rPr lang="en-US" sz="2000" dirty="0" smtClean="0">
                <a:latin typeface="Comic Sans MS" pitchFamily="66" charset="0"/>
              </a:rPr>
              <a:t>pizzas </a:t>
            </a:r>
            <a:endParaRPr lang="el-GR" sz="2000" dirty="0" smtClean="0">
              <a:latin typeface="Comic Sans MS" pitchFamily="66" charset="0"/>
            </a:endParaRPr>
          </a:p>
          <a:p>
            <a:pPr marL="274320" indent="-274320" fontAlgn="auto">
              <a:spcAft>
                <a:spcPts val="0"/>
              </a:spcAft>
              <a:buClr>
                <a:schemeClr val="accent3"/>
              </a:buClr>
              <a:buFont typeface="Wingdings 2"/>
              <a:buChar char=""/>
              <a:defRPr/>
            </a:pPr>
            <a:endParaRPr lang="el-GR" sz="2000" dirty="0" smtClean="0">
              <a:latin typeface="Comic Sans MS" pitchFamily="66" charset="0"/>
            </a:endParaRPr>
          </a:p>
          <a:p>
            <a:pPr marL="274320" indent="-274320" fontAlgn="auto">
              <a:spcAft>
                <a:spcPts val="0"/>
              </a:spcAft>
              <a:buClr>
                <a:schemeClr val="accent3"/>
              </a:buClr>
              <a:buNone/>
              <a:defRPr/>
            </a:pPr>
            <a:r>
              <a:rPr lang="el-GR" sz="2000" dirty="0" smtClean="0">
                <a:latin typeface="Comic Sans MS" pitchFamily="66" charset="0"/>
              </a:rPr>
              <a:t>                         Τροχός για τρόχισμα</a:t>
            </a:r>
          </a:p>
          <a:p>
            <a:pPr marL="274320" indent="-274320" fontAlgn="auto">
              <a:spcAft>
                <a:spcPts val="0"/>
              </a:spcAft>
              <a:buClr>
                <a:schemeClr val="accent3"/>
              </a:buClr>
              <a:buFont typeface="Wingdings 2"/>
              <a:buChar char=""/>
              <a:defRPr/>
            </a:pPr>
            <a:endParaRPr lang="el-GR" sz="2000" dirty="0" smtClean="0">
              <a:latin typeface="Comic Sans MS" pitchFamily="66" charset="0"/>
            </a:endParaRPr>
          </a:p>
          <a:p>
            <a:pPr marL="274320" indent="-274320" fontAlgn="auto">
              <a:spcAft>
                <a:spcPts val="0"/>
              </a:spcAft>
              <a:buClr>
                <a:schemeClr val="accent3"/>
              </a:buClr>
              <a:buNone/>
              <a:defRPr/>
            </a:pPr>
            <a:r>
              <a:rPr lang="el-GR" sz="2000" dirty="0" smtClean="0">
                <a:latin typeface="Comic Sans MS" pitchFamily="66" charset="0"/>
              </a:rPr>
              <a:t>                                Τροχός αγγειοπλαστικής</a:t>
            </a:r>
          </a:p>
          <a:p>
            <a:pPr marL="274320" indent="-274320" fontAlgn="auto">
              <a:spcAft>
                <a:spcPts val="0"/>
              </a:spcAft>
              <a:buClr>
                <a:schemeClr val="accent3"/>
              </a:buClr>
              <a:buFont typeface="Wingdings 2"/>
              <a:buChar char=""/>
              <a:defRPr/>
            </a:pPr>
            <a:endParaRPr lang="el-GR" sz="2000" dirty="0" smtClean="0">
              <a:latin typeface="Comic Sans MS" pitchFamily="66" charset="0"/>
            </a:endParaRPr>
          </a:p>
          <a:p>
            <a:pPr marL="274320" indent="-274320" fontAlgn="auto">
              <a:spcAft>
                <a:spcPts val="0"/>
              </a:spcAft>
              <a:buClr>
                <a:schemeClr val="accent3"/>
              </a:buClr>
              <a:buNone/>
              <a:defRPr/>
            </a:pPr>
            <a:r>
              <a:rPr lang="el-GR" sz="2000" dirty="0" smtClean="0">
                <a:latin typeface="Comic Sans MS" pitchFamily="66" charset="0"/>
              </a:rPr>
              <a:t>                                      Δίδυμος τροχός (εργαλείο λείανσης)</a:t>
            </a:r>
            <a:endParaRPr lang="el-GR" sz="2000" dirty="0">
              <a:latin typeface="Comic Sans MS" pitchFamily="66" charset="0"/>
            </a:endParaRPr>
          </a:p>
        </p:txBody>
      </p:sp>
      <p:pic>
        <p:nvPicPr>
          <p:cNvPr id="5" name="4 - Εικόνα" descr="C:\Users\Vaso\Desktop\images (38).jpg"/>
          <p:cNvPicPr/>
          <p:nvPr/>
        </p:nvPicPr>
        <p:blipFill>
          <a:blip r:embed="rId4" cstate="print"/>
          <a:srcRect/>
          <a:stretch>
            <a:fillRect/>
          </a:stretch>
        </p:blipFill>
        <p:spPr bwMode="auto">
          <a:xfrm>
            <a:off x="683568" y="3284984"/>
            <a:ext cx="1038225" cy="1038225"/>
          </a:xfrm>
          <a:prstGeom prst="rect">
            <a:avLst/>
          </a:prstGeom>
          <a:noFill/>
          <a:ln w="9525">
            <a:noFill/>
            <a:miter lim="800000"/>
            <a:headEnd/>
            <a:tailEnd/>
          </a:ln>
        </p:spPr>
      </p:pic>
      <p:pic>
        <p:nvPicPr>
          <p:cNvPr id="6" name="5 - Εικόνα" descr="C:\Users\Vaso\Desktop\gsm200.jpg"/>
          <p:cNvPicPr/>
          <p:nvPr/>
        </p:nvPicPr>
        <p:blipFill>
          <a:blip r:embed="rId5" cstate="print"/>
          <a:srcRect/>
          <a:stretch>
            <a:fillRect/>
          </a:stretch>
        </p:blipFill>
        <p:spPr bwMode="auto">
          <a:xfrm>
            <a:off x="7553325" y="5783544"/>
            <a:ext cx="1590675" cy="1074456"/>
          </a:xfrm>
          <a:prstGeom prst="rect">
            <a:avLst/>
          </a:prstGeom>
          <a:noFill/>
          <a:ln w="9525">
            <a:noFill/>
            <a:miter lim="800000"/>
            <a:headEnd/>
            <a:tailEnd/>
          </a:ln>
        </p:spPr>
      </p:pic>
      <p:pic>
        <p:nvPicPr>
          <p:cNvPr id="7" name="6 - Εικόνα" descr="C:\Users\Vaso\Desktop\τροχός\αγγειοπλαστική.jpg"/>
          <p:cNvPicPr/>
          <p:nvPr/>
        </p:nvPicPr>
        <p:blipFill>
          <a:blip r:embed="rId6" cstate="print"/>
          <a:srcRect/>
          <a:stretch>
            <a:fillRect/>
          </a:stretch>
        </p:blipFill>
        <p:spPr bwMode="auto">
          <a:xfrm>
            <a:off x="5580112" y="3717032"/>
            <a:ext cx="1805198" cy="11531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4578" name="1 - Τίτλος"/>
          <p:cNvSpPr>
            <a:spLocks noGrp="1"/>
          </p:cNvSpPr>
          <p:nvPr>
            <p:ph type="title"/>
          </p:nvPr>
        </p:nvSpPr>
        <p:spPr>
          <a:xfrm>
            <a:off x="0" y="0"/>
            <a:ext cx="8229600" cy="1143000"/>
          </a:xfrm>
        </p:spPr>
        <p:txBody>
          <a:bodyPr/>
          <a:lstStyle/>
          <a:p>
            <a:r>
              <a:rPr lang="el-GR" sz="4000" dirty="0" smtClean="0">
                <a:latin typeface="Comic Sans MS" pitchFamily="66" charset="0"/>
              </a:rPr>
              <a:t>Ο τροχός του </a:t>
            </a:r>
            <a:r>
              <a:rPr lang="en-US" sz="4000" dirty="0" smtClean="0">
                <a:latin typeface="Comic Sans MS" pitchFamily="66" charset="0"/>
              </a:rPr>
              <a:t>Falkink</a:t>
            </a:r>
            <a:r>
              <a:rPr lang="el-GR" sz="4000" dirty="0" smtClean="0">
                <a:latin typeface="Comic Sans MS" pitchFamily="66" charset="0"/>
              </a:rPr>
              <a:t> (2002)</a:t>
            </a:r>
            <a:endParaRPr lang="el-GR" sz="4000" dirty="0" smtClean="0"/>
          </a:p>
        </p:txBody>
      </p:sp>
      <p:sp>
        <p:nvSpPr>
          <p:cNvPr id="24579" name="2 - Θέση περιεχομένου"/>
          <p:cNvSpPr>
            <a:spLocks noGrp="1"/>
          </p:cNvSpPr>
          <p:nvPr>
            <p:ph idx="1"/>
          </p:nvPr>
        </p:nvSpPr>
        <p:spPr>
          <a:xfrm>
            <a:off x="0" y="1772816"/>
            <a:ext cx="9144000" cy="5445224"/>
          </a:xfrm>
        </p:spPr>
        <p:txBody>
          <a:bodyPr>
            <a:normAutofit fontScale="40000" lnSpcReduction="20000"/>
          </a:bodyPr>
          <a:lstStyle/>
          <a:p>
            <a:endParaRPr lang="el-GR" sz="2000" dirty="0" smtClean="0">
              <a:solidFill>
                <a:schemeClr val="bg1"/>
              </a:solidFill>
              <a:latin typeface="Arial" charset="0"/>
            </a:endParaRPr>
          </a:p>
          <a:p>
            <a:endParaRPr lang="el-GR" sz="2000" dirty="0" smtClean="0">
              <a:solidFill>
                <a:schemeClr val="bg1"/>
              </a:solidFill>
              <a:latin typeface="Arial" charset="0"/>
            </a:endParaRPr>
          </a:p>
          <a:p>
            <a:endParaRPr lang="el-GR" sz="3000" dirty="0" smtClean="0">
              <a:solidFill>
                <a:schemeClr val="bg1"/>
              </a:solidFill>
              <a:latin typeface="Comic Sans MS" pitchFamily="66" charset="0"/>
            </a:endParaRPr>
          </a:p>
          <a:p>
            <a:endParaRPr lang="el-GR" sz="3000" dirty="0" smtClean="0">
              <a:solidFill>
                <a:schemeClr val="bg1"/>
              </a:solidFill>
              <a:latin typeface="Comic Sans MS" pitchFamily="66" charset="0"/>
            </a:endParaRPr>
          </a:p>
          <a:p>
            <a:endParaRPr lang="el-GR" sz="3000" dirty="0" smtClean="0">
              <a:solidFill>
                <a:schemeClr val="bg1"/>
              </a:solidFill>
              <a:latin typeface="Comic Sans MS" pitchFamily="66" charset="0"/>
            </a:endParaRPr>
          </a:p>
          <a:p>
            <a:endParaRPr lang="el-GR" sz="3000" dirty="0" smtClean="0">
              <a:solidFill>
                <a:schemeClr val="bg1"/>
              </a:solidFill>
              <a:latin typeface="Comic Sans MS" pitchFamily="66" charset="0"/>
            </a:endParaRPr>
          </a:p>
          <a:p>
            <a:endParaRPr lang="el-GR" sz="8000" dirty="0" smtClean="0">
              <a:solidFill>
                <a:schemeClr val="bg1"/>
              </a:solidFill>
              <a:latin typeface="Comic Sans MS" pitchFamily="66" charset="0"/>
            </a:endParaRPr>
          </a:p>
          <a:p>
            <a:endParaRPr lang="el-GR" sz="8000" dirty="0" smtClean="0">
              <a:solidFill>
                <a:schemeClr val="bg1"/>
              </a:solidFill>
              <a:latin typeface="Comic Sans MS" pitchFamily="66" charset="0"/>
            </a:endParaRPr>
          </a:p>
          <a:p>
            <a:endParaRPr lang="el-GR" sz="8000" dirty="0" smtClean="0">
              <a:solidFill>
                <a:schemeClr val="bg1"/>
              </a:solidFill>
              <a:latin typeface="Comic Sans MS" pitchFamily="66" charset="0"/>
            </a:endParaRPr>
          </a:p>
          <a:p>
            <a:pPr>
              <a:buNone/>
            </a:pPr>
            <a:r>
              <a:rPr lang="el-GR" sz="8000" dirty="0" smtClean="0">
                <a:solidFill>
                  <a:schemeClr val="bg1"/>
                </a:solidFill>
                <a:latin typeface="Comic Sans MS" pitchFamily="66" charset="0"/>
              </a:rPr>
              <a:t>   Ο τροχός του Φολκέρκ είναι μέρος ενός φιλόδοξου σχεδίου της Σκωτίας για την ένωση δύο από των πιο γνωστών υδάτινων καναλιών της, κατασκευάστηκε το 2002 ο τροχός του Falkirk, που ουσιαστικά είναι ένα «ασανσέρ» για βάρκες και μικρά πλοία.</a:t>
            </a:r>
          </a:p>
          <a:p>
            <a:endParaRPr lang="el-GR" dirty="0" smtClean="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2800" dirty="0" smtClean="0">
                <a:latin typeface="Comic Sans MS" pitchFamily="66" charset="0"/>
              </a:rPr>
              <a:t>Παρατηρούμε "τροχούς" σε διάφορα αντικείμενα και τους φωτογραφίζουμε.</a:t>
            </a:r>
            <a:endParaRPr lang="el-GR" sz="2800" dirty="0">
              <a:latin typeface="Comic Sans MS" pitchFamily="66" charset="0"/>
            </a:endParaRPr>
          </a:p>
        </p:txBody>
      </p:sp>
      <p:pic>
        <p:nvPicPr>
          <p:cNvPr id="4" name="3 - Θέση περιεχομένου" descr="C:\Users\Vaso\Desktop\Τροχός εικόνες Νέλλη\2013-01-25 11.55.01.jpg"/>
          <p:cNvPicPr>
            <a:picLocks noGrp="1"/>
          </p:cNvPicPr>
          <p:nvPr>
            <p:ph idx="1"/>
          </p:nvPr>
        </p:nvPicPr>
        <p:blipFill>
          <a:blip r:embed="rId2" cstate="print"/>
          <a:srcRect/>
          <a:stretch>
            <a:fillRect/>
          </a:stretch>
        </p:blipFill>
        <p:spPr bwMode="auto">
          <a:xfrm>
            <a:off x="323528" y="980728"/>
            <a:ext cx="2086495" cy="1566949"/>
          </a:xfrm>
          <a:prstGeom prst="rect">
            <a:avLst/>
          </a:prstGeom>
          <a:noFill/>
          <a:ln w="9525">
            <a:noFill/>
            <a:miter lim="800000"/>
            <a:headEnd/>
            <a:tailEnd/>
          </a:ln>
        </p:spPr>
      </p:pic>
      <p:pic>
        <p:nvPicPr>
          <p:cNvPr id="5" name="4 - Εικόνα" descr="C:\Users\Vaso\Desktop\Τροχός εικόνες Νέλλη\2013-01-25 12.21.47.jpg"/>
          <p:cNvPicPr/>
          <p:nvPr/>
        </p:nvPicPr>
        <p:blipFill>
          <a:blip r:embed="rId3" cstate="print"/>
          <a:srcRect/>
          <a:stretch>
            <a:fillRect/>
          </a:stretch>
        </p:blipFill>
        <p:spPr bwMode="auto">
          <a:xfrm>
            <a:off x="2339752" y="5448784"/>
            <a:ext cx="1872208" cy="1409216"/>
          </a:xfrm>
          <a:prstGeom prst="rect">
            <a:avLst/>
          </a:prstGeom>
          <a:noFill/>
          <a:ln w="9525">
            <a:noFill/>
            <a:miter lim="800000"/>
            <a:headEnd/>
            <a:tailEnd/>
          </a:ln>
        </p:spPr>
      </p:pic>
      <p:pic>
        <p:nvPicPr>
          <p:cNvPr id="6" name="5 - Εικόνα" descr="C:\Users\Vaso\Desktop\Τροχός εικόνες Νέλλη\2013-01-25 12.24.55.jpg"/>
          <p:cNvPicPr/>
          <p:nvPr/>
        </p:nvPicPr>
        <p:blipFill>
          <a:blip r:embed="rId4" cstate="print"/>
          <a:srcRect/>
          <a:stretch>
            <a:fillRect/>
          </a:stretch>
        </p:blipFill>
        <p:spPr bwMode="auto">
          <a:xfrm>
            <a:off x="0" y="5229200"/>
            <a:ext cx="2267744" cy="1628800"/>
          </a:xfrm>
          <a:prstGeom prst="rect">
            <a:avLst/>
          </a:prstGeom>
          <a:noFill/>
          <a:ln w="9525">
            <a:noFill/>
            <a:miter lim="800000"/>
            <a:headEnd/>
            <a:tailEnd/>
          </a:ln>
        </p:spPr>
      </p:pic>
      <p:pic>
        <p:nvPicPr>
          <p:cNvPr id="7" name="6 - Εικόνα" descr="C:\Users\Vaso\Desktop\Τροχός εικόνες Νέλλη\2013-01-25 12.30.10.jpg"/>
          <p:cNvPicPr/>
          <p:nvPr/>
        </p:nvPicPr>
        <p:blipFill>
          <a:blip r:embed="rId5" cstate="print"/>
          <a:srcRect/>
          <a:stretch>
            <a:fillRect/>
          </a:stretch>
        </p:blipFill>
        <p:spPr bwMode="auto">
          <a:xfrm>
            <a:off x="6915150" y="908720"/>
            <a:ext cx="2228850" cy="1671899"/>
          </a:xfrm>
          <a:prstGeom prst="rect">
            <a:avLst/>
          </a:prstGeom>
          <a:noFill/>
          <a:ln w="9525">
            <a:noFill/>
            <a:miter lim="800000"/>
            <a:headEnd/>
            <a:tailEnd/>
          </a:ln>
        </p:spPr>
      </p:pic>
      <p:pic>
        <p:nvPicPr>
          <p:cNvPr id="8" name="7 - Εικόνα" descr="C:\Users\Vaso\Desktop\Τροχός εικόνες Νέλλη\2013-01-25 12.27.37.jpg"/>
          <p:cNvPicPr/>
          <p:nvPr/>
        </p:nvPicPr>
        <p:blipFill>
          <a:blip r:embed="rId6" cstate="print"/>
          <a:srcRect/>
          <a:stretch>
            <a:fillRect/>
          </a:stretch>
        </p:blipFill>
        <p:spPr bwMode="auto">
          <a:xfrm>
            <a:off x="6516216" y="2636912"/>
            <a:ext cx="2286000" cy="1714769"/>
          </a:xfrm>
          <a:prstGeom prst="rect">
            <a:avLst/>
          </a:prstGeom>
          <a:noFill/>
          <a:ln w="9525">
            <a:noFill/>
            <a:miter lim="800000"/>
            <a:headEnd/>
            <a:tailEnd/>
          </a:ln>
        </p:spPr>
      </p:pic>
      <p:pic>
        <p:nvPicPr>
          <p:cNvPr id="9" name="8 - Εικόνα" descr="C:\Users\Vaso\Desktop\Τροχός εικόνες Νέλλη\2013-01-25 12.24.24.jpg"/>
          <p:cNvPicPr/>
          <p:nvPr/>
        </p:nvPicPr>
        <p:blipFill>
          <a:blip r:embed="rId7" cstate="print"/>
          <a:srcRect/>
          <a:stretch>
            <a:fillRect/>
          </a:stretch>
        </p:blipFill>
        <p:spPr bwMode="auto">
          <a:xfrm>
            <a:off x="3491880" y="1340768"/>
            <a:ext cx="2304256" cy="1800200"/>
          </a:xfrm>
          <a:prstGeom prst="rect">
            <a:avLst/>
          </a:prstGeom>
          <a:noFill/>
          <a:ln w="9525">
            <a:noFill/>
            <a:miter lim="800000"/>
            <a:headEnd/>
            <a:tailEnd/>
          </a:ln>
        </p:spPr>
      </p:pic>
      <p:pic>
        <p:nvPicPr>
          <p:cNvPr id="10" name="9 - Εικόνα" descr="C:\Users\Vaso\AppData\Local\Temp\Rar$DIa0.453\4.jpg"/>
          <p:cNvPicPr/>
          <p:nvPr/>
        </p:nvPicPr>
        <p:blipFill>
          <a:blip r:embed="rId8" cstate="print"/>
          <a:srcRect/>
          <a:stretch>
            <a:fillRect/>
          </a:stretch>
        </p:blipFill>
        <p:spPr bwMode="auto">
          <a:xfrm>
            <a:off x="4211960" y="3573016"/>
            <a:ext cx="2143125" cy="2143125"/>
          </a:xfrm>
          <a:prstGeom prst="rect">
            <a:avLst/>
          </a:prstGeom>
          <a:noFill/>
          <a:ln w="9525">
            <a:noFill/>
            <a:miter lim="800000"/>
            <a:headEnd/>
            <a:tailEnd/>
          </a:ln>
        </p:spPr>
      </p:pic>
      <p:pic>
        <p:nvPicPr>
          <p:cNvPr id="11" name="10 - Εικόνα" descr="C:\Users\Vaso\Desktop\τροχός\φωτογραφία.JPG"/>
          <p:cNvPicPr/>
          <p:nvPr/>
        </p:nvPicPr>
        <p:blipFill>
          <a:blip r:embed="rId9" cstate="print"/>
          <a:srcRect/>
          <a:stretch>
            <a:fillRect/>
          </a:stretch>
        </p:blipFill>
        <p:spPr bwMode="auto">
          <a:xfrm>
            <a:off x="6732240" y="4941168"/>
            <a:ext cx="2088232" cy="1916832"/>
          </a:xfrm>
          <a:prstGeom prst="rect">
            <a:avLst/>
          </a:prstGeom>
          <a:noFill/>
          <a:ln w="9525">
            <a:noFill/>
            <a:miter lim="800000"/>
            <a:headEnd/>
            <a:tailEnd/>
          </a:ln>
        </p:spPr>
      </p:pic>
      <p:pic>
        <p:nvPicPr>
          <p:cNvPr id="12" name="11 - Εικόνα" descr="C:\Users\Vaso\Desktop\Τροχός εικόνες Νέλλη\2013-02-01 12.35.47.jpg"/>
          <p:cNvPicPr/>
          <p:nvPr/>
        </p:nvPicPr>
        <p:blipFill>
          <a:blip r:embed="rId10" cstate="print"/>
          <a:srcRect/>
          <a:stretch>
            <a:fillRect/>
          </a:stretch>
        </p:blipFill>
        <p:spPr bwMode="auto">
          <a:xfrm>
            <a:off x="395536" y="2708920"/>
            <a:ext cx="2857077" cy="21431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p:txBody>
          <a:bodyPr/>
          <a:lstStyle/>
          <a:p>
            <a:pPr algn="ctr">
              <a:buNone/>
            </a:pPr>
            <a:r>
              <a:rPr lang="el-GR" dirty="0" smtClean="0">
                <a:latin typeface="Comic Sans MS" pitchFamily="66" charset="0"/>
              </a:rPr>
              <a:t>   Χωριστήκαμε σε τέσσερις ομάδες εργασίας.</a:t>
            </a:r>
          </a:p>
          <a:p>
            <a:pPr>
              <a:buNone/>
            </a:pPr>
            <a:r>
              <a:rPr lang="el-GR" dirty="0" smtClean="0">
                <a:latin typeface="Comic Sans MS" pitchFamily="66" charset="0"/>
              </a:rPr>
              <a:t>        Κάθε ομάδα ασχολήθηκε με το</a:t>
            </a:r>
          </a:p>
          <a:p>
            <a:pPr>
              <a:buNone/>
            </a:pPr>
            <a:r>
              <a:rPr lang="el-GR" dirty="0" smtClean="0">
                <a:latin typeface="Comic Sans MS" pitchFamily="66" charset="0"/>
              </a:rPr>
              <a:t>                    υποθέμα της</a:t>
            </a:r>
          </a:p>
          <a:p>
            <a:pPr>
              <a:buNone/>
            </a:pPr>
            <a:r>
              <a:rPr lang="el-GR" dirty="0" smtClean="0">
                <a:latin typeface="Comic Sans MS" pitchFamily="66" charset="0"/>
              </a:rPr>
              <a:t>      και έθεσε επί μέρους ερωτήματα.</a:t>
            </a:r>
            <a:endParaRPr lang="el-GR" dirty="0">
              <a:latin typeface="Comic Sans MS" pitchFamily="66"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dirty="0" smtClean="0"/>
              <a:t> </a:t>
            </a:r>
            <a:r>
              <a:rPr lang="el-GR" dirty="0" smtClean="0">
                <a:solidFill>
                  <a:srgbClr val="C00000"/>
                </a:solidFill>
                <a:latin typeface="Comic Sans MS" pitchFamily="66" charset="0"/>
              </a:rPr>
              <a:t>Τί σας έρχεται στο μυαλό όταν ακούτε την λέξη "τροχός" ;</a:t>
            </a:r>
            <a:endParaRPr lang="el-GR" dirty="0">
              <a:solidFill>
                <a:srgbClr val="C00000"/>
              </a:solidFill>
              <a:latin typeface="Comic Sans MS" pitchFamily="66" charset="0"/>
            </a:endParaRPr>
          </a:p>
        </p:txBody>
      </p:sp>
      <p:pic>
        <p:nvPicPr>
          <p:cNvPr id="4" name="3 - Θέση περιεχομένου"/>
          <p:cNvPicPr>
            <a:picLocks noGrp="1"/>
          </p:cNvPicPr>
          <p:nvPr>
            <p:ph idx="1"/>
          </p:nvPr>
        </p:nvPicPr>
        <p:blipFill>
          <a:blip r:embed="rId2" cstate="print"/>
          <a:srcRect/>
          <a:stretch>
            <a:fillRect/>
          </a:stretch>
        </p:blipFill>
        <p:spPr bwMode="auto">
          <a:xfrm>
            <a:off x="1475657" y="2060848"/>
            <a:ext cx="6192688" cy="3672408"/>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556792"/>
            <a:ext cx="8229600" cy="288032"/>
          </a:xfrm>
        </p:spPr>
        <p:txBody>
          <a:bodyPr>
            <a:normAutofit fontScale="90000"/>
          </a:bodyPr>
          <a:lstStyle/>
          <a:p>
            <a:r>
              <a:rPr lang="el-GR" dirty="0" smtClean="0">
                <a:solidFill>
                  <a:srgbClr val="002060"/>
                </a:solidFill>
                <a:latin typeface="Comic Sans MS" pitchFamily="66" charset="0"/>
              </a:rPr>
              <a:t>Έχετε κάποιο αντικείμενο στο σπίτι σας που να παραπέμπει σε τροχό;</a:t>
            </a:r>
            <a:r>
              <a:rPr lang="el-GR" dirty="0" smtClean="0">
                <a:latin typeface="Comic Sans MS" pitchFamily="66" charset="0"/>
              </a:rPr>
              <a:t/>
            </a:r>
            <a:br>
              <a:rPr lang="el-GR" dirty="0" smtClean="0">
                <a:latin typeface="Comic Sans MS" pitchFamily="66" charset="0"/>
              </a:rPr>
            </a:br>
            <a:endParaRPr lang="el-GR" dirty="0">
              <a:latin typeface="Comic Sans MS" pitchFamily="66" charset="0"/>
            </a:endParaRPr>
          </a:p>
        </p:txBody>
      </p:sp>
      <p:pic>
        <p:nvPicPr>
          <p:cNvPr id="4" name="3 - Θέση περιεχομένου"/>
          <p:cNvPicPr>
            <a:picLocks noGrp="1"/>
          </p:cNvPicPr>
          <p:nvPr>
            <p:ph idx="1"/>
          </p:nvPr>
        </p:nvPicPr>
        <p:blipFill>
          <a:blip r:embed="rId2" cstate="print"/>
          <a:srcRect/>
          <a:stretch>
            <a:fillRect/>
          </a:stretch>
        </p:blipFill>
        <p:spPr bwMode="auto">
          <a:xfrm>
            <a:off x="1763688" y="2479268"/>
            <a:ext cx="5616624" cy="3686036"/>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268760"/>
            <a:ext cx="8229600" cy="148878"/>
          </a:xfrm>
        </p:spPr>
        <p:txBody>
          <a:bodyPr>
            <a:normAutofit fontScale="90000"/>
          </a:bodyPr>
          <a:lstStyle/>
          <a:p>
            <a:r>
              <a:rPr lang="el-GR" dirty="0" smtClean="0">
                <a:solidFill>
                  <a:schemeClr val="accent2"/>
                </a:solidFill>
                <a:latin typeface="Comic Sans MS" pitchFamily="66" charset="0"/>
              </a:rPr>
              <a:t>Μπορείτε να μας πείτε μια φράση, παροιμία ή στίχο τραγουδιού με τη λέξη τροχός;</a:t>
            </a:r>
            <a:endParaRPr lang="el-GR" dirty="0">
              <a:solidFill>
                <a:schemeClr val="accent2"/>
              </a:solidFill>
              <a:latin typeface="Comic Sans MS" pitchFamily="66" charset="0"/>
            </a:endParaRPr>
          </a:p>
        </p:txBody>
      </p:sp>
      <p:graphicFrame>
        <p:nvGraphicFramePr>
          <p:cNvPr id="4" name="3 - Θέση περιεχομένου"/>
          <p:cNvGraphicFramePr>
            <a:graphicFrameLocks noGrp="1"/>
          </p:cNvGraphicFramePr>
          <p:nvPr>
            <p:ph idx="1"/>
          </p:nvPr>
        </p:nvGraphicFramePr>
        <p:xfrm>
          <a:off x="457200" y="2492896"/>
          <a:ext cx="7859216" cy="363326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1124744"/>
            <a:ext cx="8229600" cy="5001419"/>
          </a:xfrm>
        </p:spPr>
        <p:txBody>
          <a:bodyPr/>
          <a:lstStyle/>
          <a:p>
            <a:pPr>
              <a:buNone/>
            </a:pPr>
            <a:r>
              <a:rPr lang="el-GR" dirty="0" smtClean="0">
                <a:solidFill>
                  <a:srgbClr val="FF0000"/>
                </a:solidFill>
              </a:rPr>
              <a:t>                   </a:t>
            </a:r>
            <a:r>
              <a:rPr lang="el-GR" sz="4800" dirty="0" smtClean="0">
                <a:solidFill>
                  <a:srgbClr val="FF0000"/>
                </a:solidFill>
              </a:rPr>
              <a:t> </a:t>
            </a:r>
            <a:r>
              <a:rPr lang="el-GR" sz="4800" dirty="0" smtClean="0"/>
              <a:t>Ο  </a:t>
            </a:r>
            <a:r>
              <a:rPr lang="el-GR" sz="4800" b="1" i="1" dirty="0" smtClean="0"/>
              <a:t>«τροχός» </a:t>
            </a:r>
            <a:r>
              <a:rPr lang="el-GR" sz="4800" dirty="0" smtClean="0"/>
              <a:t>σε…</a:t>
            </a:r>
            <a:r>
              <a:rPr lang="el-GR" dirty="0" smtClean="0"/>
              <a:t/>
            </a:r>
            <a:br>
              <a:rPr lang="el-GR" dirty="0" smtClean="0"/>
            </a:br>
            <a:endParaRPr lang="el-GR" dirty="0" smtClean="0"/>
          </a:p>
          <a:p>
            <a:pPr>
              <a:buNone/>
            </a:pPr>
            <a:r>
              <a:rPr lang="el-GR" dirty="0" smtClean="0"/>
              <a:t> αποφθέγματα  </a:t>
            </a:r>
          </a:p>
          <a:p>
            <a:pPr>
              <a:buNone/>
            </a:pPr>
            <a:r>
              <a:rPr lang="el-GR" dirty="0" smtClean="0"/>
              <a:t>                       φράσεις</a:t>
            </a:r>
            <a:br>
              <a:rPr lang="el-GR" dirty="0" smtClean="0"/>
            </a:br>
            <a:r>
              <a:rPr lang="el-GR" dirty="0" smtClean="0"/>
              <a:t>                                παροιμίες</a:t>
            </a:r>
            <a:br>
              <a:rPr lang="el-GR" dirty="0" smtClean="0"/>
            </a:br>
            <a:r>
              <a:rPr lang="el-GR" dirty="0" smtClean="0"/>
              <a:t>                                               ποιήματα </a:t>
            </a:r>
            <a:br>
              <a:rPr lang="el-GR" dirty="0" smtClean="0"/>
            </a:br>
            <a:r>
              <a:rPr lang="el-GR" dirty="0" smtClean="0"/>
              <a:t>                                                           τραγούδια </a:t>
            </a:r>
            <a:endParaRPr lang="el-GR"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Ο ΕΡΩΤΟΚΡΙΤΟΣ ΕΡΜΗΝΕΥΜΕΝΟΣ ΑΠΟ 77 ΚΑΛΛΙΤΕΧΝΕΣ.avi">
            <a:hlinkClick r:id="" action="ppaction://media"/>
          </p:cNvPr>
          <p:cNvPicPr>
            <a:picLocks noGrp="1" noRot="1" noChangeAspect="1"/>
          </p:cNvPicPr>
          <p:nvPr>
            <p:ph idx="1"/>
            <a:videoFile r:link="rId1"/>
          </p:nvPr>
        </p:nvPicPr>
        <p:blipFill>
          <a:blip r:embed="rId3" cstate="print"/>
          <a:stretch>
            <a:fillRect/>
          </a:stretch>
        </p:blipFill>
        <p:spPr>
          <a:xfrm>
            <a:off x="0" y="0"/>
            <a:ext cx="9143999"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24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1026" name="Picture 2" descr="C:\Users\Vaso\Desktop\τροχός\images (16).jpg"/>
          <p:cNvPicPr>
            <a:picLocks noGrp="1" noChangeAspect="1" noChangeArrowheads="1"/>
          </p:cNvPicPr>
          <p:nvPr>
            <p:ph idx="1"/>
          </p:nvPr>
        </p:nvPicPr>
        <p:blipFill>
          <a:blip r:embed="rId2" cstate="print"/>
          <a:srcRect/>
          <a:stretch>
            <a:fillRect/>
          </a:stretch>
        </p:blipFill>
        <p:spPr bwMode="auto">
          <a:xfrm>
            <a:off x="1043608" y="815770"/>
            <a:ext cx="7056784" cy="526056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043608" y="548680"/>
            <a:ext cx="7746064" cy="2520280"/>
          </a:xfrm>
        </p:spPr>
        <p:txBody>
          <a:bodyPr>
            <a:normAutofit/>
          </a:bodyPr>
          <a:lstStyle/>
          <a:p>
            <a:r>
              <a:rPr lang="el-GR" sz="4000" dirty="0" smtClean="0">
                <a:latin typeface="Comic Sans MS" pitchFamily="66" charset="0"/>
              </a:rPr>
              <a:t>Η ιστορία του τροχού, αλλά και οι χρήσεις του στην αρχαιότητα, ερευνήθηκαν από τους</a:t>
            </a:r>
            <a:r>
              <a:rPr lang="el-GR" sz="3600" dirty="0" smtClean="0">
                <a:latin typeface="Comic Sans MS" pitchFamily="66" charset="0"/>
              </a:rPr>
              <a:t>….</a:t>
            </a:r>
            <a:endParaRPr lang="el-GR" sz="3600" dirty="0">
              <a:latin typeface="Comic Sans MS" pitchFamily="66" charset="0"/>
            </a:endParaRPr>
          </a:p>
        </p:txBody>
      </p:sp>
      <p:sp>
        <p:nvSpPr>
          <p:cNvPr id="4" name="2 - Θέση περιεχομένου"/>
          <p:cNvSpPr txBox="1">
            <a:spLocks/>
          </p:cNvSpPr>
          <p:nvPr/>
        </p:nvSpPr>
        <p:spPr>
          <a:xfrm>
            <a:off x="2047168" y="1200200"/>
            <a:ext cx="6695584" cy="56578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el-G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2 - Θέση περιεχομένου"/>
          <p:cNvSpPr txBox="1">
            <a:spLocks/>
          </p:cNvSpPr>
          <p:nvPr/>
        </p:nvSpPr>
        <p:spPr>
          <a:xfrm>
            <a:off x="1516864" y="984176"/>
            <a:ext cx="6695584" cy="56578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el-G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2 - Θέση περιεχομένου"/>
          <p:cNvSpPr txBox="1">
            <a:spLocks/>
          </p:cNvSpPr>
          <p:nvPr/>
        </p:nvSpPr>
        <p:spPr>
          <a:xfrm>
            <a:off x="1697392" y="1019200"/>
            <a:ext cx="6695584" cy="56578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el-G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2 - Θέση περιεχομένου"/>
          <p:cNvSpPr txBox="1">
            <a:spLocks/>
          </p:cNvSpPr>
          <p:nvPr/>
        </p:nvSpPr>
        <p:spPr>
          <a:xfrm>
            <a:off x="1907704" y="1200200"/>
            <a:ext cx="6695584" cy="56578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el-G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1 - Τίτλος"/>
          <p:cNvSpPr txBox="1">
            <a:spLocks/>
          </p:cNvSpPr>
          <p:nvPr/>
        </p:nvSpPr>
        <p:spPr>
          <a:xfrm>
            <a:off x="4027896" y="1279302"/>
            <a:ext cx="7498080" cy="1143000"/>
          </a:xfrm>
          <a:prstGeom prst="rect">
            <a:avLst/>
          </a:prstGeom>
        </p:spPr>
        <p:txBody>
          <a:bodyPr anchor="ctr">
            <a:norm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l-G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9" name="2 - Θέση περιεχομένου"/>
          <p:cNvSpPr txBox="1">
            <a:spLocks/>
          </p:cNvSpPr>
          <p:nvPr/>
        </p:nvSpPr>
        <p:spPr>
          <a:xfrm>
            <a:off x="3851920" y="2023864"/>
            <a:ext cx="7850032" cy="56578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el-G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0" name="2 - Θέση περιεχομένου"/>
          <p:cNvSpPr txBox="1">
            <a:spLocks/>
          </p:cNvSpPr>
          <p:nvPr/>
        </p:nvSpPr>
        <p:spPr>
          <a:xfrm>
            <a:off x="4499992" y="2204864"/>
            <a:ext cx="6695584" cy="5657800"/>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el-GR"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descr="C:\Users\Vaso\Desktop\images (61).jpg"/>
          <p:cNvPicPr>
            <a:picLocks noGrp="1" noChangeAspect="1" noChangeArrowheads="1"/>
          </p:cNvPicPr>
          <p:nvPr>
            <p:ph idx="1"/>
          </p:nvPr>
        </p:nvPicPr>
        <p:blipFill>
          <a:blip r:embed="rId2" cstate="print"/>
          <a:srcRect/>
          <a:stretch>
            <a:fillRect/>
          </a:stretch>
        </p:blipFill>
        <p:spPr bwMode="auto">
          <a:xfrm>
            <a:off x="3563888" y="3068960"/>
            <a:ext cx="5184576" cy="354005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Image (2)1"/>
          <p:cNvPicPr/>
          <p:nvPr/>
        </p:nvPicPr>
        <p:blipFill>
          <a:blip r:embed="rId2" cstate="print"/>
          <a:srcRect/>
          <a:stretch>
            <a:fillRect/>
          </a:stretch>
        </p:blipFill>
        <p:spPr bwMode="auto">
          <a:xfrm>
            <a:off x="1043608" y="0"/>
            <a:ext cx="2448272" cy="3212976"/>
          </a:xfrm>
          <a:prstGeom prst="rect">
            <a:avLst/>
          </a:prstGeom>
          <a:noFill/>
          <a:ln w="9525">
            <a:noFill/>
            <a:miter lim="800000"/>
            <a:headEnd/>
            <a:tailEnd/>
          </a:ln>
        </p:spPr>
      </p:pic>
      <p:sp>
        <p:nvSpPr>
          <p:cNvPr id="3" name="2 - Θέση περιεχομένου"/>
          <p:cNvSpPr>
            <a:spLocks noGrp="1"/>
          </p:cNvSpPr>
          <p:nvPr>
            <p:ph idx="1"/>
          </p:nvPr>
        </p:nvSpPr>
        <p:spPr>
          <a:xfrm>
            <a:off x="1475656" y="548680"/>
            <a:ext cx="7498080" cy="5616624"/>
          </a:xfrm>
        </p:spPr>
        <p:txBody>
          <a:bodyPr>
            <a:normAutofit/>
          </a:bodyPr>
          <a:lstStyle/>
          <a:p>
            <a:pPr>
              <a:buNone/>
            </a:pPr>
            <a:r>
              <a:rPr lang="el-GR" b="1" dirty="0" smtClean="0">
                <a:solidFill>
                  <a:schemeClr val="accent3"/>
                </a:solidFill>
                <a:latin typeface="Comic Sans MS" pitchFamily="66" charset="0"/>
              </a:rPr>
              <a:t>       Η Γέννηση του τροχού</a:t>
            </a:r>
            <a:endParaRPr lang="el-GR" dirty="0" smtClean="0">
              <a:solidFill>
                <a:schemeClr val="accent3"/>
              </a:solidFill>
              <a:latin typeface="Comic Sans MS" pitchFamily="66" charset="0"/>
            </a:endParaRPr>
          </a:p>
          <a:p>
            <a:pPr>
              <a:buNone/>
            </a:pPr>
            <a:r>
              <a:rPr lang="el-GR" sz="2800" dirty="0" smtClean="0">
                <a:latin typeface="Comic Sans MS" pitchFamily="66" charset="0"/>
              </a:rPr>
              <a:t> </a:t>
            </a:r>
          </a:p>
          <a:p>
            <a:pPr>
              <a:buNone/>
            </a:pPr>
            <a:r>
              <a:rPr lang="el-GR" sz="2800" dirty="0" smtClean="0">
                <a:latin typeface="Comic Sans MS" pitchFamily="66" charset="0"/>
              </a:rPr>
              <a:t>     ...Και μια μέρα, αυτό το καλύτερο εμφανίστηκε. Στο γόνιμο δέλτα του Τίγρη και του Εφράτη, κάποτε, τέταρτη χιλιετηρίδα π.Χ , ένας άγνωστος Σουμέριος, έφτιαξε, αυτό, που θα πρέπει να αποτελεί το μεγαλύτερο, τεχνολογικό επίτευγμα του ανθρώπου. Έφτιαξε έναν τροχό...</a:t>
            </a:r>
            <a:endParaRPr lang="el-GR" sz="2800" dirty="0">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2400" dirty="0" smtClean="0">
                <a:solidFill>
                  <a:schemeClr val="accent6"/>
                </a:solidFill>
                <a:latin typeface="Comic Sans MS" pitchFamily="66" charset="0"/>
              </a:rPr>
              <a:t>Σουμεριανή νεκρική πομπή </a:t>
            </a:r>
            <a:endParaRPr lang="el-GR" sz="2400" dirty="0">
              <a:solidFill>
                <a:schemeClr val="accent6"/>
              </a:solidFill>
              <a:latin typeface="Comic Sans MS" pitchFamily="66" charset="0"/>
            </a:endParaRPr>
          </a:p>
        </p:txBody>
      </p:sp>
      <p:pic>
        <p:nvPicPr>
          <p:cNvPr id="4" name="3 - Θέση περιεχομένου" descr="G:\Σουμεριανή απεικόνηση πολεμικών αρμάτων με τροχούς ,γύρω στο 3200 π.Χ..jpg"/>
          <p:cNvPicPr>
            <a:picLocks noGrp="1"/>
          </p:cNvPicPr>
          <p:nvPr>
            <p:ph idx="1"/>
          </p:nvPr>
        </p:nvPicPr>
        <p:blipFill>
          <a:blip r:embed="rId2" cstate="print"/>
          <a:srcRect/>
          <a:stretch>
            <a:fillRect/>
          </a:stretch>
        </p:blipFill>
        <p:spPr bwMode="auto">
          <a:xfrm>
            <a:off x="1331640" y="1772816"/>
            <a:ext cx="7200800" cy="1728192"/>
          </a:xfrm>
          <a:prstGeom prst="rect">
            <a:avLst/>
          </a:prstGeom>
          <a:noFill/>
          <a:ln w="9525">
            <a:noFill/>
            <a:miter lim="800000"/>
            <a:headEnd/>
            <a:tailEnd/>
          </a:ln>
        </p:spPr>
      </p:pic>
      <p:sp>
        <p:nvSpPr>
          <p:cNvPr id="6" name="5 - Ορθογώνιο"/>
          <p:cNvSpPr/>
          <p:nvPr/>
        </p:nvSpPr>
        <p:spPr>
          <a:xfrm rot="10800000" flipV="1">
            <a:off x="2195736" y="4107703"/>
            <a:ext cx="5400600" cy="1015663"/>
          </a:xfrm>
          <a:prstGeom prst="rect">
            <a:avLst/>
          </a:prstGeom>
        </p:spPr>
        <p:txBody>
          <a:bodyPr wrap="square">
            <a:spAutoFit/>
          </a:bodyPr>
          <a:lstStyle/>
          <a:p>
            <a:r>
              <a:rPr lang="el-GR" sz="2000" dirty="0" smtClean="0">
                <a:latin typeface="Comic Sans MS" pitchFamily="66" charset="0"/>
              </a:rPr>
              <a:t>Οι πρώτοι τροχοί των Σουμερίων, αποτελούνταν από ξύλινες σανίδες, με μία τρύπα στην μέση για τον άξονα. </a:t>
            </a:r>
            <a:endParaRPr lang="el-GR" sz="2000" dirty="0">
              <a:latin typeface="Comic Sans MS"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dirty="0"/>
          </a:p>
        </p:txBody>
      </p:sp>
      <p:sp>
        <p:nvSpPr>
          <p:cNvPr id="3" name="2 - Θέση περιεχομένου"/>
          <p:cNvSpPr>
            <a:spLocks noGrp="1"/>
          </p:cNvSpPr>
          <p:nvPr>
            <p:ph idx="1"/>
          </p:nvPr>
        </p:nvSpPr>
        <p:spPr>
          <a:xfrm>
            <a:off x="1259632" y="188640"/>
            <a:ext cx="7674056" cy="6059760"/>
          </a:xfrm>
        </p:spPr>
        <p:txBody>
          <a:bodyPr>
            <a:normAutofit/>
          </a:bodyPr>
          <a:lstStyle/>
          <a:p>
            <a:pPr>
              <a:buNone/>
            </a:pPr>
            <a:r>
              <a:rPr lang="el-GR" sz="3600" b="1" dirty="0" smtClean="0"/>
              <a:t>    </a:t>
            </a:r>
          </a:p>
          <a:p>
            <a:pPr>
              <a:buNone/>
            </a:pPr>
            <a:r>
              <a:rPr lang="el-GR" sz="3600" b="1" dirty="0" smtClean="0"/>
              <a:t> </a:t>
            </a:r>
            <a:r>
              <a:rPr lang="el-GR" sz="3600" b="1" dirty="0" smtClean="0">
                <a:solidFill>
                  <a:srgbClr val="C00000"/>
                </a:solidFill>
                <a:latin typeface="Comic Sans MS" pitchFamily="66" charset="0"/>
              </a:rPr>
              <a:t>Εφαρμογές του τροχού</a:t>
            </a:r>
          </a:p>
          <a:p>
            <a:pPr>
              <a:buNone/>
            </a:pPr>
            <a:endParaRPr lang="el-GR" sz="3600" b="1" dirty="0" smtClean="0">
              <a:solidFill>
                <a:srgbClr val="C00000"/>
              </a:solidFill>
              <a:latin typeface="Comic Sans MS" pitchFamily="66" charset="0"/>
            </a:endParaRPr>
          </a:p>
          <a:p>
            <a:pPr>
              <a:buNone/>
            </a:pPr>
            <a:r>
              <a:rPr lang="el-GR" sz="3600" b="1" dirty="0" smtClean="0">
                <a:solidFill>
                  <a:srgbClr val="C00000"/>
                </a:solidFill>
                <a:latin typeface="Comic Sans MS" pitchFamily="66" charset="0"/>
              </a:rPr>
              <a:t>                στην αρχαιότητα</a:t>
            </a:r>
            <a:endParaRPr lang="el-GR" sz="3600" dirty="0"/>
          </a:p>
        </p:txBody>
      </p:sp>
      <p:pic>
        <p:nvPicPr>
          <p:cNvPr id="3074" name="Picture 2" descr="C:\Users\Vaso\Desktop\τροχός\troxos_a.JPG"/>
          <p:cNvPicPr>
            <a:picLocks noChangeAspect="1" noChangeArrowheads="1"/>
          </p:cNvPicPr>
          <p:nvPr/>
        </p:nvPicPr>
        <p:blipFill>
          <a:blip r:embed="rId2" cstate="print"/>
          <a:srcRect/>
          <a:stretch>
            <a:fillRect/>
          </a:stretch>
        </p:blipFill>
        <p:spPr bwMode="auto">
          <a:xfrm>
            <a:off x="1547664" y="2060848"/>
            <a:ext cx="2632482" cy="3824264"/>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Ηλιοστάσιο">
  <a:themeElements>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Ηλιοστάσιο">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Ηλιοστάσιο">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533</TotalTime>
  <Words>951</Words>
  <Application>Microsoft Office PowerPoint</Application>
  <PresentationFormat>Προβολή στην οθόνη (4:3)</PresentationFormat>
  <Paragraphs>186</Paragraphs>
  <Slides>55</Slides>
  <Notes>10</Notes>
  <HiddenSlides>0</HiddenSlides>
  <MMClips>3</MMClips>
  <ScaleCrop>false</ScaleCrop>
  <HeadingPairs>
    <vt:vector size="4" baseType="variant">
      <vt:variant>
        <vt:lpstr>Θέμα</vt:lpstr>
      </vt:variant>
      <vt:variant>
        <vt:i4>5</vt:i4>
      </vt:variant>
      <vt:variant>
        <vt:lpstr>Τίτλοι διαφανειών</vt:lpstr>
      </vt:variant>
      <vt:variant>
        <vt:i4>55</vt:i4>
      </vt:variant>
    </vt:vector>
  </HeadingPairs>
  <TitlesOfParts>
    <vt:vector size="60" baseType="lpstr">
      <vt:lpstr>Ηλιοστάσιο</vt:lpstr>
      <vt:lpstr>Θέμα του Office</vt:lpstr>
      <vt:lpstr>1_Θέμα του Office</vt:lpstr>
      <vt:lpstr>2_Θέμα του Office</vt:lpstr>
      <vt:lpstr>3_Θέμα του Office</vt:lpstr>
      <vt:lpstr>      «Τροχός»</vt:lpstr>
      <vt:lpstr>Διαφάνεια 2</vt:lpstr>
      <vt:lpstr>Διαφάνεια 3</vt:lpstr>
      <vt:lpstr>Σκοπός της έρευνας και              ερευνητικά ερωτήματα </vt:lpstr>
      <vt:lpstr>Διαφάνεια 5</vt:lpstr>
      <vt:lpstr>Η ιστορία του τροχού, αλλά και οι χρήσεις του στην αρχαιότητα, ερευνήθηκαν από τους….</vt:lpstr>
      <vt:lpstr>Διαφάνεια 7</vt:lpstr>
      <vt:lpstr>Σουμεριανή νεκρική πομπή </vt:lpstr>
      <vt:lpstr>Διαφάνεια 9</vt:lpstr>
      <vt:lpstr>Διαφάνεια 10</vt:lpstr>
      <vt:lpstr>Διαφάνεια 11</vt:lpstr>
      <vt:lpstr>Διαφάνεια 12</vt:lpstr>
      <vt:lpstr>         Το κάρο…</vt:lpstr>
      <vt:lpstr>Διαφάνεια 14</vt:lpstr>
      <vt:lpstr>Διαφάνεια 15</vt:lpstr>
      <vt:lpstr>Διαφάνεια 16</vt:lpstr>
      <vt:lpstr>Διαφάνεια 17</vt:lpstr>
      <vt:lpstr>Ανεμόμυλος </vt:lpstr>
      <vt:lpstr>Νερόμυλος :  Ο υδροκίνητος τροχός </vt:lpstr>
      <vt:lpstr>Διαφάνεια 20</vt:lpstr>
      <vt:lpstr>Διαφάνεια 21</vt:lpstr>
      <vt:lpstr>Διαφάνεια 22</vt:lpstr>
      <vt:lpstr>Διαφάνεια 23</vt:lpstr>
      <vt:lpstr>            Τροχαλία </vt:lpstr>
      <vt:lpstr>Διαφάνεια 25</vt:lpstr>
      <vt:lpstr>Οδοντωτοί τροχοί και γρανάζια</vt:lpstr>
      <vt:lpstr>Διαφάνεια 27</vt:lpstr>
      <vt:lpstr>Διαφάνεια 28</vt:lpstr>
      <vt:lpstr>Διαφάνεια 29</vt:lpstr>
      <vt:lpstr>    Αυτός ο κόσμος που κυλά...                 Τροχοφόρα </vt:lpstr>
      <vt:lpstr>  Το χόμπι των δύο τροχών</vt:lpstr>
      <vt:lpstr>Διαφάνεια 32</vt:lpstr>
      <vt:lpstr>Επίσης το ποδήλατο…</vt:lpstr>
      <vt:lpstr>Αυτοκίνητα και μηχανές</vt:lpstr>
      <vt:lpstr>              Σήμερα…</vt:lpstr>
      <vt:lpstr>Το τρένο: κύλιση σε ράγες </vt:lpstr>
      <vt:lpstr>Το τρένο θρύλος </vt:lpstr>
      <vt:lpstr>Διαφάνεια 38</vt:lpstr>
      <vt:lpstr> Τροχός- Παιχνίδι</vt:lpstr>
      <vt:lpstr>       … παιδικό παιχνίδι</vt:lpstr>
      <vt:lpstr> Τροχός του Λούνα Πάρκ</vt:lpstr>
      <vt:lpstr>  Αλλά...και ο τροχός του Νεύτωνα </vt:lpstr>
      <vt:lpstr>  Ή μήπως ο τροχός της τύχης; – Ρουλέτα</vt:lpstr>
      <vt:lpstr>Διαφάνεια 44</vt:lpstr>
      <vt:lpstr>Οδοντιατρικός τροχός</vt:lpstr>
      <vt:lpstr>Τροχός βασανιστηρίων</vt:lpstr>
      <vt:lpstr>Τροχός-εργαλείο</vt:lpstr>
      <vt:lpstr>Ο τροχός του Falkink (2002)</vt:lpstr>
      <vt:lpstr>Παρατηρούμε "τροχούς" σε διάφορα αντικείμενα και τους φωτογραφίζουμε.</vt:lpstr>
      <vt:lpstr> Τί σας έρχεται στο μυαλό όταν ακούτε την λέξη "τροχός" ;</vt:lpstr>
      <vt:lpstr>Έχετε κάποιο αντικείμενο στο σπίτι σας που να παραπέμπει σε τροχό; </vt:lpstr>
      <vt:lpstr>Μπορείτε να μας πείτε μια φράση, παροιμία ή στίχο τραγουδιού με τη λέξη τροχός;</vt:lpstr>
      <vt:lpstr>Διαφάνεια 53</vt:lpstr>
      <vt:lpstr>Διαφάνεια 54</vt:lpstr>
      <vt:lpstr>Διαφάνεια 55</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Vaso</dc:creator>
  <cp:lastModifiedBy>Vaso</cp:lastModifiedBy>
  <cp:revision>69</cp:revision>
  <dcterms:created xsi:type="dcterms:W3CDTF">2013-04-01T13:54:09Z</dcterms:created>
  <dcterms:modified xsi:type="dcterms:W3CDTF">2013-04-23T19:42:29Z</dcterms:modified>
</cp:coreProperties>
</file>