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62" r:id="rId1"/>
  </p:sldMasterIdLst>
  <p:notesMasterIdLst>
    <p:notesMasterId r:id="rId32"/>
  </p:notesMasterIdLst>
  <p:sldIdLst>
    <p:sldId id="259" r:id="rId2"/>
    <p:sldId id="260" r:id="rId3"/>
    <p:sldId id="261" r:id="rId4"/>
    <p:sldId id="262" r:id="rId5"/>
    <p:sldId id="286" r:id="rId6"/>
    <p:sldId id="263" r:id="rId7"/>
    <p:sldId id="265" r:id="rId8"/>
    <p:sldId id="266" r:id="rId9"/>
    <p:sldId id="267" r:id="rId10"/>
    <p:sldId id="268" r:id="rId11"/>
    <p:sldId id="269" r:id="rId12"/>
    <p:sldId id="270" r:id="rId13"/>
    <p:sldId id="271" r:id="rId14"/>
    <p:sldId id="272" r:id="rId15"/>
    <p:sldId id="273" r:id="rId16"/>
    <p:sldId id="280" r:id="rId17"/>
    <p:sldId id="275" r:id="rId18"/>
    <p:sldId id="276" r:id="rId19"/>
    <p:sldId id="277" r:id="rId20"/>
    <p:sldId id="278" r:id="rId21"/>
    <p:sldId id="279" r:id="rId22"/>
    <p:sldId id="281" r:id="rId23"/>
    <p:sldId id="282" r:id="rId24"/>
    <p:sldId id="284" r:id="rId25"/>
    <p:sldId id="285" r:id="rId26"/>
    <p:sldId id="287" r:id="rId27"/>
    <p:sldId id="288" r:id="rId28"/>
    <p:sldId id="289" r:id="rId29"/>
    <p:sldId id="291" r:id="rId30"/>
    <p:sldId id="290" r:id="rId31"/>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2004" autoAdjust="0"/>
    <p:restoredTop sz="94660"/>
  </p:normalViewPr>
  <p:slideViewPr>
    <p:cSldViewPr>
      <p:cViewPr varScale="1">
        <p:scale>
          <a:sx n="69" d="100"/>
          <a:sy n="69" d="100"/>
        </p:scale>
        <p:origin x="-35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20A9BD-E144-4CFB-AC6E-9FB421425CC5}" type="datetimeFigureOut">
              <a:rPr lang="el-GR" smtClean="0"/>
              <a:pPr/>
              <a:t>27/1/2014</a:t>
            </a:fld>
            <a:endParaRPr lang="el-GR"/>
          </a:p>
        </p:txBody>
      </p:sp>
      <p:sp>
        <p:nvSpPr>
          <p:cNvPr id="4" name="Θέση εικόνας διαφάνειας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C61FC8-07AA-4C7A-B549-3500E777EDC5}" type="slidenum">
              <a:rPr lang="el-GR" smtClean="0"/>
              <a:pPr/>
              <a:t>‹#›</a:t>
            </a:fld>
            <a:endParaRPr lang="el-GR"/>
          </a:p>
        </p:txBody>
      </p:sp>
    </p:spTree>
    <p:extLst>
      <p:ext uri="{BB962C8B-B14F-4D97-AF65-F5344CB8AC3E}">
        <p14:creationId xmlns="" xmlns:p14="http://schemas.microsoft.com/office/powerpoint/2010/main" val="952327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73C61FC8-07AA-4C7A-B549-3500E777EDC5}" type="slidenum">
              <a:rPr lang="el-GR" smtClean="0"/>
              <a:pPr/>
              <a:t>6</a:t>
            </a:fld>
            <a:endParaRPr lang="el-GR"/>
          </a:p>
        </p:txBody>
      </p:sp>
    </p:spTree>
    <p:extLst>
      <p:ext uri="{BB962C8B-B14F-4D97-AF65-F5344CB8AC3E}">
        <p14:creationId xmlns="" xmlns:p14="http://schemas.microsoft.com/office/powerpoint/2010/main" val="2842442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73C61FC8-07AA-4C7A-B549-3500E777EDC5}" type="slidenum">
              <a:rPr lang="el-GR" smtClean="0"/>
              <a:pPr/>
              <a:t>30</a:t>
            </a:fld>
            <a:endParaRPr lang="el-GR"/>
          </a:p>
        </p:txBody>
      </p:sp>
    </p:spTree>
    <p:extLst>
      <p:ext uri="{BB962C8B-B14F-4D97-AF65-F5344CB8AC3E}">
        <p14:creationId xmlns="" xmlns:p14="http://schemas.microsoft.com/office/powerpoint/2010/main" val="855499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l-GR" smtClean="0"/>
              <a:t>Στυλ κύριου τίτλου</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n-US" dirty="0"/>
          </a:p>
        </p:txBody>
      </p:sp>
      <p:sp>
        <p:nvSpPr>
          <p:cNvPr id="4" name="Date Placeholder 3"/>
          <p:cNvSpPr>
            <a:spLocks noGrp="1"/>
          </p:cNvSpPr>
          <p:nvPr>
            <p:ph type="dt" sz="half" idx="10"/>
          </p:nvPr>
        </p:nvSpPr>
        <p:spPr/>
        <p:txBody>
          <a:bodyPr/>
          <a:lstStyle/>
          <a:p>
            <a:fld id="{2342CEA3-3058-4D43-AE35-B3DA76CB4003}" type="datetimeFigureOut">
              <a:rPr lang="el-GR" smtClean="0"/>
              <a:pPr/>
              <a:t>27/1/2014</a:t>
            </a:fld>
            <a:endParaRPr lang="el-GR"/>
          </a:p>
        </p:txBody>
      </p:sp>
      <p:sp>
        <p:nvSpPr>
          <p:cNvPr id="5" name="Footer Placeholder 4"/>
          <p:cNvSpPr>
            <a:spLocks noGrp="1"/>
          </p:cNvSpPr>
          <p:nvPr>
            <p:ph type="ftr" sz="quarter" idx="11"/>
          </p:nvPr>
        </p:nvSpPr>
        <p:spPr/>
        <p:txBody>
          <a:bodyPr/>
          <a:lstStyle/>
          <a:p>
            <a:endParaRPr lang="el-GR"/>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3066237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Τίτλος και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l-GR" smtClean="0"/>
              <a:t>Στυλ κύριου τίτλου</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2342CEA3-3058-4D43-AE35-B3DA76CB4003}" type="datetimeFigureOut">
              <a:rPr lang="el-GR" smtClean="0"/>
              <a:pPr/>
              <a:t>27/1/2014</a:t>
            </a:fld>
            <a:endParaRPr lang="el-GR"/>
          </a:p>
        </p:txBody>
      </p:sp>
      <p:sp>
        <p:nvSpPr>
          <p:cNvPr id="5" name="Footer Placeholder 4"/>
          <p:cNvSpPr>
            <a:spLocks noGrp="1"/>
          </p:cNvSpPr>
          <p:nvPr>
            <p:ph type="ftr" sz="quarter" idx="11"/>
          </p:nvPr>
        </p:nvSpPr>
        <p:spPr/>
        <p:txBody>
          <a:bodyPr/>
          <a:lstStyle/>
          <a:p>
            <a:endParaRPr lang="el-GR"/>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1839762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Εισαγωγικά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l-GR" smtClean="0"/>
              <a:t>Στυλ κύριου τίτλου</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smtClean="0"/>
              <a:t>Στυλ υποδείγματος κειμένου</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2342CEA3-3058-4D43-AE35-B3DA76CB4003}" type="datetimeFigureOut">
              <a:rPr lang="el-GR" smtClean="0"/>
              <a:pPr/>
              <a:t>27/1/2014</a:t>
            </a:fld>
            <a:endParaRPr lang="el-GR"/>
          </a:p>
        </p:txBody>
      </p:sp>
      <p:sp>
        <p:nvSpPr>
          <p:cNvPr id="5" name="Footer Placeholder 4"/>
          <p:cNvSpPr>
            <a:spLocks noGrp="1"/>
          </p:cNvSpPr>
          <p:nvPr>
            <p:ph type="ftr" sz="quarter" idx="11"/>
          </p:nvPr>
        </p:nvSpPr>
        <p:spPr/>
        <p:txBody>
          <a:bodyPr/>
          <a:lstStyle/>
          <a:p>
            <a:endParaRPr lang="el-GR"/>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3F1D1C4-C2D9-4231-9FB2-B2D9D97AA41D}" type="slidenum">
              <a:rPr lang="el-GR" smtClean="0"/>
              <a:pPr/>
              <a:t>‹#›</a:t>
            </a:fld>
            <a:endParaRPr lang="el-GR"/>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 xmlns:p14="http://schemas.microsoft.com/office/powerpoint/2010/main" val="1406223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Κάρτα ονόματος">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l-GR" smtClean="0"/>
              <a:t>Στυλ κύριου τίτλου</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l-GR" smtClean="0"/>
              <a:t>Στυλ υποδείγματος κειμένου</a:t>
            </a:r>
          </a:p>
        </p:txBody>
      </p:sp>
      <p:sp>
        <p:nvSpPr>
          <p:cNvPr id="5" name="Date Placeholder 4"/>
          <p:cNvSpPr>
            <a:spLocks noGrp="1"/>
          </p:cNvSpPr>
          <p:nvPr>
            <p:ph type="dt" sz="half" idx="10"/>
          </p:nvPr>
        </p:nvSpPr>
        <p:spPr/>
        <p:txBody>
          <a:bodyPr/>
          <a:lstStyle/>
          <a:p>
            <a:fld id="{2342CEA3-3058-4D43-AE35-B3DA76CB4003}" type="datetimeFigureOut">
              <a:rPr lang="el-GR" smtClean="0"/>
              <a:pPr/>
              <a:t>27/1/2014</a:t>
            </a:fld>
            <a:endParaRPr lang="el-GR"/>
          </a:p>
        </p:txBody>
      </p:sp>
      <p:sp>
        <p:nvSpPr>
          <p:cNvPr id="6" name="Footer Placeholder 5"/>
          <p:cNvSpPr>
            <a:spLocks noGrp="1"/>
          </p:cNvSpPr>
          <p:nvPr>
            <p:ph type="ftr" sz="quarter" idx="11"/>
          </p:nvPr>
        </p:nvSpPr>
        <p:spPr/>
        <p:txBody>
          <a:bodyPr/>
          <a:lstStyle/>
          <a:p>
            <a:endParaRPr lang="el-GR"/>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10587577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Κάρτα ονόματος με φράση">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l-GR" smtClean="0"/>
              <a:t>Στυλ κύριου τίτλου</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smtClean="0"/>
              <a:t>Στυλ υποδείγματος κειμένου</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l-GR" smtClean="0"/>
              <a:t>Στυλ υποδείγματος κειμένου</a:t>
            </a:r>
          </a:p>
        </p:txBody>
      </p:sp>
      <p:sp>
        <p:nvSpPr>
          <p:cNvPr id="5" name="Date Placeholder 4"/>
          <p:cNvSpPr>
            <a:spLocks noGrp="1"/>
          </p:cNvSpPr>
          <p:nvPr>
            <p:ph type="dt" sz="half" idx="10"/>
          </p:nvPr>
        </p:nvSpPr>
        <p:spPr/>
        <p:txBody>
          <a:bodyPr/>
          <a:lstStyle/>
          <a:p>
            <a:fld id="{2342CEA3-3058-4D43-AE35-B3DA76CB4003}" type="datetimeFigureOut">
              <a:rPr lang="el-GR" smtClean="0"/>
              <a:pPr/>
              <a:t>27/1/2014</a:t>
            </a:fld>
            <a:endParaRPr lang="el-GR"/>
          </a:p>
        </p:txBody>
      </p:sp>
      <p:sp>
        <p:nvSpPr>
          <p:cNvPr id="6" name="Footer Placeholder 5"/>
          <p:cNvSpPr>
            <a:spLocks noGrp="1"/>
          </p:cNvSpPr>
          <p:nvPr>
            <p:ph type="ftr" sz="quarter" idx="11"/>
          </p:nvPr>
        </p:nvSpPr>
        <p:spPr/>
        <p:txBody>
          <a:bodyPr/>
          <a:lstStyle/>
          <a:p>
            <a:endParaRPr lang="el-GR"/>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3F1D1C4-C2D9-4231-9FB2-B2D9D97AA41D}" type="slidenum">
              <a:rPr lang="el-GR" smtClean="0"/>
              <a:pPr/>
              <a:t>‹#›</a:t>
            </a:fld>
            <a:endParaRPr lang="el-GR"/>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 xmlns:p14="http://schemas.microsoft.com/office/powerpoint/2010/main" val="40317563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ή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l-GR" smtClean="0"/>
              <a:t>Στυλ κύριου τίτλου</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smtClean="0"/>
              <a:t>Στυλ υποδείγματος κειμένου</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l-GR" smtClean="0"/>
              <a:t>Στυλ υποδείγματος κειμένου</a:t>
            </a:r>
          </a:p>
        </p:txBody>
      </p:sp>
      <p:sp>
        <p:nvSpPr>
          <p:cNvPr id="5" name="Date Placeholder 4"/>
          <p:cNvSpPr>
            <a:spLocks noGrp="1"/>
          </p:cNvSpPr>
          <p:nvPr>
            <p:ph type="dt" sz="half" idx="10"/>
          </p:nvPr>
        </p:nvSpPr>
        <p:spPr/>
        <p:txBody>
          <a:bodyPr/>
          <a:lstStyle/>
          <a:p>
            <a:fld id="{2342CEA3-3058-4D43-AE35-B3DA76CB4003}" type="datetimeFigureOut">
              <a:rPr lang="el-GR" smtClean="0"/>
              <a:pPr/>
              <a:t>27/1/2014</a:t>
            </a:fld>
            <a:endParaRPr lang="el-GR"/>
          </a:p>
        </p:txBody>
      </p:sp>
      <p:sp>
        <p:nvSpPr>
          <p:cNvPr id="6" name="Footer Placeholder 5"/>
          <p:cNvSpPr>
            <a:spLocks noGrp="1"/>
          </p:cNvSpPr>
          <p:nvPr>
            <p:ph type="ftr" sz="quarter" idx="11"/>
          </p:nvPr>
        </p:nvSpPr>
        <p:spPr/>
        <p:txBody>
          <a:bodyPr/>
          <a:lstStyle/>
          <a:p>
            <a:endParaRPr lang="el-G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3082010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dirty="0"/>
          </a:p>
        </p:txBody>
      </p:sp>
      <p:sp>
        <p:nvSpPr>
          <p:cNvPr id="3" name="Vertical Text Placeholder 2"/>
          <p:cNvSpPr>
            <a:spLocks noGrp="1"/>
          </p:cNvSpPr>
          <p:nvPr>
            <p:ph type="body" orient="vert" idx="1"/>
          </p:nvPr>
        </p:nvSpPr>
        <p:spPr/>
        <p:txBody>
          <a:bodyPr vert="eaVert" ancho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2342CEA3-3058-4D43-AE35-B3DA76CB4003}" type="datetimeFigureOut">
              <a:rPr lang="el-GR" smtClean="0"/>
              <a:pPr/>
              <a:t>27/1/2014</a:t>
            </a:fld>
            <a:endParaRPr lang="el-GR"/>
          </a:p>
        </p:txBody>
      </p:sp>
      <p:sp>
        <p:nvSpPr>
          <p:cNvPr id="5" name="Footer Placeholder 4"/>
          <p:cNvSpPr>
            <a:spLocks noGrp="1"/>
          </p:cNvSpPr>
          <p:nvPr>
            <p:ph type="ftr" sz="quarter" idx="11"/>
          </p:nvPr>
        </p:nvSpPr>
        <p:spPr/>
        <p:txBody>
          <a:bodyPr/>
          <a:lstStyle/>
          <a:p>
            <a:endParaRPr lang="el-G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26066086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l-GR" smtClean="0"/>
              <a:t>Στυλ κύριου τίτλου</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2342CEA3-3058-4D43-AE35-B3DA76CB4003}" type="datetimeFigureOut">
              <a:rPr lang="el-GR" smtClean="0"/>
              <a:pPr/>
              <a:t>27/1/2014</a:t>
            </a:fld>
            <a:endParaRPr lang="el-GR"/>
          </a:p>
        </p:txBody>
      </p:sp>
      <p:sp>
        <p:nvSpPr>
          <p:cNvPr id="5" name="Footer Placeholder 4"/>
          <p:cNvSpPr>
            <a:spLocks noGrp="1"/>
          </p:cNvSpPr>
          <p:nvPr>
            <p:ph type="ftr" sz="quarter" idx="11"/>
          </p:nvPr>
        </p:nvSpPr>
        <p:spPr/>
        <p:txBody>
          <a:bodyPr/>
          <a:lstStyle/>
          <a:p>
            <a:endParaRPr lang="el-G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1703502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l-GR" smtClean="0"/>
              <a:t>Στυλ κύριου τίτλου</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2342CEA3-3058-4D43-AE35-B3DA76CB4003}" type="datetimeFigureOut">
              <a:rPr lang="el-GR" smtClean="0"/>
              <a:pPr/>
              <a:t>27/1/2014</a:t>
            </a:fld>
            <a:endParaRPr lang="el-GR"/>
          </a:p>
        </p:txBody>
      </p:sp>
      <p:sp>
        <p:nvSpPr>
          <p:cNvPr id="5" name="Footer Placeholder 4"/>
          <p:cNvSpPr>
            <a:spLocks noGrp="1"/>
          </p:cNvSpPr>
          <p:nvPr>
            <p:ph type="ftr" sz="quarter" idx="11"/>
          </p:nvPr>
        </p:nvSpPr>
        <p:spPr/>
        <p:txBody>
          <a:bodyPr/>
          <a:lstStyle/>
          <a:p>
            <a:endParaRPr lang="el-G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3617193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l-GR" smtClean="0"/>
              <a:t>Στυλ κύριου τίτλου</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2342CEA3-3058-4D43-AE35-B3DA76CB4003}" type="datetimeFigureOut">
              <a:rPr lang="el-GR" smtClean="0"/>
              <a:pPr/>
              <a:t>27/1/2014</a:t>
            </a:fld>
            <a:endParaRPr lang="el-GR"/>
          </a:p>
        </p:txBody>
      </p:sp>
      <p:sp>
        <p:nvSpPr>
          <p:cNvPr id="5" name="Footer Placeholder 4"/>
          <p:cNvSpPr>
            <a:spLocks noGrp="1"/>
          </p:cNvSpPr>
          <p:nvPr>
            <p:ph type="ftr" sz="quarter" idx="11"/>
          </p:nvPr>
        </p:nvSpPr>
        <p:spPr/>
        <p:txBody>
          <a:bodyPr/>
          <a:lstStyle/>
          <a:p>
            <a:endParaRPr lang="el-GR"/>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287754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l-GR" smtClean="0"/>
              <a:t>Στυλ κύριου τίτλου</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Date Placeholder 4"/>
          <p:cNvSpPr>
            <a:spLocks noGrp="1"/>
          </p:cNvSpPr>
          <p:nvPr>
            <p:ph type="dt" sz="half" idx="10"/>
          </p:nvPr>
        </p:nvSpPr>
        <p:spPr/>
        <p:txBody>
          <a:bodyPr/>
          <a:lstStyle/>
          <a:p>
            <a:fld id="{2342CEA3-3058-4D43-AE35-B3DA76CB4003}" type="datetimeFigureOut">
              <a:rPr lang="el-GR" smtClean="0"/>
              <a:pPr/>
              <a:t>27/1/2014</a:t>
            </a:fld>
            <a:endParaRPr lang="el-GR"/>
          </a:p>
        </p:txBody>
      </p:sp>
      <p:sp>
        <p:nvSpPr>
          <p:cNvPr id="6" name="Footer Placeholder 5"/>
          <p:cNvSpPr>
            <a:spLocks noGrp="1"/>
          </p:cNvSpPr>
          <p:nvPr>
            <p:ph type="ftr" sz="quarter" idx="11"/>
          </p:nvPr>
        </p:nvSpPr>
        <p:spPr/>
        <p:txBody>
          <a:bodyPr/>
          <a:lstStyle/>
          <a:p>
            <a:endParaRPr lang="el-GR"/>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452815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l-GR" smtClean="0"/>
              <a:t>Στυλ κύριου τίτλου</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7" name="Date Placeholder 6"/>
          <p:cNvSpPr>
            <a:spLocks noGrp="1"/>
          </p:cNvSpPr>
          <p:nvPr>
            <p:ph type="dt" sz="half" idx="10"/>
          </p:nvPr>
        </p:nvSpPr>
        <p:spPr/>
        <p:txBody>
          <a:bodyPr/>
          <a:lstStyle/>
          <a:p>
            <a:fld id="{2342CEA3-3058-4D43-AE35-B3DA76CB4003}" type="datetimeFigureOut">
              <a:rPr lang="el-GR" smtClean="0"/>
              <a:pPr/>
              <a:t>27/1/2014</a:t>
            </a:fld>
            <a:endParaRPr lang="el-GR"/>
          </a:p>
        </p:txBody>
      </p:sp>
      <p:sp>
        <p:nvSpPr>
          <p:cNvPr id="8" name="Footer Placeholder 7"/>
          <p:cNvSpPr>
            <a:spLocks noGrp="1"/>
          </p:cNvSpPr>
          <p:nvPr>
            <p:ph type="ftr" sz="quarter" idx="11"/>
          </p:nvPr>
        </p:nvSpPr>
        <p:spPr/>
        <p:txBody>
          <a:bodyPr/>
          <a:lstStyle/>
          <a:p>
            <a:endParaRPr lang="el-GR"/>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388762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l-GR" smtClean="0"/>
              <a:t>Στυλ κύριου τίτλου</a:t>
            </a:r>
            <a:endParaRPr lang="en-US" dirty="0"/>
          </a:p>
        </p:txBody>
      </p:sp>
      <p:sp>
        <p:nvSpPr>
          <p:cNvPr id="3" name="Date Placeholder 2"/>
          <p:cNvSpPr>
            <a:spLocks noGrp="1"/>
          </p:cNvSpPr>
          <p:nvPr>
            <p:ph type="dt" sz="half" idx="10"/>
          </p:nvPr>
        </p:nvSpPr>
        <p:spPr/>
        <p:txBody>
          <a:bodyPr/>
          <a:lstStyle/>
          <a:p>
            <a:fld id="{2342CEA3-3058-4D43-AE35-B3DA76CB4003}" type="datetimeFigureOut">
              <a:rPr lang="el-GR" smtClean="0"/>
              <a:pPr/>
              <a:t>27/1/2014</a:t>
            </a:fld>
            <a:endParaRPr lang="el-GR"/>
          </a:p>
        </p:txBody>
      </p:sp>
      <p:sp>
        <p:nvSpPr>
          <p:cNvPr id="4" name="Footer Placeholder 3"/>
          <p:cNvSpPr>
            <a:spLocks noGrp="1"/>
          </p:cNvSpPr>
          <p:nvPr>
            <p:ph type="ftr" sz="quarter" idx="11"/>
          </p:nvPr>
        </p:nvSpPr>
        <p:spPr/>
        <p:txBody>
          <a:bodyPr/>
          <a:lstStyle/>
          <a:p>
            <a:endParaRPr lang="el-GR"/>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1405568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42CEA3-3058-4D43-AE35-B3DA76CB4003}" type="datetimeFigureOut">
              <a:rPr lang="el-GR" smtClean="0"/>
              <a:pPr/>
              <a:t>27/1/2014</a:t>
            </a:fld>
            <a:endParaRPr lang="el-GR"/>
          </a:p>
        </p:txBody>
      </p:sp>
      <p:sp>
        <p:nvSpPr>
          <p:cNvPr id="3" name="Footer Placeholder 2"/>
          <p:cNvSpPr>
            <a:spLocks noGrp="1"/>
          </p:cNvSpPr>
          <p:nvPr>
            <p:ph type="ftr" sz="quarter" idx="11"/>
          </p:nvPr>
        </p:nvSpPr>
        <p:spPr/>
        <p:txBody>
          <a:bodyPr/>
          <a:lstStyle/>
          <a:p>
            <a:endParaRPr lang="el-GR"/>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960796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l-GR" smtClean="0"/>
              <a:t>Στυλ κύριου τίτλου</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2342CEA3-3058-4D43-AE35-B3DA76CB4003}" type="datetimeFigureOut">
              <a:rPr lang="el-GR" smtClean="0"/>
              <a:pPr/>
              <a:t>27/1/2014</a:t>
            </a:fld>
            <a:endParaRPr lang="el-GR"/>
          </a:p>
        </p:txBody>
      </p:sp>
      <p:sp>
        <p:nvSpPr>
          <p:cNvPr id="6" name="Footer Placeholder 5"/>
          <p:cNvSpPr>
            <a:spLocks noGrp="1"/>
          </p:cNvSpPr>
          <p:nvPr>
            <p:ph type="ftr" sz="quarter" idx="11"/>
          </p:nvPr>
        </p:nvSpPr>
        <p:spPr/>
        <p:txBody>
          <a:bodyPr/>
          <a:lstStyle/>
          <a:p>
            <a:endParaRPr lang="el-G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1264735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l-GR" smtClean="0"/>
              <a:t>Στυλ κύριου τίτλου</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smtClean="0"/>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2342CEA3-3058-4D43-AE35-B3DA76CB4003}" type="datetimeFigureOut">
              <a:rPr lang="el-GR" smtClean="0"/>
              <a:pPr/>
              <a:t>27/1/2014</a:t>
            </a:fld>
            <a:endParaRPr lang="el-GR"/>
          </a:p>
        </p:txBody>
      </p:sp>
      <p:sp>
        <p:nvSpPr>
          <p:cNvPr id="6" name="Footer Placeholder 5"/>
          <p:cNvSpPr>
            <a:spLocks noGrp="1"/>
          </p:cNvSpPr>
          <p:nvPr>
            <p:ph type="ftr" sz="quarter" idx="11"/>
          </p:nvPr>
        </p:nvSpPr>
        <p:spPr/>
        <p:txBody>
          <a:bodyPr/>
          <a:lstStyle/>
          <a:p>
            <a:endParaRPr lang="el-G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363668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l-GR" smtClean="0"/>
              <a:t>Στυλ κύριου τίτλου</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2342CEA3-3058-4D43-AE35-B3DA76CB4003}" type="datetimeFigureOut">
              <a:rPr lang="el-GR" smtClean="0"/>
              <a:pPr/>
              <a:t>27/1/2014</a:t>
            </a:fld>
            <a:endParaRPr lang="el-GR"/>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l-GR"/>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D3F1D1C4-C2D9-4231-9FB2-B2D9D97AA41D}" type="slidenum">
              <a:rPr lang="el-GR" smtClean="0"/>
              <a:pPr/>
              <a:t>‹#›</a:t>
            </a:fld>
            <a:endParaRPr lang="el-GR"/>
          </a:p>
        </p:txBody>
      </p:sp>
    </p:spTree>
    <p:extLst>
      <p:ext uri="{BB962C8B-B14F-4D97-AF65-F5344CB8AC3E}">
        <p14:creationId xmlns="" xmlns:p14="http://schemas.microsoft.com/office/powerpoint/2010/main" val="316223454"/>
      </p:ext>
    </p:extLst>
  </p:cSld>
  <p:clrMap bg1="lt1" tx1="dk1" bg2="lt2" tx2="dk2" accent1="accent1" accent2="accent2" accent3="accent3" accent4="accent4" accent5="accent5" accent6="accent6" hlink="hlink" folHlink="folHlink"/>
  <p:sldLayoutIdLst>
    <p:sldLayoutId id="2147484363" r:id="rId1"/>
    <p:sldLayoutId id="2147484364" r:id="rId2"/>
    <p:sldLayoutId id="2147484365" r:id="rId3"/>
    <p:sldLayoutId id="2147484366" r:id="rId4"/>
    <p:sldLayoutId id="2147484367" r:id="rId5"/>
    <p:sldLayoutId id="2147484368" r:id="rId6"/>
    <p:sldLayoutId id="2147484369" r:id="rId7"/>
    <p:sldLayoutId id="2147484370" r:id="rId8"/>
    <p:sldLayoutId id="2147484371" r:id="rId9"/>
    <p:sldLayoutId id="2147484372" r:id="rId10"/>
    <p:sldLayoutId id="2147484373" r:id="rId11"/>
    <p:sldLayoutId id="2147484374" r:id="rId12"/>
    <p:sldLayoutId id="2147484375" r:id="rId13"/>
    <p:sldLayoutId id="2147484376" r:id="rId14"/>
    <p:sldLayoutId id="2147484377" r:id="rId15"/>
    <p:sldLayoutId id="214748437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611560" y="1196752"/>
            <a:ext cx="8064896" cy="3168352"/>
          </a:xfrm>
        </p:spPr>
        <p:txBody>
          <a:bodyPr>
            <a:normAutofit/>
          </a:bodyPr>
          <a:lstStyle/>
          <a:p>
            <a:pPr algn="ctr"/>
            <a:r>
              <a:rPr lang="el-GR" sz="5400" u="sng" dirty="0" smtClean="0">
                <a:effectLst>
                  <a:outerShdw blurRad="38100" dist="38100" dir="2700000" algn="tl">
                    <a:srgbClr val="000000">
                      <a:alpha val="43137"/>
                    </a:srgbClr>
                  </a:outerShdw>
                </a:effectLst>
              </a:rPr>
              <a:t>Η &lt;&lt;μυθοπλασία&gt;&gt; της γυναίκας στη διαφήμιση</a:t>
            </a:r>
            <a:endParaRPr lang="el-GR" sz="5400" u="sng" dirty="0"/>
          </a:p>
        </p:txBody>
      </p:sp>
    </p:spTree>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475656" y="273186"/>
            <a:ext cx="8229600" cy="1143000"/>
          </a:xfrm>
        </p:spPr>
        <p:txBody>
          <a:bodyPr>
            <a:normAutofit/>
          </a:bodyPr>
          <a:lstStyle/>
          <a:p>
            <a:r>
              <a:rPr lang="el-GR" sz="4400" u="sng" dirty="0">
                <a:effectLst>
                  <a:outerShdw blurRad="38100" dist="38100" dir="2700000" algn="tl">
                    <a:srgbClr val="000000">
                      <a:alpha val="43137"/>
                    </a:srgbClr>
                  </a:outerShdw>
                </a:effectLst>
                <a:ea typeface="Calibri" pitchFamily="34" charset="0"/>
                <a:cs typeface="Arial" pitchFamily="34" charset="0"/>
              </a:rPr>
              <a:t>Αφίσες, Πανό, Πινακίδες</a:t>
            </a:r>
            <a:endParaRPr lang="el-GR" sz="4400" dirty="0"/>
          </a:p>
        </p:txBody>
      </p:sp>
      <p:pic>
        <p:nvPicPr>
          <p:cNvPr id="4" name="Θέση περιεχομένου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727916" y="1347948"/>
            <a:ext cx="3772076" cy="5056187"/>
          </a:xfrm>
        </p:spPr>
      </p:pic>
      <p:pic>
        <p:nvPicPr>
          <p:cNvPr id="5" name="Εικόνα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499992" y="1347949"/>
            <a:ext cx="3890254" cy="5056187"/>
          </a:xfrm>
          <a:prstGeom prst="rect">
            <a:avLst/>
          </a:prstGeom>
        </p:spPr>
      </p:pic>
    </p:spTree>
    <p:extLst>
      <p:ext uri="{BB962C8B-B14F-4D97-AF65-F5344CB8AC3E}">
        <p14:creationId xmlns="" xmlns:p14="http://schemas.microsoft.com/office/powerpoint/2010/main" val="807448443"/>
      </p:ext>
    </p:extLst>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716016" y="332657"/>
            <a:ext cx="4248472" cy="6151634"/>
          </a:xfrm>
          <a:prstGeom prst="rect">
            <a:avLst/>
          </a:prstGeom>
        </p:spPr>
      </p:pic>
      <p:pic>
        <p:nvPicPr>
          <p:cNvPr id="6" name="Εικόνα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91536" y="332657"/>
            <a:ext cx="4248473" cy="6151634"/>
          </a:xfrm>
          <a:prstGeom prst="rect">
            <a:avLst/>
          </a:prstGeom>
        </p:spPr>
      </p:pic>
    </p:spTree>
    <p:extLst>
      <p:ext uri="{BB962C8B-B14F-4D97-AF65-F5344CB8AC3E}">
        <p14:creationId xmlns="" xmlns:p14="http://schemas.microsoft.com/office/powerpoint/2010/main" val="1436390350"/>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99937" y="3947726"/>
            <a:ext cx="5688632" cy="2594119"/>
          </a:xfrm>
          <a:prstGeom prst="rect">
            <a:avLst/>
          </a:prstGeom>
        </p:spPr>
      </p:pic>
      <p:pic>
        <p:nvPicPr>
          <p:cNvPr id="4" name="Εικόνα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988569" y="908720"/>
            <a:ext cx="2975919" cy="5258414"/>
          </a:xfrm>
          <a:prstGeom prst="rect">
            <a:avLst/>
          </a:prstGeom>
        </p:spPr>
      </p:pic>
      <p:pic>
        <p:nvPicPr>
          <p:cNvPr id="5" name="Εικόνα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99937" y="647449"/>
            <a:ext cx="5688632" cy="3300831"/>
          </a:xfrm>
          <a:prstGeom prst="rect">
            <a:avLst/>
          </a:prstGeom>
        </p:spPr>
      </p:pic>
    </p:spTree>
    <p:extLst>
      <p:ext uri="{BB962C8B-B14F-4D97-AF65-F5344CB8AC3E}">
        <p14:creationId xmlns="" xmlns:p14="http://schemas.microsoft.com/office/powerpoint/2010/main" val="1900160539"/>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Εικόνα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76250" y="1268760"/>
            <a:ext cx="7694570" cy="5097652"/>
          </a:xfrm>
          <a:prstGeom prst="rect">
            <a:avLst/>
          </a:prstGeom>
        </p:spPr>
      </p:pic>
      <p:sp>
        <p:nvSpPr>
          <p:cNvPr id="2" name="Τίτλος 1"/>
          <p:cNvSpPr>
            <a:spLocks noGrp="1"/>
          </p:cNvSpPr>
          <p:nvPr>
            <p:ph type="title"/>
          </p:nvPr>
        </p:nvSpPr>
        <p:spPr>
          <a:xfrm>
            <a:off x="408735" y="352136"/>
            <a:ext cx="8229600" cy="1143000"/>
          </a:xfrm>
        </p:spPr>
        <p:txBody>
          <a:bodyPr>
            <a:normAutofit/>
          </a:bodyPr>
          <a:lstStyle/>
          <a:p>
            <a:pPr algn="ctr"/>
            <a:r>
              <a:rPr lang="el-GR" sz="4400" u="sng" dirty="0" smtClean="0">
                <a:effectLst>
                  <a:outerShdw blurRad="38100" dist="38100" dir="2700000" algn="tl">
                    <a:srgbClr val="000000">
                      <a:alpha val="43137"/>
                    </a:srgbClr>
                  </a:outerShdw>
                </a:effectLst>
              </a:rPr>
              <a:t>Διαδίκτυο</a:t>
            </a:r>
            <a:endParaRPr lang="el-GR" sz="4400" u="sng" dirty="0">
              <a:effectLst>
                <a:outerShdw blurRad="38100" dist="38100" dir="2700000" algn="tl">
                  <a:srgbClr val="000000">
                    <a:alpha val="43137"/>
                  </a:srgbClr>
                </a:outerShdw>
              </a:effectLst>
            </a:endParaRPr>
          </a:p>
        </p:txBody>
      </p:sp>
      <p:pic>
        <p:nvPicPr>
          <p:cNvPr id="5" name="Εικόνα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339752" y="2492896"/>
            <a:ext cx="4263188" cy="2304256"/>
          </a:xfrm>
          <a:prstGeom prst="rect">
            <a:avLst/>
          </a:prstGeom>
        </p:spPr>
      </p:pic>
    </p:spTree>
    <p:extLst>
      <p:ext uri="{BB962C8B-B14F-4D97-AF65-F5344CB8AC3E}">
        <p14:creationId xmlns="" xmlns:p14="http://schemas.microsoft.com/office/powerpoint/2010/main" val="858686854"/>
      </p:ext>
    </p:extLst>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u="sng" dirty="0" smtClean="0">
                <a:effectLst>
                  <a:outerShdw blurRad="38100" dist="38100" dir="2700000" algn="tl">
                    <a:srgbClr val="000000">
                      <a:alpha val="43137"/>
                    </a:srgbClr>
                  </a:outerShdw>
                </a:effectLst>
              </a:rPr>
              <a:t>Η Γυναίκα στην διαφήμιση</a:t>
            </a:r>
            <a:endParaRPr lang="el-GR" u="sng" dirty="0">
              <a:effectLst>
                <a:outerShdw blurRad="38100" dist="38100" dir="2700000" algn="tl">
                  <a:srgbClr val="000000">
                    <a:alpha val="43137"/>
                  </a:srgbClr>
                </a:outerShdw>
              </a:effectLst>
            </a:endParaRPr>
          </a:p>
        </p:txBody>
      </p:sp>
      <p:sp>
        <p:nvSpPr>
          <p:cNvPr id="3" name="Υπότιτλος 2"/>
          <p:cNvSpPr>
            <a:spLocks noGrp="1"/>
          </p:cNvSpPr>
          <p:nvPr>
            <p:ph type="subTitle" idx="1"/>
          </p:nvPr>
        </p:nvSpPr>
        <p:spPr/>
        <p:txBody>
          <a:bodyPr>
            <a:normAutofit/>
          </a:bodyPr>
          <a:lstStyle/>
          <a:p>
            <a:pPr marL="457200" indent="-457200">
              <a:buFont typeface="Arial" panose="020B0604020202020204" pitchFamily="34" charset="0"/>
              <a:buChar char="•"/>
            </a:pPr>
            <a:r>
              <a:rPr lang="el-GR" dirty="0" smtClean="0"/>
              <a:t>Η γυναίκα σε παλαιότερες διαφημίσεις</a:t>
            </a:r>
          </a:p>
          <a:p>
            <a:pPr marL="457200" indent="-457200">
              <a:buFont typeface="Arial" panose="020B0604020202020204" pitchFamily="34" charset="0"/>
              <a:buChar char="•"/>
            </a:pPr>
            <a:r>
              <a:rPr lang="el-GR" dirty="0" smtClean="0"/>
              <a:t>Η γυναίκα σε σύγχρονες διαφημίσεις</a:t>
            </a:r>
          </a:p>
        </p:txBody>
      </p:sp>
    </p:spTree>
    <p:extLst>
      <p:ext uri="{BB962C8B-B14F-4D97-AF65-F5344CB8AC3E}">
        <p14:creationId xmlns="" xmlns:p14="http://schemas.microsoft.com/office/powerpoint/2010/main" val="3444264379"/>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59632" y="332656"/>
            <a:ext cx="8229600" cy="1143000"/>
          </a:xfrm>
        </p:spPr>
        <p:txBody>
          <a:bodyPr>
            <a:noAutofit/>
          </a:bodyPr>
          <a:lstStyle/>
          <a:p>
            <a:r>
              <a:rPr lang="el-GR" u="sng" dirty="0" smtClean="0">
                <a:effectLst>
                  <a:outerShdw blurRad="38100" dist="38100" dir="2700000" algn="tl">
                    <a:srgbClr val="000000">
                      <a:alpha val="43137"/>
                    </a:srgbClr>
                  </a:outerShdw>
                </a:effectLst>
              </a:rPr>
              <a:t>Η γυναίκα σε παλαιότερες διαφημίσεις</a:t>
            </a:r>
            <a:endParaRPr lang="el-GR" u="sng" dirty="0">
              <a:effectLst>
                <a:outerShdw blurRad="38100" dist="38100" dir="2700000" algn="tl">
                  <a:srgbClr val="000000">
                    <a:alpha val="43137"/>
                  </a:srgbClr>
                </a:outerShdw>
              </a:effectLst>
            </a:endParaRPr>
          </a:p>
        </p:txBody>
      </p:sp>
      <p:sp>
        <p:nvSpPr>
          <p:cNvPr id="3" name="Θέση περιεχομένου 2"/>
          <p:cNvSpPr>
            <a:spLocks noGrp="1"/>
          </p:cNvSpPr>
          <p:nvPr>
            <p:ph idx="1"/>
          </p:nvPr>
        </p:nvSpPr>
        <p:spPr>
          <a:xfrm>
            <a:off x="443946" y="1628800"/>
            <a:ext cx="8376526" cy="4752528"/>
          </a:xfrm>
        </p:spPr>
        <p:txBody>
          <a:bodyPr>
            <a:noAutofit/>
          </a:bodyPr>
          <a:lstStyle/>
          <a:p>
            <a:pPr marL="0" indent="0">
              <a:buNone/>
            </a:pPr>
            <a:r>
              <a:rPr lang="el-GR" sz="2000" b="1" u="sng" dirty="0">
                <a:effectLst>
                  <a:outerShdw blurRad="38100" dist="38100" dir="2700000" algn="tl">
                    <a:srgbClr val="000000">
                      <a:alpha val="43137"/>
                    </a:srgbClr>
                  </a:outerShdw>
                </a:effectLst>
                <a:latin typeface="+mj-lt"/>
              </a:rPr>
              <a:t>Η διαφήμιση </a:t>
            </a:r>
            <a:r>
              <a:rPr lang="el-GR" sz="2000" b="1" u="sng" dirty="0" smtClean="0">
                <a:effectLst>
                  <a:outerShdw blurRad="38100" dist="38100" dir="2700000" algn="tl">
                    <a:srgbClr val="000000">
                      <a:alpha val="43137"/>
                    </a:srgbClr>
                  </a:outerShdw>
                </a:effectLst>
                <a:latin typeface="+mj-lt"/>
              </a:rPr>
              <a:t>εμφανίστηκε </a:t>
            </a:r>
            <a:r>
              <a:rPr lang="el-GR" sz="2000" b="1" u="sng" dirty="0">
                <a:effectLst>
                  <a:outerShdw blurRad="38100" dist="38100" dir="2700000" algn="tl">
                    <a:srgbClr val="000000">
                      <a:alpha val="43137"/>
                    </a:srgbClr>
                  </a:outerShdw>
                </a:effectLst>
                <a:latin typeface="+mj-lt"/>
              </a:rPr>
              <a:t>τον 17ο </a:t>
            </a:r>
            <a:r>
              <a:rPr lang="el-GR" sz="2000" b="1" u="sng" dirty="0" smtClean="0">
                <a:effectLst>
                  <a:outerShdw blurRad="38100" dist="38100" dir="2700000" algn="tl">
                    <a:srgbClr val="000000">
                      <a:alpha val="43137"/>
                    </a:srgbClr>
                  </a:outerShdw>
                </a:effectLst>
                <a:latin typeface="+mj-lt"/>
              </a:rPr>
              <a:t>αιώνα.</a:t>
            </a:r>
          </a:p>
          <a:p>
            <a:pPr marL="0" indent="0">
              <a:buNone/>
            </a:pPr>
            <a:r>
              <a:rPr lang="el-GR" sz="2000" dirty="0" smtClean="0">
                <a:latin typeface="+mj-lt"/>
              </a:rPr>
              <a:t>Στις </a:t>
            </a:r>
            <a:r>
              <a:rPr lang="el-GR" sz="2000" dirty="0">
                <a:latin typeface="+mj-lt"/>
              </a:rPr>
              <a:t>δεκαετίες του </a:t>
            </a:r>
            <a:r>
              <a:rPr lang="el-GR" sz="2000" b="1" dirty="0">
                <a:effectLst>
                  <a:outerShdw blurRad="38100" dist="38100" dir="2700000" algn="tl">
                    <a:srgbClr val="000000">
                      <a:alpha val="43137"/>
                    </a:srgbClr>
                  </a:outerShdw>
                </a:effectLst>
                <a:latin typeface="+mj-lt"/>
              </a:rPr>
              <a:t>20 </a:t>
            </a:r>
            <a:r>
              <a:rPr lang="el-GR" sz="2000" dirty="0">
                <a:latin typeface="+mj-lt"/>
              </a:rPr>
              <a:t>και του </a:t>
            </a:r>
            <a:r>
              <a:rPr lang="el-GR" sz="2000" b="1" dirty="0">
                <a:effectLst>
                  <a:outerShdw blurRad="38100" dist="38100" dir="2700000" algn="tl">
                    <a:srgbClr val="000000">
                      <a:alpha val="43137"/>
                    </a:srgbClr>
                  </a:outerShdw>
                </a:effectLst>
                <a:latin typeface="+mj-lt"/>
              </a:rPr>
              <a:t>30</a:t>
            </a:r>
            <a:r>
              <a:rPr lang="el-GR" sz="2000" dirty="0">
                <a:effectLst>
                  <a:outerShdw blurRad="38100" dist="38100" dir="2700000" algn="tl">
                    <a:srgbClr val="000000">
                      <a:alpha val="43137"/>
                    </a:srgbClr>
                  </a:outerShdw>
                </a:effectLst>
                <a:latin typeface="+mj-lt"/>
              </a:rPr>
              <a:t> </a:t>
            </a:r>
            <a:r>
              <a:rPr lang="el-GR" sz="2000" dirty="0">
                <a:latin typeface="+mj-lt"/>
              </a:rPr>
              <a:t>η </a:t>
            </a:r>
            <a:r>
              <a:rPr lang="el-GR" sz="2000" b="1" dirty="0">
                <a:effectLst>
                  <a:outerShdw blurRad="38100" dist="38100" dir="2700000" algn="tl">
                    <a:srgbClr val="000000">
                      <a:alpha val="43137"/>
                    </a:srgbClr>
                  </a:outerShdw>
                </a:effectLst>
                <a:latin typeface="+mj-lt"/>
              </a:rPr>
              <a:t>έντυπη διαφήμιση </a:t>
            </a:r>
            <a:r>
              <a:rPr lang="el-GR" sz="2000" dirty="0">
                <a:latin typeface="+mj-lt"/>
              </a:rPr>
              <a:t>είναι αρκετά ανεπτυγμένη και υπάρχουν </a:t>
            </a:r>
            <a:r>
              <a:rPr lang="el-GR" sz="2000" b="1" dirty="0">
                <a:effectLst>
                  <a:outerShdw blurRad="38100" dist="38100" dir="2700000" algn="tl">
                    <a:srgbClr val="000000">
                      <a:alpha val="43137"/>
                    </a:srgbClr>
                  </a:outerShdw>
                </a:effectLst>
                <a:latin typeface="+mj-lt"/>
              </a:rPr>
              <a:t>πολλές έγχρωμες διαφημίσεις </a:t>
            </a:r>
            <a:r>
              <a:rPr lang="el-GR" sz="2000" dirty="0">
                <a:latin typeface="+mj-lt"/>
              </a:rPr>
              <a:t>.Στις πλούσιες εικόνες τους βλέπουμε </a:t>
            </a:r>
            <a:r>
              <a:rPr lang="el-GR" sz="2000" b="1" dirty="0">
                <a:effectLst>
                  <a:outerShdw blurRad="38100" dist="38100" dir="2700000" algn="tl">
                    <a:srgbClr val="000000">
                      <a:alpha val="43137"/>
                    </a:srgbClr>
                  </a:outerShdw>
                </a:effectLst>
                <a:latin typeface="+mj-lt"/>
              </a:rPr>
              <a:t>γυναίκες</a:t>
            </a:r>
            <a:r>
              <a:rPr lang="el-GR" sz="2000" dirty="0">
                <a:latin typeface="+mj-lt"/>
              </a:rPr>
              <a:t>, τις περισσότερες φορές </a:t>
            </a:r>
            <a:r>
              <a:rPr lang="el-GR" sz="2000" b="1" dirty="0">
                <a:effectLst>
                  <a:outerShdw blurRad="38100" dist="38100" dir="2700000" algn="tl">
                    <a:srgbClr val="000000">
                      <a:alpha val="43137"/>
                    </a:srgbClr>
                  </a:outerShdw>
                </a:effectLst>
                <a:latin typeface="+mj-lt"/>
              </a:rPr>
              <a:t>καλοντυμένες, μακιγιαρισμένες και περιποιημένες ως τη  λεπτομέρεια.</a:t>
            </a:r>
            <a:r>
              <a:rPr lang="el-GR" sz="2000" dirty="0">
                <a:latin typeface="+mj-lt"/>
              </a:rPr>
              <a:t> </a:t>
            </a:r>
            <a:r>
              <a:rPr lang="el-GR" sz="2000" dirty="0" smtClean="0">
                <a:latin typeface="+mj-lt"/>
              </a:rPr>
              <a:t>Κυρίως </a:t>
            </a:r>
            <a:r>
              <a:rPr lang="el-GR" sz="2000" dirty="0">
                <a:latin typeface="+mj-lt"/>
              </a:rPr>
              <a:t>παρουσιάζει </a:t>
            </a:r>
            <a:r>
              <a:rPr lang="el-GR" sz="2000" b="1" dirty="0">
                <a:effectLst>
                  <a:outerShdw blurRad="38100" dist="38100" dir="2700000" algn="tl">
                    <a:srgbClr val="000000">
                      <a:alpha val="43137"/>
                    </a:srgbClr>
                  </a:outerShdw>
                </a:effectLst>
                <a:latin typeface="+mj-lt"/>
              </a:rPr>
              <a:t>οικιακές συσκευές, είδη καθαρισμού, και φαγώσιμα</a:t>
            </a:r>
            <a:r>
              <a:rPr lang="el-GR" sz="2000" dirty="0">
                <a:latin typeface="+mj-lt"/>
              </a:rPr>
              <a:t>, καθώς αυτή είναι που φροντίζει για τη </a:t>
            </a:r>
            <a:r>
              <a:rPr lang="el-GR" sz="2000" b="1" dirty="0">
                <a:effectLst>
                  <a:outerShdw blurRad="38100" dist="38100" dir="2700000" algn="tl">
                    <a:srgbClr val="000000">
                      <a:alpha val="43137"/>
                    </a:srgbClr>
                  </a:outerShdw>
                </a:effectLst>
                <a:latin typeface="+mj-lt"/>
              </a:rPr>
              <a:t>διατροφή</a:t>
            </a:r>
            <a:r>
              <a:rPr lang="el-GR" sz="2000" dirty="0">
                <a:latin typeface="+mj-lt"/>
              </a:rPr>
              <a:t> και  την </a:t>
            </a:r>
            <a:r>
              <a:rPr lang="el-GR" sz="2000" b="1" dirty="0">
                <a:effectLst>
                  <a:outerShdw blurRad="38100" dist="38100" dir="2700000" algn="tl">
                    <a:srgbClr val="000000">
                      <a:alpha val="43137"/>
                    </a:srgbClr>
                  </a:outerShdw>
                </a:effectLst>
                <a:latin typeface="+mj-lt"/>
              </a:rPr>
              <a:t>καθαριότητα</a:t>
            </a:r>
            <a:r>
              <a:rPr lang="el-GR" sz="2000" dirty="0">
                <a:latin typeface="+mj-lt"/>
              </a:rPr>
              <a:t> όλης </a:t>
            </a:r>
            <a:r>
              <a:rPr lang="el-GR" sz="2000" b="1" dirty="0">
                <a:effectLst>
                  <a:outerShdw blurRad="38100" dist="38100" dir="2700000" algn="tl">
                    <a:srgbClr val="000000">
                      <a:alpha val="43137"/>
                    </a:srgbClr>
                  </a:outerShdw>
                </a:effectLst>
                <a:latin typeface="+mj-lt"/>
              </a:rPr>
              <a:t>της οικογένειας</a:t>
            </a:r>
            <a:r>
              <a:rPr lang="el-GR" sz="2000" dirty="0">
                <a:latin typeface="+mj-lt"/>
              </a:rPr>
              <a:t>. Εκτός από αυτά, διαφημίζει </a:t>
            </a:r>
            <a:r>
              <a:rPr lang="el-GR" sz="2000" b="1" dirty="0">
                <a:effectLst>
                  <a:outerShdw blurRad="38100" dist="38100" dir="2700000" algn="tl">
                    <a:srgbClr val="000000">
                      <a:alpha val="43137"/>
                    </a:srgbClr>
                  </a:outerShdw>
                </a:effectLst>
                <a:latin typeface="+mj-lt"/>
              </a:rPr>
              <a:t>είδη υγιεινής φροντίδας </a:t>
            </a:r>
            <a:r>
              <a:rPr lang="el-GR" sz="2000" dirty="0">
                <a:latin typeface="+mj-lt"/>
              </a:rPr>
              <a:t>(σαπούνια, κρέμες, έλαια σώματος), για να μοιραστεί με όλες τις γυναίκες το μυστικό  που την κάνει </a:t>
            </a:r>
            <a:r>
              <a:rPr lang="el-GR" sz="2000" b="1" dirty="0">
                <a:effectLst>
                  <a:outerShdw blurRad="38100" dist="38100" dir="2700000" algn="tl">
                    <a:srgbClr val="000000">
                      <a:alpha val="43137"/>
                    </a:srgbClr>
                  </a:outerShdw>
                </a:effectLst>
                <a:latin typeface="+mj-lt"/>
              </a:rPr>
              <a:t>ελκυστική και ακαταμάχητα γοητευτική.</a:t>
            </a:r>
            <a:r>
              <a:rPr lang="el-GR" sz="2000" dirty="0">
                <a:latin typeface="+mj-lt"/>
              </a:rPr>
              <a:t>(1939 – 1949</a:t>
            </a:r>
            <a:r>
              <a:rPr lang="el-GR" sz="2000" dirty="0" smtClean="0">
                <a:latin typeface="+mj-lt"/>
              </a:rPr>
              <a:t>).Στη </a:t>
            </a:r>
            <a:r>
              <a:rPr lang="el-GR" sz="2000" dirty="0">
                <a:latin typeface="+mj-lt"/>
              </a:rPr>
              <a:t>δεκαετία </a:t>
            </a:r>
            <a:r>
              <a:rPr lang="el-GR" sz="2000" b="1" dirty="0">
                <a:effectLst>
                  <a:outerShdw blurRad="38100" dist="38100" dir="2700000" algn="tl">
                    <a:srgbClr val="000000">
                      <a:alpha val="43137"/>
                    </a:srgbClr>
                  </a:outerShdw>
                </a:effectLst>
                <a:latin typeface="+mj-lt"/>
              </a:rPr>
              <a:t>1940-1950 </a:t>
            </a:r>
            <a:r>
              <a:rPr lang="el-GR" sz="2000" dirty="0">
                <a:latin typeface="+mj-lt"/>
              </a:rPr>
              <a:t>παρουσιάζονται τόσο </a:t>
            </a:r>
            <a:r>
              <a:rPr lang="el-GR" sz="2000" b="1" dirty="0">
                <a:effectLst>
                  <a:outerShdw blurRad="38100" dist="38100" dir="2700000" algn="tl">
                    <a:srgbClr val="000000">
                      <a:alpha val="43137"/>
                    </a:srgbClr>
                  </a:outerShdw>
                </a:effectLst>
                <a:latin typeface="+mj-lt"/>
              </a:rPr>
              <a:t>ασπρόμαυρες</a:t>
            </a:r>
            <a:r>
              <a:rPr lang="el-GR" sz="2000" dirty="0">
                <a:latin typeface="+mj-lt"/>
              </a:rPr>
              <a:t> όσο </a:t>
            </a:r>
            <a:r>
              <a:rPr lang="el-GR" sz="2000" b="1" dirty="0">
                <a:effectLst>
                  <a:outerShdw blurRad="38100" dist="38100" dir="2700000" algn="tl">
                    <a:srgbClr val="000000">
                      <a:alpha val="43137"/>
                    </a:srgbClr>
                  </a:outerShdw>
                </a:effectLst>
                <a:latin typeface="+mj-lt"/>
              </a:rPr>
              <a:t>και έγχρωμες </a:t>
            </a:r>
            <a:r>
              <a:rPr lang="el-GR" sz="2000" dirty="0">
                <a:latin typeface="+mj-lt"/>
              </a:rPr>
              <a:t>διαφημίσεις, οι οποίες προβάλουν την γυναίκα </a:t>
            </a:r>
            <a:r>
              <a:rPr lang="el-GR" sz="2000" b="1" dirty="0">
                <a:effectLst>
                  <a:outerShdw blurRad="38100" dist="38100" dir="2700000" algn="tl">
                    <a:srgbClr val="000000">
                      <a:alpha val="43137"/>
                    </a:srgbClr>
                  </a:outerShdw>
                </a:effectLst>
                <a:latin typeface="+mj-lt"/>
              </a:rPr>
              <a:t>περιποιημένη και ελκυστική.</a:t>
            </a:r>
          </a:p>
          <a:p>
            <a:pPr marL="0" indent="0">
              <a:buNone/>
            </a:pPr>
            <a:endParaRPr lang="el-GR" sz="2000" dirty="0"/>
          </a:p>
        </p:txBody>
      </p:sp>
    </p:spTree>
    <p:extLst>
      <p:ext uri="{BB962C8B-B14F-4D97-AF65-F5344CB8AC3E}">
        <p14:creationId xmlns="" xmlns:p14="http://schemas.microsoft.com/office/powerpoint/2010/main" val="249339383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59632" y="404664"/>
            <a:ext cx="8229600" cy="1143000"/>
          </a:xfrm>
        </p:spPr>
        <p:txBody>
          <a:bodyPr>
            <a:noAutofit/>
          </a:bodyPr>
          <a:lstStyle/>
          <a:p>
            <a:r>
              <a:rPr lang="el-GR" u="sng" dirty="0" smtClean="0">
                <a:effectLst>
                  <a:outerShdw blurRad="38100" dist="38100" dir="2700000" algn="tl">
                    <a:srgbClr val="000000">
                      <a:alpha val="43137"/>
                    </a:srgbClr>
                  </a:outerShdw>
                </a:effectLst>
              </a:rPr>
              <a:t>Η γυναίκα σε σύγχρονες</a:t>
            </a:r>
            <a:r>
              <a:rPr lang="en-US" u="sng" dirty="0" smtClean="0">
                <a:effectLst>
                  <a:outerShdw blurRad="38100" dist="38100" dir="2700000" algn="tl">
                    <a:srgbClr val="000000">
                      <a:alpha val="43137"/>
                    </a:srgbClr>
                  </a:outerShdw>
                </a:effectLst>
              </a:rPr>
              <a:t/>
            </a:r>
            <a:br>
              <a:rPr lang="en-US" u="sng" dirty="0" smtClean="0">
                <a:effectLst>
                  <a:outerShdw blurRad="38100" dist="38100" dir="2700000" algn="tl">
                    <a:srgbClr val="000000">
                      <a:alpha val="43137"/>
                    </a:srgbClr>
                  </a:outerShdw>
                </a:effectLst>
              </a:rPr>
            </a:br>
            <a:r>
              <a:rPr lang="el-GR" u="sng" dirty="0" smtClean="0">
                <a:effectLst>
                  <a:outerShdw blurRad="38100" dist="38100" dir="2700000" algn="tl">
                    <a:srgbClr val="000000">
                      <a:alpha val="43137"/>
                    </a:srgbClr>
                  </a:outerShdw>
                </a:effectLst>
              </a:rPr>
              <a:t> διαφημίσεις</a:t>
            </a:r>
            <a:endParaRPr lang="el-GR" u="sng" dirty="0">
              <a:effectLst>
                <a:outerShdw blurRad="38100" dist="38100" dir="2700000" algn="tl">
                  <a:srgbClr val="000000">
                    <a:alpha val="43137"/>
                  </a:srgbClr>
                </a:outerShdw>
              </a:effectLst>
            </a:endParaRPr>
          </a:p>
        </p:txBody>
      </p:sp>
      <p:sp>
        <p:nvSpPr>
          <p:cNvPr id="3" name="Θέση περιεχομένου 2"/>
          <p:cNvSpPr>
            <a:spLocks noGrp="1"/>
          </p:cNvSpPr>
          <p:nvPr>
            <p:ph idx="1"/>
          </p:nvPr>
        </p:nvSpPr>
        <p:spPr>
          <a:xfrm>
            <a:off x="472493" y="1628800"/>
            <a:ext cx="8229600" cy="4389120"/>
          </a:xfrm>
        </p:spPr>
        <p:txBody>
          <a:bodyPr>
            <a:normAutofit lnSpcReduction="10000"/>
          </a:bodyPr>
          <a:lstStyle/>
          <a:p>
            <a:pPr marL="0" indent="0">
              <a:buNone/>
            </a:pPr>
            <a:r>
              <a:rPr lang="el-GR" sz="2000" b="1" u="sng" dirty="0">
                <a:effectLst>
                  <a:outerShdw blurRad="38100" dist="38100" dir="2700000" algn="tl">
                    <a:srgbClr val="000000">
                      <a:alpha val="43137"/>
                    </a:srgbClr>
                  </a:outerShdw>
                </a:effectLst>
                <a:latin typeface="+mj-lt"/>
              </a:rPr>
              <a:t>Η σύγχρονη διαφήμιση</a:t>
            </a:r>
            <a:r>
              <a:rPr lang="el-GR" sz="2000" b="1" dirty="0" smtClean="0">
                <a:effectLst>
                  <a:outerShdw blurRad="38100" dist="38100" dir="2700000" algn="tl">
                    <a:srgbClr val="000000">
                      <a:alpha val="43137"/>
                    </a:srgbClr>
                  </a:outerShdw>
                </a:effectLst>
                <a:latin typeface="+mj-lt"/>
              </a:rPr>
              <a:t>,</a:t>
            </a:r>
            <a:endParaRPr lang="en-US" sz="2000" b="1" dirty="0" smtClean="0">
              <a:effectLst>
                <a:outerShdw blurRad="38100" dist="38100" dir="2700000" algn="tl">
                  <a:srgbClr val="000000">
                    <a:alpha val="43137"/>
                  </a:srgbClr>
                </a:outerShdw>
              </a:effectLst>
              <a:latin typeface="+mj-lt"/>
            </a:endParaRPr>
          </a:p>
          <a:p>
            <a:pPr marL="0" indent="0">
              <a:buNone/>
            </a:pPr>
            <a:r>
              <a:rPr lang="el-GR" sz="2000" dirty="0" smtClean="0">
                <a:latin typeface="+mj-lt"/>
              </a:rPr>
              <a:t>προσαρμοσμένη </a:t>
            </a:r>
            <a:r>
              <a:rPr lang="el-GR" sz="2000" dirty="0">
                <a:latin typeface="+mj-lt"/>
              </a:rPr>
              <a:t>στις απαιτήσεις της σημερινής εποχής έχει κύριο στόχο τη γυναίκα. Διότι η </a:t>
            </a:r>
            <a:r>
              <a:rPr lang="el-GR" sz="2000" dirty="0" smtClean="0">
                <a:latin typeface="+mj-lt"/>
              </a:rPr>
              <a:t>γυναίκα </a:t>
            </a:r>
            <a:r>
              <a:rPr lang="el-GR" sz="2000" dirty="0">
                <a:latin typeface="+mj-lt"/>
              </a:rPr>
              <a:t>εξαιτίας του ρόλου της ως </a:t>
            </a:r>
            <a:r>
              <a:rPr lang="el-GR" sz="2000" b="1" dirty="0">
                <a:effectLst>
                  <a:outerShdw blurRad="38100" dist="38100" dir="2700000" algn="tl">
                    <a:srgbClr val="000000">
                      <a:alpha val="43137"/>
                    </a:srgbClr>
                  </a:outerShdw>
                </a:effectLst>
                <a:latin typeface="+mj-lt"/>
              </a:rPr>
              <a:t>διαχειρίστρια του οικογενειακού προϋπολογισμού </a:t>
            </a:r>
            <a:r>
              <a:rPr lang="el-GR" sz="2000" dirty="0">
                <a:latin typeface="+mj-lt"/>
              </a:rPr>
              <a:t>και </a:t>
            </a:r>
            <a:r>
              <a:rPr lang="el-GR" sz="2000" b="1" dirty="0">
                <a:effectLst>
                  <a:outerShdw blurRad="38100" dist="38100" dir="2700000" algn="tl">
                    <a:srgbClr val="000000">
                      <a:alpha val="43137"/>
                    </a:srgbClr>
                  </a:outerShdw>
                </a:effectLst>
                <a:latin typeface="+mj-lt"/>
              </a:rPr>
              <a:t>θεματοφύλακας</a:t>
            </a:r>
            <a:r>
              <a:rPr lang="el-GR" sz="2000" dirty="0">
                <a:latin typeface="+mj-lt"/>
              </a:rPr>
              <a:t> της ευμάρειας </a:t>
            </a:r>
            <a:r>
              <a:rPr lang="el-GR" sz="2000" b="1" dirty="0">
                <a:effectLst>
                  <a:outerShdw blurRad="38100" dist="38100" dir="2700000" algn="tl">
                    <a:srgbClr val="000000">
                      <a:alpha val="43137"/>
                    </a:srgbClr>
                  </a:outerShdw>
                </a:effectLst>
                <a:latin typeface="+mj-lt"/>
              </a:rPr>
              <a:t>του νοικοκυριού</a:t>
            </a:r>
            <a:r>
              <a:rPr lang="el-GR" sz="2000" dirty="0">
                <a:latin typeface="+mj-lt"/>
              </a:rPr>
              <a:t>, είναι ο </a:t>
            </a:r>
            <a:r>
              <a:rPr lang="el-GR" sz="2000" b="1" dirty="0">
                <a:effectLst>
                  <a:outerShdw blurRad="38100" dist="38100" dir="2700000" algn="tl">
                    <a:srgbClr val="000000">
                      <a:alpha val="43137"/>
                    </a:srgbClr>
                  </a:outerShdw>
                </a:effectLst>
                <a:latin typeface="+mj-lt"/>
              </a:rPr>
              <a:t>κύριος</a:t>
            </a:r>
            <a:r>
              <a:rPr lang="el-GR" sz="2000" dirty="0">
                <a:latin typeface="+mj-lt"/>
              </a:rPr>
              <a:t> </a:t>
            </a:r>
            <a:r>
              <a:rPr lang="el-GR" sz="2000" b="1" dirty="0">
                <a:effectLst>
                  <a:outerShdw blurRad="38100" dist="38100" dir="2700000" algn="tl">
                    <a:srgbClr val="000000">
                      <a:alpha val="43137"/>
                    </a:srgbClr>
                  </a:outerShdw>
                </a:effectLst>
                <a:latin typeface="+mj-lt"/>
              </a:rPr>
              <a:t>αποδέκτης </a:t>
            </a:r>
            <a:r>
              <a:rPr lang="el-GR" sz="2000" dirty="0">
                <a:latin typeface="+mj-lt"/>
              </a:rPr>
              <a:t>του </a:t>
            </a:r>
            <a:r>
              <a:rPr lang="el-GR" sz="2000" b="1" dirty="0">
                <a:effectLst>
                  <a:outerShdw blurRad="38100" dist="38100" dir="2700000" algn="tl">
                    <a:srgbClr val="000000">
                      <a:alpha val="43137"/>
                    </a:srgbClr>
                  </a:outerShdw>
                </a:effectLst>
                <a:latin typeface="+mj-lt"/>
              </a:rPr>
              <a:t>διαφημιστικού μηνύματος</a:t>
            </a:r>
            <a:r>
              <a:rPr lang="el-GR" sz="2000" dirty="0">
                <a:latin typeface="+mj-lt"/>
              </a:rPr>
              <a:t>, γιατί αποτελεί το </a:t>
            </a:r>
            <a:r>
              <a:rPr lang="el-GR" sz="2000" b="1" dirty="0">
                <a:effectLst>
                  <a:outerShdw blurRad="38100" dist="38100" dir="2700000" algn="tl">
                    <a:srgbClr val="000000">
                      <a:alpha val="43137"/>
                    </a:srgbClr>
                  </a:outerShdw>
                </a:effectLst>
                <a:latin typeface="+mj-lt"/>
              </a:rPr>
              <a:t>βασικό καταναλωτικό πρόσωπο. </a:t>
            </a:r>
            <a:r>
              <a:rPr lang="el-GR" sz="2000" dirty="0">
                <a:latin typeface="+mj-lt"/>
              </a:rPr>
              <a:t>Η γυναίκα ως αγοραστής, ως δέκτης των καταναλωτικών μηνυμάτων </a:t>
            </a:r>
            <a:r>
              <a:rPr lang="el-GR" sz="2000" b="1" dirty="0">
                <a:effectLst>
                  <a:outerShdw blurRad="38100" dist="38100" dir="2700000" algn="tl">
                    <a:srgbClr val="000000">
                      <a:alpha val="43137"/>
                    </a:srgbClr>
                  </a:outerShdw>
                </a:effectLst>
                <a:latin typeface="+mj-lt"/>
              </a:rPr>
              <a:t>αγωνίζεται να πλησιάσει το διαφημιζόμενο γυναικείο πρότυπο</a:t>
            </a:r>
            <a:r>
              <a:rPr lang="el-GR" sz="2000" dirty="0">
                <a:latin typeface="+mj-lt"/>
              </a:rPr>
              <a:t>, αγωνίζεται να εξομοιωθεί με αυτό. Παίζει λοιπόν </a:t>
            </a:r>
            <a:r>
              <a:rPr lang="el-GR" sz="2000" b="1" dirty="0">
                <a:effectLst>
                  <a:outerShdw blurRad="38100" dist="38100" dir="2700000" algn="tl">
                    <a:srgbClr val="000000">
                      <a:alpha val="43137"/>
                    </a:srgbClr>
                  </a:outerShdw>
                </a:effectLst>
                <a:latin typeface="+mj-lt"/>
              </a:rPr>
              <a:t>καθοριστικό ρόλο </a:t>
            </a:r>
            <a:r>
              <a:rPr lang="el-GR" sz="2000" dirty="0">
                <a:latin typeface="+mj-lt"/>
              </a:rPr>
              <a:t>στη δημιουργία του </a:t>
            </a:r>
            <a:r>
              <a:rPr lang="el-GR" sz="2000" b="1" dirty="0">
                <a:effectLst>
                  <a:outerShdw blurRad="38100" dist="38100" dir="2700000" algn="tl">
                    <a:srgbClr val="000000">
                      <a:alpha val="43137"/>
                    </a:srgbClr>
                  </a:outerShdw>
                </a:effectLst>
                <a:latin typeface="+mj-lt"/>
              </a:rPr>
              <a:t>καταναλωτικού προτύπου </a:t>
            </a:r>
            <a:r>
              <a:rPr lang="el-GR" sz="2000" dirty="0">
                <a:latin typeface="+mj-lt"/>
              </a:rPr>
              <a:t>ως </a:t>
            </a:r>
            <a:r>
              <a:rPr lang="el-GR" sz="2000" b="1" dirty="0">
                <a:effectLst>
                  <a:outerShdw blurRad="38100" dist="38100" dir="2700000" algn="tl">
                    <a:srgbClr val="000000">
                      <a:alpha val="43137"/>
                    </a:srgbClr>
                  </a:outerShdw>
                </a:effectLst>
                <a:latin typeface="+mj-lt"/>
              </a:rPr>
              <a:t>καταναλώτρια</a:t>
            </a:r>
            <a:r>
              <a:rPr lang="el-GR" sz="2000" dirty="0">
                <a:latin typeface="+mj-lt"/>
              </a:rPr>
              <a:t> </a:t>
            </a:r>
            <a:r>
              <a:rPr lang="el-GR" sz="2000" b="1" dirty="0">
                <a:effectLst>
                  <a:outerShdw blurRad="38100" dist="38100" dir="2700000" algn="tl">
                    <a:srgbClr val="000000">
                      <a:alpha val="43137"/>
                    </a:srgbClr>
                  </a:outerShdw>
                </a:effectLst>
                <a:latin typeface="+mj-lt"/>
              </a:rPr>
              <a:t>η ίδια</a:t>
            </a:r>
            <a:r>
              <a:rPr lang="el-GR" sz="2000" dirty="0">
                <a:latin typeface="+mj-lt"/>
              </a:rPr>
              <a:t>, </a:t>
            </a:r>
            <a:r>
              <a:rPr lang="el-GR" sz="2000" b="1" dirty="0">
                <a:effectLst>
                  <a:outerShdw blurRad="38100" dist="38100" dir="2700000" algn="tl">
                    <a:srgbClr val="000000">
                      <a:alpha val="43137"/>
                    </a:srgbClr>
                  </a:outerShdw>
                </a:effectLst>
                <a:latin typeface="+mj-lt"/>
              </a:rPr>
              <a:t>προμηθευτής </a:t>
            </a:r>
            <a:r>
              <a:rPr lang="el-GR" sz="2000" dirty="0">
                <a:latin typeface="+mj-lt"/>
              </a:rPr>
              <a:t>όχι μόνο των </a:t>
            </a:r>
            <a:r>
              <a:rPr lang="el-GR" sz="2000" b="1" dirty="0">
                <a:effectLst>
                  <a:outerShdw blurRad="38100" dist="38100" dir="2700000" algn="tl">
                    <a:srgbClr val="000000">
                      <a:alpha val="43137"/>
                    </a:srgbClr>
                  </a:outerShdw>
                </a:effectLst>
                <a:latin typeface="+mj-lt"/>
              </a:rPr>
              <a:t>αγαθών</a:t>
            </a:r>
            <a:r>
              <a:rPr lang="el-GR" sz="2000" dirty="0">
                <a:latin typeface="+mj-lt"/>
              </a:rPr>
              <a:t> που προορίζονται γι' αυτήν αλλά και </a:t>
            </a:r>
            <a:r>
              <a:rPr lang="el-GR" sz="2000" b="1" dirty="0">
                <a:effectLst>
                  <a:outerShdw blurRad="38100" dist="38100" dir="2700000" algn="tl">
                    <a:srgbClr val="000000">
                      <a:alpha val="43137"/>
                    </a:srgbClr>
                  </a:outerShdw>
                </a:effectLst>
                <a:latin typeface="+mj-lt"/>
              </a:rPr>
              <a:t>για ολόκληρη την οικογένεια</a:t>
            </a:r>
            <a:r>
              <a:rPr lang="el-GR" sz="2000" dirty="0">
                <a:latin typeface="+mj-lt"/>
              </a:rPr>
              <a:t>, αφού ο καταμερισμός των ευθυνών προσφέρει την </a:t>
            </a:r>
            <a:r>
              <a:rPr lang="el-GR" sz="2000" b="1" dirty="0">
                <a:effectLst>
                  <a:outerShdw blurRad="38100" dist="38100" dir="2700000" algn="tl">
                    <a:srgbClr val="000000">
                      <a:alpha val="43137"/>
                    </a:srgbClr>
                  </a:outerShdw>
                </a:effectLst>
                <a:latin typeface="+mj-lt"/>
              </a:rPr>
              <a:t>ευθύνη του σπιτιού στη γυναίκα.</a:t>
            </a:r>
          </a:p>
          <a:p>
            <a:pPr marL="0" indent="0">
              <a:buNone/>
            </a:pPr>
            <a:endParaRPr lang="el-GR" sz="2000" dirty="0">
              <a:latin typeface="+mj-lt"/>
            </a:endParaRPr>
          </a:p>
          <a:p>
            <a:pPr marL="0" indent="0">
              <a:buNone/>
            </a:pPr>
            <a:endParaRPr lang="el-GR" sz="2000" dirty="0">
              <a:latin typeface="+mj-lt"/>
            </a:endParaRPr>
          </a:p>
          <a:p>
            <a:pPr marL="0" indent="0">
              <a:buNone/>
            </a:pPr>
            <a:endParaRPr lang="el-GR" sz="2000" dirty="0">
              <a:latin typeface="+mj-lt"/>
            </a:endParaRPr>
          </a:p>
        </p:txBody>
      </p:sp>
    </p:spTree>
    <p:extLst>
      <p:ext uri="{BB962C8B-B14F-4D97-AF65-F5344CB8AC3E}">
        <p14:creationId xmlns="" xmlns:p14="http://schemas.microsoft.com/office/powerpoint/2010/main" val="2307245856"/>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κειμένου 2"/>
          <p:cNvSpPr>
            <a:spLocks noGrp="1"/>
          </p:cNvSpPr>
          <p:nvPr>
            <p:ph type="body" idx="1"/>
          </p:nvPr>
        </p:nvSpPr>
        <p:spPr>
          <a:xfrm>
            <a:off x="809563" y="703004"/>
            <a:ext cx="4040188" cy="659352"/>
          </a:xfrm>
        </p:spPr>
        <p:txBody>
          <a:bodyPr>
            <a:normAutofit fontScale="92500" lnSpcReduction="10000"/>
          </a:bodyPr>
          <a:lstStyle/>
          <a:p>
            <a:pPr algn="ctr"/>
            <a:r>
              <a:rPr lang="el-GR" sz="4400" u="sng" dirty="0" smtClean="0">
                <a:effectLst>
                  <a:outerShdw blurRad="38100" dist="38100" dir="2700000" algn="tl">
                    <a:srgbClr val="000000">
                      <a:alpha val="43137"/>
                    </a:srgbClr>
                  </a:outerShdw>
                </a:effectLst>
                <a:latin typeface="+mj-lt"/>
              </a:rPr>
              <a:t>Παλαιότερα</a:t>
            </a:r>
            <a:endParaRPr lang="el-GR" sz="4400" u="sng" dirty="0">
              <a:effectLst>
                <a:outerShdw blurRad="38100" dist="38100" dir="2700000" algn="tl">
                  <a:srgbClr val="000000">
                    <a:alpha val="43137"/>
                  </a:srgbClr>
                </a:outerShdw>
              </a:effectLst>
              <a:latin typeface="+mj-lt"/>
            </a:endParaRPr>
          </a:p>
        </p:txBody>
      </p:sp>
      <p:sp>
        <p:nvSpPr>
          <p:cNvPr id="4" name="Θέση κειμένου 3"/>
          <p:cNvSpPr>
            <a:spLocks noGrp="1"/>
          </p:cNvSpPr>
          <p:nvPr>
            <p:ph type="body" sz="quarter" idx="3"/>
          </p:nvPr>
        </p:nvSpPr>
        <p:spPr>
          <a:xfrm>
            <a:off x="4738786" y="707513"/>
            <a:ext cx="4041775" cy="654843"/>
          </a:xfrm>
        </p:spPr>
        <p:txBody>
          <a:bodyPr>
            <a:noAutofit/>
          </a:bodyPr>
          <a:lstStyle/>
          <a:p>
            <a:pPr algn="ctr"/>
            <a:r>
              <a:rPr lang="el-GR" sz="4400" u="sng" dirty="0" smtClean="0">
                <a:effectLst>
                  <a:outerShdw blurRad="38100" dist="38100" dir="2700000" algn="tl">
                    <a:srgbClr val="000000">
                      <a:alpha val="43137"/>
                    </a:srgbClr>
                  </a:outerShdw>
                </a:effectLst>
                <a:latin typeface="+mj-lt"/>
              </a:rPr>
              <a:t>Σήμερα</a:t>
            </a:r>
            <a:endParaRPr lang="el-GR" sz="4400" u="sng" dirty="0">
              <a:effectLst>
                <a:outerShdw blurRad="38100" dist="38100" dir="2700000" algn="tl">
                  <a:srgbClr val="000000">
                    <a:alpha val="43137"/>
                  </a:srgbClr>
                </a:outerShdw>
              </a:effectLst>
              <a:latin typeface="+mj-lt"/>
            </a:endParaRPr>
          </a:p>
        </p:txBody>
      </p:sp>
      <p:pic>
        <p:nvPicPr>
          <p:cNvPr id="9" name="Εικόνα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004048" y="1491555"/>
            <a:ext cx="3511253" cy="4906751"/>
          </a:xfrm>
          <a:prstGeom prst="rect">
            <a:avLst/>
          </a:prstGeom>
        </p:spPr>
      </p:pic>
      <p:pic>
        <p:nvPicPr>
          <p:cNvPr id="10" name="Εικόνα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09563" y="1497432"/>
            <a:ext cx="3626161" cy="4900874"/>
          </a:xfrm>
          <a:prstGeom prst="rect">
            <a:avLst/>
          </a:prstGeom>
        </p:spPr>
      </p:pic>
    </p:spTree>
    <p:extLst>
      <p:ext uri="{BB962C8B-B14F-4D97-AF65-F5344CB8AC3E}">
        <p14:creationId xmlns="" xmlns:p14="http://schemas.microsoft.com/office/powerpoint/2010/main" val="189490367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κειμένου 2"/>
          <p:cNvSpPr>
            <a:spLocks noGrp="1"/>
          </p:cNvSpPr>
          <p:nvPr>
            <p:ph type="body" idx="1"/>
          </p:nvPr>
        </p:nvSpPr>
        <p:spPr>
          <a:xfrm>
            <a:off x="827584" y="703004"/>
            <a:ext cx="4040188" cy="659352"/>
          </a:xfrm>
        </p:spPr>
        <p:txBody>
          <a:bodyPr>
            <a:normAutofit fontScale="92500" lnSpcReduction="10000"/>
          </a:bodyPr>
          <a:lstStyle/>
          <a:p>
            <a:pPr algn="ctr"/>
            <a:r>
              <a:rPr lang="el-GR" sz="4400" u="sng" dirty="0" smtClean="0">
                <a:effectLst>
                  <a:outerShdw blurRad="38100" dist="38100" dir="2700000" algn="tl">
                    <a:srgbClr val="000000">
                      <a:alpha val="43137"/>
                    </a:srgbClr>
                  </a:outerShdw>
                </a:effectLst>
                <a:latin typeface="+mj-lt"/>
              </a:rPr>
              <a:t>Παλαιότερα</a:t>
            </a:r>
            <a:endParaRPr lang="el-GR" sz="4400" u="sng" dirty="0">
              <a:effectLst>
                <a:outerShdw blurRad="38100" dist="38100" dir="2700000" algn="tl">
                  <a:srgbClr val="000000">
                    <a:alpha val="43137"/>
                  </a:srgbClr>
                </a:outerShdw>
              </a:effectLst>
              <a:latin typeface="+mj-lt"/>
            </a:endParaRPr>
          </a:p>
        </p:txBody>
      </p:sp>
      <p:sp>
        <p:nvSpPr>
          <p:cNvPr id="4" name="Θέση κειμένου 3"/>
          <p:cNvSpPr>
            <a:spLocks noGrp="1"/>
          </p:cNvSpPr>
          <p:nvPr>
            <p:ph type="body" sz="quarter" idx="3"/>
          </p:nvPr>
        </p:nvSpPr>
        <p:spPr>
          <a:xfrm>
            <a:off x="4738786" y="707513"/>
            <a:ext cx="4041775" cy="654843"/>
          </a:xfrm>
        </p:spPr>
        <p:txBody>
          <a:bodyPr>
            <a:noAutofit/>
          </a:bodyPr>
          <a:lstStyle/>
          <a:p>
            <a:pPr algn="ctr"/>
            <a:r>
              <a:rPr lang="el-GR" sz="4400" u="sng" dirty="0" smtClean="0">
                <a:effectLst>
                  <a:outerShdw blurRad="38100" dist="38100" dir="2700000" algn="tl">
                    <a:srgbClr val="000000">
                      <a:alpha val="43137"/>
                    </a:srgbClr>
                  </a:outerShdw>
                </a:effectLst>
                <a:latin typeface="+mj-lt"/>
              </a:rPr>
              <a:t>Σήμερα</a:t>
            </a:r>
            <a:endParaRPr lang="el-GR" sz="4400" u="sng" dirty="0">
              <a:effectLst>
                <a:outerShdw blurRad="38100" dist="38100" dir="2700000" algn="tl">
                  <a:srgbClr val="000000">
                    <a:alpha val="43137"/>
                  </a:srgbClr>
                </a:outerShdw>
              </a:effectLst>
              <a:latin typeface="+mj-lt"/>
            </a:endParaRPr>
          </a:p>
        </p:txBody>
      </p:sp>
      <p:pic>
        <p:nvPicPr>
          <p:cNvPr id="2" name="Εικόνα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11560" y="1628800"/>
            <a:ext cx="3528392" cy="4930118"/>
          </a:xfrm>
          <a:prstGeom prst="rect">
            <a:avLst/>
          </a:prstGeom>
        </p:spPr>
      </p:pic>
      <p:pic>
        <p:nvPicPr>
          <p:cNvPr id="6" name="Εικόνα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004048" y="1628800"/>
            <a:ext cx="3507171" cy="4930118"/>
          </a:xfrm>
          <a:prstGeom prst="rect">
            <a:avLst/>
          </a:prstGeom>
        </p:spPr>
      </p:pic>
    </p:spTree>
    <p:extLst>
      <p:ext uri="{BB962C8B-B14F-4D97-AF65-F5344CB8AC3E}">
        <p14:creationId xmlns="" xmlns:p14="http://schemas.microsoft.com/office/powerpoint/2010/main" val="2836499498"/>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κειμένου 2"/>
          <p:cNvSpPr>
            <a:spLocks noGrp="1"/>
          </p:cNvSpPr>
          <p:nvPr>
            <p:ph type="body" idx="1"/>
          </p:nvPr>
        </p:nvSpPr>
        <p:spPr>
          <a:xfrm>
            <a:off x="899592" y="703004"/>
            <a:ext cx="4040188" cy="659352"/>
          </a:xfrm>
        </p:spPr>
        <p:txBody>
          <a:bodyPr>
            <a:normAutofit fontScale="92500" lnSpcReduction="10000"/>
          </a:bodyPr>
          <a:lstStyle/>
          <a:p>
            <a:pPr algn="ctr"/>
            <a:r>
              <a:rPr lang="el-GR" sz="4400" u="sng" dirty="0" smtClean="0">
                <a:effectLst>
                  <a:outerShdw blurRad="38100" dist="38100" dir="2700000" algn="tl">
                    <a:srgbClr val="000000">
                      <a:alpha val="43137"/>
                    </a:srgbClr>
                  </a:outerShdw>
                </a:effectLst>
                <a:latin typeface="+mj-lt"/>
              </a:rPr>
              <a:t>Παλαιότερα</a:t>
            </a:r>
            <a:endParaRPr lang="el-GR" sz="4400" u="sng" dirty="0">
              <a:effectLst>
                <a:outerShdw blurRad="38100" dist="38100" dir="2700000" algn="tl">
                  <a:srgbClr val="000000">
                    <a:alpha val="43137"/>
                  </a:srgbClr>
                </a:outerShdw>
              </a:effectLst>
              <a:latin typeface="+mj-lt"/>
            </a:endParaRPr>
          </a:p>
        </p:txBody>
      </p:sp>
      <p:sp>
        <p:nvSpPr>
          <p:cNvPr id="4" name="Θέση κειμένου 3"/>
          <p:cNvSpPr>
            <a:spLocks noGrp="1"/>
          </p:cNvSpPr>
          <p:nvPr>
            <p:ph type="body" sz="quarter" idx="3"/>
          </p:nvPr>
        </p:nvSpPr>
        <p:spPr>
          <a:xfrm>
            <a:off x="4738786" y="707513"/>
            <a:ext cx="4041775" cy="654843"/>
          </a:xfrm>
        </p:spPr>
        <p:txBody>
          <a:bodyPr>
            <a:noAutofit/>
          </a:bodyPr>
          <a:lstStyle/>
          <a:p>
            <a:pPr algn="ctr"/>
            <a:r>
              <a:rPr lang="el-GR" sz="4400" u="sng" dirty="0" smtClean="0">
                <a:effectLst>
                  <a:outerShdw blurRad="38100" dist="38100" dir="2700000" algn="tl">
                    <a:srgbClr val="000000">
                      <a:alpha val="43137"/>
                    </a:srgbClr>
                  </a:outerShdw>
                </a:effectLst>
                <a:latin typeface="+mj-lt"/>
              </a:rPr>
              <a:t>Σήμερα</a:t>
            </a:r>
            <a:endParaRPr lang="el-GR" sz="4400" u="sng" dirty="0">
              <a:effectLst>
                <a:outerShdw blurRad="38100" dist="38100" dir="2700000" algn="tl">
                  <a:srgbClr val="000000">
                    <a:alpha val="43137"/>
                  </a:srgbClr>
                </a:outerShdw>
              </a:effectLst>
              <a:latin typeface="+mj-lt"/>
            </a:endParaRPr>
          </a:p>
        </p:txBody>
      </p:sp>
      <p:pic>
        <p:nvPicPr>
          <p:cNvPr id="2" name="Εικόνα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39552" y="1529656"/>
            <a:ext cx="3667022" cy="4995687"/>
          </a:xfrm>
          <a:prstGeom prst="rect">
            <a:avLst/>
          </a:prstGeom>
        </p:spPr>
      </p:pic>
      <p:pic>
        <p:nvPicPr>
          <p:cNvPr id="5" name="Εικόνα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738786" y="1522796"/>
            <a:ext cx="4250180" cy="3778412"/>
          </a:xfrm>
          <a:prstGeom prst="rect">
            <a:avLst/>
          </a:prstGeom>
        </p:spPr>
      </p:pic>
    </p:spTree>
    <p:extLst>
      <p:ext uri="{BB962C8B-B14F-4D97-AF65-F5344CB8AC3E}">
        <p14:creationId xmlns="" xmlns:p14="http://schemas.microsoft.com/office/powerpoint/2010/main" val="945462438"/>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71600" y="-1323528"/>
            <a:ext cx="7643192" cy="3298696"/>
          </a:xfrm>
        </p:spPr>
        <p:txBody>
          <a:bodyPr>
            <a:noAutofit/>
          </a:bodyPr>
          <a:lstStyle/>
          <a:p>
            <a:pPr algn="ctr"/>
            <a:r>
              <a:rPr lang="el-GR" sz="5400" u="sng" dirty="0" smtClean="0">
                <a:effectLst>
                  <a:outerShdw blurRad="38100" dist="38100" dir="2700000" algn="tl">
                    <a:srgbClr val="000000">
                      <a:alpha val="43137"/>
                    </a:srgbClr>
                  </a:outerShdw>
                </a:effectLst>
              </a:rPr>
              <a:t/>
            </a:r>
            <a:br>
              <a:rPr lang="el-GR" sz="5400" u="sng" dirty="0" smtClean="0">
                <a:effectLst>
                  <a:outerShdw blurRad="38100" dist="38100" dir="2700000" algn="tl">
                    <a:srgbClr val="000000">
                      <a:alpha val="43137"/>
                    </a:srgbClr>
                  </a:outerShdw>
                </a:effectLst>
              </a:rPr>
            </a:br>
            <a:r>
              <a:rPr lang="el-GR" sz="5400" u="sng" dirty="0" smtClean="0">
                <a:effectLst>
                  <a:outerShdw blurRad="38100" dist="38100" dir="2700000" algn="tl">
                    <a:srgbClr val="000000">
                      <a:alpha val="43137"/>
                    </a:srgbClr>
                  </a:outerShdw>
                </a:effectLst>
              </a:rPr>
              <a:t/>
            </a:r>
            <a:br>
              <a:rPr lang="el-GR" sz="5400" u="sng" dirty="0" smtClean="0">
                <a:effectLst>
                  <a:outerShdw blurRad="38100" dist="38100" dir="2700000" algn="tl">
                    <a:srgbClr val="000000">
                      <a:alpha val="43137"/>
                    </a:srgbClr>
                  </a:outerShdw>
                </a:effectLst>
              </a:rPr>
            </a:br>
            <a:r>
              <a:rPr lang="el-GR" sz="5400" u="sng" dirty="0" smtClean="0">
                <a:effectLst>
                  <a:outerShdw blurRad="38100" dist="38100" dir="2700000" algn="tl">
                    <a:srgbClr val="000000">
                      <a:alpha val="43137"/>
                    </a:srgbClr>
                  </a:outerShdw>
                </a:effectLst>
              </a:rPr>
              <a:t/>
            </a:r>
            <a:br>
              <a:rPr lang="el-GR" sz="5400" u="sng" dirty="0" smtClean="0">
                <a:effectLst>
                  <a:outerShdw blurRad="38100" dist="38100" dir="2700000" algn="tl">
                    <a:srgbClr val="000000">
                      <a:alpha val="43137"/>
                    </a:srgbClr>
                  </a:outerShdw>
                </a:effectLst>
              </a:rPr>
            </a:br>
            <a:r>
              <a:rPr lang="el-GR" sz="5400" u="sng" dirty="0" smtClean="0">
                <a:effectLst>
                  <a:outerShdw blurRad="38100" dist="38100" dir="2700000" algn="tl">
                    <a:srgbClr val="000000">
                      <a:alpha val="43137"/>
                    </a:srgbClr>
                  </a:outerShdw>
                </a:effectLst>
              </a:rPr>
              <a:t>4</a:t>
            </a:r>
            <a:r>
              <a:rPr lang="el-GR" sz="5400" u="sng" baseline="30000" dirty="0" smtClean="0">
                <a:effectLst>
                  <a:outerShdw blurRad="38100" dist="38100" dir="2700000" algn="tl">
                    <a:srgbClr val="000000">
                      <a:alpha val="43137"/>
                    </a:srgbClr>
                  </a:outerShdw>
                </a:effectLst>
              </a:rPr>
              <a:t>ο</a:t>
            </a:r>
            <a:r>
              <a:rPr lang="el-GR" sz="5400" u="sng" dirty="0" smtClean="0">
                <a:effectLst>
                  <a:outerShdw blurRad="38100" dist="38100" dir="2700000" algn="tl">
                    <a:srgbClr val="000000">
                      <a:alpha val="43137"/>
                    </a:srgbClr>
                  </a:outerShdw>
                </a:effectLst>
              </a:rPr>
              <a:t> ΓΕΛ Π.ΦΑΛΗΡΟΥ</a:t>
            </a:r>
            <a:br>
              <a:rPr lang="el-GR" sz="5400" u="sng" dirty="0" smtClean="0">
                <a:effectLst>
                  <a:outerShdw blurRad="38100" dist="38100" dir="2700000" algn="tl">
                    <a:srgbClr val="000000">
                      <a:alpha val="43137"/>
                    </a:srgbClr>
                  </a:outerShdw>
                </a:effectLst>
              </a:rPr>
            </a:br>
            <a:r>
              <a:rPr lang="el-GR" sz="5400" u="sng" dirty="0" smtClean="0">
                <a:effectLst>
                  <a:outerShdw blurRad="38100" dist="38100" dir="2700000" algn="tl">
                    <a:srgbClr val="000000">
                      <a:alpha val="43137"/>
                    </a:srgbClr>
                  </a:outerShdw>
                </a:effectLst>
              </a:rPr>
              <a:t>Σχ. έτος : 2013-2014</a:t>
            </a:r>
            <a:br>
              <a:rPr lang="el-GR" sz="5400" u="sng" dirty="0" smtClean="0">
                <a:effectLst>
                  <a:outerShdw blurRad="38100" dist="38100" dir="2700000" algn="tl">
                    <a:srgbClr val="000000">
                      <a:alpha val="43137"/>
                    </a:srgbClr>
                  </a:outerShdw>
                </a:effectLst>
              </a:rPr>
            </a:br>
            <a:r>
              <a:rPr lang="el-GR" sz="5400" u="sng" dirty="0" smtClean="0">
                <a:effectLst>
                  <a:outerShdw blurRad="38100" dist="38100" dir="2700000" algn="tl">
                    <a:srgbClr val="000000">
                      <a:alpha val="43137"/>
                    </a:srgbClr>
                  </a:outerShdw>
                </a:effectLst>
              </a:rPr>
              <a:t/>
            </a:r>
            <a:br>
              <a:rPr lang="el-GR" sz="5400" u="sng" dirty="0" smtClean="0">
                <a:effectLst>
                  <a:outerShdw blurRad="38100" dist="38100" dir="2700000" algn="tl">
                    <a:srgbClr val="000000">
                      <a:alpha val="43137"/>
                    </a:srgbClr>
                  </a:outerShdw>
                </a:effectLst>
              </a:rPr>
            </a:br>
            <a:endParaRPr lang="el-GR" sz="5400" u="sng" dirty="0"/>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403648" y="858818"/>
            <a:ext cx="6264696" cy="2841584"/>
          </a:xfrm>
          <a:prstGeom prst="rect">
            <a:avLst/>
          </a:prstGeom>
        </p:spPr>
      </p:pic>
      <p:sp>
        <p:nvSpPr>
          <p:cNvPr id="3" name="Θέση κειμένου 2"/>
          <p:cNvSpPr>
            <a:spLocks noGrp="1"/>
          </p:cNvSpPr>
          <p:nvPr>
            <p:ph type="body" idx="1"/>
          </p:nvPr>
        </p:nvSpPr>
        <p:spPr>
          <a:xfrm>
            <a:off x="2483768" y="188640"/>
            <a:ext cx="4040188" cy="659352"/>
          </a:xfrm>
        </p:spPr>
        <p:txBody>
          <a:bodyPr>
            <a:normAutofit fontScale="92500" lnSpcReduction="10000"/>
          </a:bodyPr>
          <a:lstStyle/>
          <a:p>
            <a:pPr algn="ctr"/>
            <a:r>
              <a:rPr lang="el-GR" sz="4400" u="sng" dirty="0" smtClean="0">
                <a:solidFill>
                  <a:schemeClr val="tx1"/>
                </a:solidFill>
                <a:effectLst>
                  <a:outerShdw blurRad="38100" dist="38100" dir="2700000" algn="tl">
                    <a:srgbClr val="000000">
                      <a:alpha val="43137"/>
                    </a:srgbClr>
                  </a:outerShdw>
                </a:effectLst>
                <a:latin typeface="+mj-lt"/>
              </a:rPr>
              <a:t>Παλαιότερα</a:t>
            </a:r>
            <a:endParaRPr lang="el-GR" sz="4400" u="sng" dirty="0">
              <a:solidFill>
                <a:schemeClr val="tx1"/>
              </a:solidFill>
              <a:effectLst>
                <a:outerShdw blurRad="38100" dist="38100" dir="2700000" algn="tl">
                  <a:srgbClr val="000000">
                    <a:alpha val="43137"/>
                  </a:srgbClr>
                </a:outerShdw>
              </a:effectLst>
              <a:latin typeface="+mj-lt"/>
            </a:endParaRPr>
          </a:p>
        </p:txBody>
      </p:sp>
      <p:sp>
        <p:nvSpPr>
          <p:cNvPr id="8" name="Θέση κειμένου 3"/>
          <p:cNvSpPr>
            <a:spLocks noGrp="1"/>
          </p:cNvSpPr>
          <p:nvPr>
            <p:ph type="body" sz="quarter" idx="3"/>
          </p:nvPr>
        </p:nvSpPr>
        <p:spPr>
          <a:xfrm>
            <a:off x="2500894" y="3475412"/>
            <a:ext cx="4041775" cy="654843"/>
          </a:xfrm>
        </p:spPr>
        <p:txBody>
          <a:bodyPr>
            <a:noAutofit/>
          </a:bodyPr>
          <a:lstStyle/>
          <a:p>
            <a:pPr algn="ctr"/>
            <a:r>
              <a:rPr lang="el-GR" sz="4400" u="sng" dirty="0" smtClean="0">
                <a:solidFill>
                  <a:schemeClr val="tx1"/>
                </a:solidFill>
                <a:effectLst>
                  <a:outerShdw blurRad="38100" dist="38100" dir="2700000" algn="tl">
                    <a:srgbClr val="000000">
                      <a:alpha val="43137"/>
                    </a:srgbClr>
                  </a:outerShdw>
                </a:effectLst>
                <a:latin typeface="+mj-lt"/>
              </a:rPr>
              <a:t>Σήμερα</a:t>
            </a:r>
            <a:endParaRPr lang="el-GR" sz="4400" u="sng" dirty="0">
              <a:solidFill>
                <a:schemeClr val="tx1"/>
              </a:solidFill>
              <a:effectLst>
                <a:outerShdw blurRad="38100" dist="38100" dir="2700000" algn="tl">
                  <a:srgbClr val="000000">
                    <a:alpha val="43137"/>
                  </a:srgbClr>
                </a:outerShdw>
              </a:effectLst>
              <a:latin typeface="+mj-lt"/>
            </a:endParaRPr>
          </a:p>
        </p:txBody>
      </p:sp>
      <p:pic>
        <p:nvPicPr>
          <p:cNvPr id="6" name="Εικόνα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377671" y="4159658"/>
            <a:ext cx="6290673" cy="2395661"/>
          </a:xfrm>
          <a:prstGeom prst="rect">
            <a:avLst/>
          </a:prstGeom>
        </p:spPr>
      </p:pic>
    </p:spTree>
    <p:extLst>
      <p:ext uri="{BB962C8B-B14F-4D97-AF65-F5344CB8AC3E}">
        <p14:creationId xmlns="" xmlns:p14="http://schemas.microsoft.com/office/powerpoint/2010/main" val="4193867671"/>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κειμένου 2"/>
          <p:cNvSpPr txBox="1">
            <a:spLocks/>
          </p:cNvSpPr>
          <p:nvPr/>
        </p:nvSpPr>
        <p:spPr>
          <a:xfrm>
            <a:off x="971600" y="609627"/>
            <a:ext cx="4040188" cy="659352"/>
          </a:xfrm>
          <a:prstGeom prst="rect">
            <a:avLst/>
          </a:prstGeom>
        </p:spPr>
        <p:txBody>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l-GR" sz="4400" u="sng" dirty="0" smtClean="0">
                <a:solidFill>
                  <a:schemeClr val="tx1">
                    <a:lumMod val="85000"/>
                    <a:lumOff val="15000"/>
                  </a:schemeClr>
                </a:solidFill>
                <a:effectLst>
                  <a:outerShdw blurRad="38100" dist="38100" dir="2700000" algn="tl">
                    <a:srgbClr val="000000">
                      <a:alpha val="43137"/>
                    </a:srgbClr>
                  </a:outerShdw>
                </a:effectLst>
                <a:latin typeface="+mj-lt"/>
              </a:rPr>
              <a:t>Παλαιότερα</a:t>
            </a:r>
            <a:endParaRPr lang="el-GR" sz="4400" u="sng" dirty="0">
              <a:solidFill>
                <a:schemeClr val="tx1">
                  <a:lumMod val="85000"/>
                  <a:lumOff val="15000"/>
                </a:schemeClr>
              </a:solidFill>
              <a:effectLst>
                <a:outerShdw blurRad="38100" dist="38100" dir="2700000" algn="tl">
                  <a:srgbClr val="000000">
                    <a:alpha val="43137"/>
                  </a:srgbClr>
                </a:outerShdw>
              </a:effectLst>
              <a:latin typeface="+mj-lt"/>
            </a:endParaRPr>
          </a:p>
        </p:txBody>
      </p:sp>
      <p:sp>
        <p:nvSpPr>
          <p:cNvPr id="3" name="Θέση κειμένου 3"/>
          <p:cNvSpPr txBox="1">
            <a:spLocks/>
          </p:cNvSpPr>
          <p:nvPr/>
        </p:nvSpPr>
        <p:spPr>
          <a:xfrm>
            <a:off x="4706690" y="614136"/>
            <a:ext cx="4041775" cy="654843"/>
          </a:xfrm>
          <a:prstGeom prst="rect">
            <a:avLst/>
          </a:prstGeom>
        </p:spPr>
        <p:txBody>
          <a:bodyPr>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l-GR" sz="4400" u="sng" dirty="0" smtClean="0">
                <a:solidFill>
                  <a:schemeClr val="accent1"/>
                </a:solidFill>
                <a:effectLst>
                  <a:outerShdw blurRad="38100" dist="38100" dir="2700000" algn="tl">
                    <a:srgbClr val="000000">
                      <a:alpha val="43137"/>
                    </a:srgbClr>
                  </a:outerShdw>
                </a:effectLst>
                <a:latin typeface="+mj-lt"/>
              </a:rPr>
              <a:t>Σήμερα</a:t>
            </a:r>
            <a:endParaRPr lang="el-GR" sz="4400" u="sng" dirty="0">
              <a:solidFill>
                <a:schemeClr val="accent1"/>
              </a:solidFill>
              <a:effectLst>
                <a:outerShdw blurRad="38100" dist="38100" dir="2700000" algn="tl">
                  <a:srgbClr val="000000">
                    <a:alpha val="43137"/>
                  </a:srgbClr>
                </a:outerShdw>
              </a:effectLst>
              <a:latin typeface="+mj-lt"/>
            </a:endParaRPr>
          </a:p>
        </p:txBody>
      </p:sp>
      <p:pic>
        <p:nvPicPr>
          <p:cNvPr id="4" name="Εικόνα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971600" y="1700808"/>
            <a:ext cx="3600400" cy="4378752"/>
          </a:xfrm>
          <a:prstGeom prst="rect">
            <a:avLst/>
          </a:prstGeom>
        </p:spPr>
      </p:pic>
      <p:pic>
        <p:nvPicPr>
          <p:cNvPr id="5" name="Εικόνα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932041" y="1519966"/>
            <a:ext cx="3816424" cy="4792384"/>
          </a:xfrm>
          <a:prstGeom prst="rect">
            <a:avLst/>
          </a:prstGeom>
        </p:spPr>
      </p:pic>
      <p:sp>
        <p:nvSpPr>
          <p:cNvPr id="7" name="Θέση κειμένου 3"/>
          <p:cNvSpPr txBox="1">
            <a:spLocks/>
          </p:cNvSpPr>
          <p:nvPr/>
        </p:nvSpPr>
        <p:spPr>
          <a:xfrm>
            <a:off x="4706690" y="614565"/>
            <a:ext cx="4041775" cy="654843"/>
          </a:xfrm>
          <a:prstGeom prst="rect">
            <a:avLst/>
          </a:prstGeom>
        </p:spPr>
        <p:txBody>
          <a:bodyPr>
            <a:no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ctr">
              <a:buNone/>
            </a:pPr>
            <a:r>
              <a:rPr lang="el-GR" sz="4400" u="sng" dirty="0" smtClean="0">
                <a:solidFill>
                  <a:schemeClr val="tx1">
                    <a:lumMod val="85000"/>
                    <a:lumOff val="15000"/>
                  </a:schemeClr>
                </a:solidFill>
                <a:latin typeface="+mj-lt"/>
              </a:rPr>
              <a:t>Σήμερα</a:t>
            </a:r>
            <a:endParaRPr lang="el-GR" sz="4400" u="sng" dirty="0">
              <a:solidFill>
                <a:schemeClr val="tx1">
                  <a:lumMod val="85000"/>
                  <a:lumOff val="15000"/>
                </a:schemeClr>
              </a:solidFill>
              <a:latin typeface="+mj-lt"/>
            </a:endParaRPr>
          </a:p>
        </p:txBody>
      </p:sp>
    </p:spTree>
    <p:extLst>
      <p:ext uri="{BB962C8B-B14F-4D97-AF65-F5344CB8AC3E}">
        <p14:creationId xmlns="" xmlns:p14="http://schemas.microsoft.com/office/powerpoint/2010/main" val="745267314"/>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κειμένου 2"/>
          <p:cNvSpPr>
            <a:spLocks noGrp="1"/>
          </p:cNvSpPr>
          <p:nvPr>
            <p:ph type="body" idx="1"/>
          </p:nvPr>
        </p:nvSpPr>
        <p:spPr>
          <a:xfrm>
            <a:off x="1115616" y="591756"/>
            <a:ext cx="4040188" cy="659352"/>
          </a:xfrm>
        </p:spPr>
        <p:txBody>
          <a:bodyPr>
            <a:normAutofit fontScale="92500" lnSpcReduction="10000"/>
          </a:bodyPr>
          <a:lstStyle/>
          <a:p>
            <a:pPr algn="ctr"/>
            <a:r>
              <a:rPr lang="el-GR" sz="4400" u="sng" dirty="0" smtClean="0">
                <a:solidFill>
                  <a:schemeClr val="tx1"/>
                </a:solidFill>
                <a:effectLst>
                  <a:outerShdw blurRad="38100" dist="38100" dir="2700000" algn="tl">
                    <a:srgbClr val="000000">
                      <a:alpha val="43137"/>
                    </a:srgbClr>
                  </a:outerShdw>
                </a:effectLst>
                <a:latin typeface="+mj-lt"/>
              </a:rPr>
              <a:t>Παλαιότερα </a:t>
            </a:r>
            <a:endParaRPr lang="el-GR" sz="4400" u="sng" dirty="0">
              <a:solidFill>
                <a:schemeClr val="tx1"/>
              </a:solidFill>
              <a:effectLst>
                <a:outerShdw blurRad="38100" dist="38100" dir="2700000" algn="tl">
                  <a:srgbClr val="000000">
                    <a:alpha val="43137"/>
                  </a:srgbClr>
                </a:outerShdw>
              </a:effectLst>
              <a:latin typeface="+mj-lt"/>
            </a:endParaRPr>
          </a:p>
        </p:txBody>
      </p:sp>
      <p:sp>
        <p:nvSpPr>
          <p:cNvPr id="4" name="Θέση κειμένου 3"/>
          <p:cNvSpPr>
            <a:spLocks noGrp="1"/>
          </p:cNvSpPr>
          <p:nvPr>
            <p:ph type="body" sz="quarter" idx="3"/>
          </p:nvPr>
        </p:nvSpPr>
        <p:spPr>
          <a:xfrm>
            <a:off x="4715853" y="596265"/>
            <a:ext cx="4041775" cy="654843"/>
          </a:xfrm>
        </p:spPr>
        <p:txBody>
          <a:bodyPr>
            <a:noAutofit/>
          </a:bodyPr>
          <a:lstStyle/>
          <a:p>
            <a:pPr algn="ctr"/>
            <a:r>
              <a:rPr lang="el-GR" sz="4400" u="sng" dirty="0" smtClean="0">
                <a:solidFill>
                  <a:schemeClr val="tx1"/>
                </a:solidFill>
                <a:effectLst>
                  <a:outerShdw blurRad="38100" dist="38100" dir="2700000" algn="tl">
                    <a:srgbClr val="000000">
                      <a:alpha val="43137"/>
                    </a:srgbClr>
                  </a:outerShdw>
                </a:effectLst>
                <a:latin typeface="+mj-lt"/>
              </a:rPr>
              <a:t>Σήμερα</a:t>
            </a:r>
            <a:endParaRPr lang="el-GR" sz="4400" u="sng" dirty="0">
              <a:solidFill>
                <a:schemeClr val="tx1"/>
              </a:solidFill>
              <a:effectLst>
                <a:outerShdw blurRad="38100" dist="38100" dir="2700000" algn="tl">
                  <a:srgbClr val="000000">
                    <a:alpha val="43137"/>
                  </a:srgbClr>
                </a:outerShdw>
              </a:effectLst>
              <a:latin typeface="+mj-lt"/>
            </a:endParaRPr>
          </a:p>
        </p:txBody>
      </p:sp>
      <p:pic>
        <p:nvPicPr>
          <p:cNvPr id="7" name="Εικόνα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11560" y="1772816"/>
            <a:ext cx="3456384" cy="4697760"/>
          </a:xfrm>
          <a:prstGeom prst="rect">
            <a:avLst/>
          </a:prstGeom>
        </p:spPr>
      </p:pic>
      <p:pic>
        <p:nvPicPr>
          <p:cNvPr id="8" name="Εικόνα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524559" y="1665504"/>
            <a:ext cx="4197199" cy="4805072"/>
          </a:xfrm>
          <a:prstGeom prst="rect">
            <a:avLst/>
          </a:prstGeom>
        </p:spPr>
      </p:pic>
    </p:spTree>
    <p:extLst>
      <p:ext uri="{BB962C8B-B14F-4D97-AF65-F5344CB8AC3E}">
        <p14:creationId xmlns="" xmlns:p14="http://schemas.microsoft.com/office/powerpoint/2010/main" val="3824975566"/>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noAutofit/>
          </a:bodyPr>
          <a:lstStyle/>
          <a:p>
            <a:r>
              <a:rPr lang="el-GR" dirty="0" smtClean="0">
                <a:effectLst>
                  <a:outerShdw blurRad="38100" dist="38100" dir="2700000" algn="tl">
                    <a:srgbClr val="000000">
                      <a:alpha val="43137"/>
                    </a:srgbClr>
                  </a:outerShdw>
                </a:effectLst>
              </a:rPr>
              <a:t>Ο ρόλος της γυναίκας </a:t>
            </a:r>
            <a:r>
              <a:rPr lang="el-GR" dirty="0" smtClean="0">
                <a:effectLst>
                  <a:outerShdw blurRad="38100" dist="38100" dir="2700000" algn="tl">
                    <a:srgbClr val="000000">
                      <a:alpha val="43137"/>
                    </a:srgbClr>
                  </a:outerShdw>
                </a:effectLst>
              </a:rPr>
              <a:t>στη</a:t>
            </a:r>
            <a:r>
              <a:rPr lang="en-US" dirty="0" smtClean="0">
                <a:effectLst>
                  <a:outerShdw blurRad="38100" dist="38100" dir="2700000" algn="tl">
                    <a:srgbClr val="000000">
                      <a:alpha val="43137"/>
                    </a:srgbClr>
                  </a:outerShdw>
                </a:effectLst>
              </a:rPr>
              <a:t> </a:t>
            </a:r>
            <a:r>
              <a:rPr lang="el-GR" dirty="0" smtClean="0">
                <a:effectLst>
                  <a:outerShdw blurRad="38100" dist="38100" dir="2700000" algn="tl">
                    <a:srgbClr val="000000">
                      <a:alpha val="43137"/>
                    </a:srgbClr>
                  </a:outerShdw>
                </a:effectLst>
              </a:rPr>
              <a:t>διαφήμιση</a:t>
            </a:r>
            <a:endParaRPr lang="el-GR"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484109301"/>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Ορθογώνιο"/>
          <p:cNvSpPr/>
          <p:nvPr/>
        </p:nvSpPr>
        <p:spPr>
          <a:xfrm>
            <a:off x="789307" y="760636"/>
            <a:ext cx="8352928" cy="2677656"/>
          </a:xfrm>
          <a:prstGeom prst="rect">
            <a:avLst/>
          </a:prstGeom>
        </p:spPr>
        <p:txBody>
          <a:bodyPr wrap="square">
            <a:spAutoFit/>
          </a:bodyPr>
          <a:lstStyle/>
          <a:p>
            <a:r>
              <a:rPr lang="el-GR" sz="2400" b="1" dirty="0" smtClean="0">
                <a:solidFill>
                  <a:schemeClr val="tx1">
                    <a:lumMod val="85000"/>
                    <a:lumOff val="15000"/>
                  </a:schemeClr>
                </a:solidFill>
                <a:effectLst>
                  <a:outerShdw blurRad="38100" dist="38100" dir="2700000" algn="tl">
                    <a:srgbClr val="000000">
                      <a:alpha val="43137"/>
                    </a:srgbClr>
                  </a:outerShdw>
                </a:effectLst>
                <a:latin typeface="+mj-lt"/>
              </a:rPr>
              <a:t>Η γυναίκα της διαφήμισης </a:t>
            </a:r>
            <a:r>
              <a:rPr lang="el-GR" sz="2400" dirty="0" smtClean="0">
                <a:solidFill>
                  <a:schemeClr val="tx1">
                    <a:lumMod val="85000"/>
                    <a:lumOff val="15000"/>
                  </a:schemeClr>
                </a:solidFill>
                <a:latin typeface="+mj-lt"/>
              </a:rPr>
              <a:t>δεν είναι μια τυχαία γυναίκα. Αποτελεί </a:t>
            </a:r>
            <a:r>
              <a:rPr lang="el-GR" sz="2400" b="1" dirty="0" smtClean="0">
                <a:solidFill>
                  <a:schemeClr val="tx1">
                    <a:lumMod val="85000"/>
                    <a:lumOff val="15000"/>
                  </a:schemeClr>
                </a:solidFill>
                <a:effectLst>
                  <a:outerShdw blurRad="38100" dist="38100" dir="2700000" algn="tl">
                    <a:srgbClr val="000000">
                      <a:alpha val="43137"/>
                    </a:srgbClr>
                  </a:outerShdw>
                </a:effectLst>
                <a:latin typeface="+mj-lt"/>
              </a:rPr>
              <a:t>ίνδαλμα</a:t>
            </a:r>
            <a:r>
              <a:rPr lang="el-GR" sz="2400" dirty="0" smtClean="0">
                <a:solidFill>
                  <a:schemeClr val="tx1">
                    <a:lumMod val="85000"/>
                    <a:lumOff val="15000"/>
                  </a:schemeClr>
                </a:solidFill>
                <a:latin typeface="+mj-lt"/>
              </a:rPr>
              <a:t>, όπως τουλάχιστον πιστεύουν οι «αρμόδιοι». Φτάνει μια </a:t>
            </a:r>
            <a:r>
              <a:rPr lang="el-GR" sz="2400" b="1" dirty="0" smtClean="0">
                <a:solidFill>
                  <a:schemeClr val="tx1">
                    <a:lumMod val="85000"/>
                    <a:lumOff val="15000"/>
                  </a:schemeClr>
                </a:solidFill>
                <a:effectLst>
                  <a:outerShdw blurRad="38100" dist="38100" dir="2700000" algn="tl">
                    <a:srgbClr val="000000">
                      <a:alpha val="43137"/>
                    </a:srgbClr>
                  </a:outerShdw>
                </a:effectLst>
                <a:latin typeface="+mj-lt"/>
              </a:rPr>
              <a:t>όμορφη, καλλίγραμμη, αισθησιακή, πολύ «θηλυκή» </a:t>
            </a:r>
            <a:r>
              <a:rPr lang="el-GR" sz="2400" dirty="0" smtClean="0">
                <a:solidFill>
                  <a:schemeClr val="tx1">
                    <a:lumMod val="85000"/>
                    <a:lumOff val="15000"/>
                  </a:schemeClr>
                </a:solidFill>
                <a:latin typeface="+mj-lt"/>
              </a:rPr>
              <a:t>παρουσία για να τραβήξει τα βλέμματα. Μια γυναίκα, η οποία </a:t>
            </a:r>
            <a:r>
              <a:rPr lang="el-GR" sz="2400" b="1" dirty="0" smtClean="0">
                <a:solidFill>
                  <a:schemeClr val="tx1">
                    <a:lumMod val="85000"/>
                    <a:lumOff val="15000"/>
                  </a:schemeClr>
                </a:solidFill>
                <a:effectLst>
                  <a:outerShdw blurRad="38100" dist="38100" dir="2700000" algn="tl">
                    <a:srgbClr val="000000">
                      <a:alpha val="43137"/>
                    </a:srgbClr>
                  </a:outerShdw>
                </a:effectLst>
                <a:latin typeface="+mj-lt"/>
              </a:rPr>
              <a:t>επιδεικνύεται</a:t>
            </a:r>
            <a:r>
              <a:rPr lang="el-GR" sz="2400" dirty="0" smtClean="0">
                <a:solidFill>
                  <a:schemeClr val="tx1">
                    <a:lumMod val="85000"/>
                    <a:lumOff val="15000"/>
                  </a:schemeClr>
                </a:solidFill>
                <a:latin typeface="+mj-lt"/>
              </a:rPr>
              <a:t> μέσα </a:t>
            </a:r>
            <a:r>
              <a:rPr lang="el-GR" sz="2400" b="1" dirty="0" smtClean="0">
                <a:solidFill>
                  <a:schemeClr val="tx1">
                    <a:lumMod val="85000"/>
                    <a:lumOff val="15000"/>
                  </a:schemeClr>
                </a:solidFill>
                <a:effectLst>
                  <a:outerShdw blurRad="38100" dist="38100" dir="2700000" algn="tl">
                    <a:srgbClr val="000000">
                      <a:alpha val="43137"/>
                    </a:srgbClr>
                  </a:outerShdw>
                </a:effectLst>
                <a:latin typeface="+mj-lt"/>
              </a:rPr>
              <a:t>από τις ομορφιές </a:t>
            </a:r>
            <a:r>
              <a:rPr lang="el-GR" sz="2400" dirty="0" smtClean="0">
                <a:solidFill>
                  <a:schemeClr val="tx1">
                    <a:lumMod val="85000"/>
                    <a:lumOff val="15000"/>
                  </a:schemeClr>
                </a:solidFill>
                <a:latin typeface="+mj-lt"/>
              </a:rPr>
              <a:t>της και τα </a:t>
            </a:r>
            <a:r>
              <a:rPr lang="el-GR" sz="2400" b="1" dirty="0" smtClean="0">
                <a:solidFill>
                  <a:schemeClr val="tx1">
                    <a:lumMod val="85000"/>
                    <a:lumOff val="15000"/>
                  </a:schemeClr>
                </a:solidFill>
                <a:effectLst>
                  <a:outerShdw blurRad="38100" dist="38100" dir="2700000" algn="tl">
                    <a:srgbClr val="000000">
                      <a:alpha val="43137"/>
                    </a:srgbClr>
                  </a:outerShdw>
                </a:effectLst>
                <a:latin typeface="+mj-lt"/>
              </a:rPr>
              <a:t>εξωτερικά, κυρίως χαρακτηριστικά της</a:t>
            </a:r>
            <a:r>
              <a:rPr lang="el-GR" sz="2400" i="1" dirty="0" smtClean="0">
                <a:solidFill>
                  <a:schemeClr val="tx1">
                    <a:lumMod val="85000"/>
                    <a:lumOff val="15000"/>
                  </a:schemeClr>
                </a:solidFill>
                <a:latin typeface="+mj-lt"/>
              </a:rPr>
              <a:t>. </a:t>
            </a:r>
            <a:endParaRPr lang="el-GR" sz="2400" i="1" dirty="0">
              <a:solidFill>
                <a:schemeClr val="tx1">
                  <a:lumMod val="85000"/>
                  <a:lumOff val="15000"/>
                </a:schemeClr>
              </a:solidFill>
              <a:latin typeface="+mj-lt"/>
            </a:endParaRPr>
          </a:p>
        </p:txBody>
      </p:sp>
      <p:pic>
        <p:nvPicPr>
          <p:cNvPr id="4" name="Content Placeholder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644008" y="3068960"/>
            <a:ext cx="3904574" cy="3276613"/>
          </a:xfrm>
          <a:prstGeom prst="rect">
            <a:avLst/>
          </a:prstGeom>
        </p:spPr>
      </p:pic>
      <p:pic>
        <p:nvPicPr>
          <p:cNvPr id="2" name="Εικόνα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89307" y="3573016"/>
            <a:ext cx="3636654" cy="2772557"/>
          </a:xfrm>
          <a:prstGeom prst="rect">
            <a:avLst/>
          </a:prstGeom>
        </p:spPr>
      </p:pic>
    </p:spTree>
    <p:extLst>
      <p:ext uri="{BB962C8B-B14F-4D97-AF65-F5344CB8AC3E}">
        <p14:creationId xmlns="" xmlns:p14="http://schemas.microsoft.com/office/powerpoint/2010/main" val="3938194802"/>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176449" y="332656"/>
            <a:ext cx="6808009" cy="3993646"/>
          </a:xfrm>
        </p:spPr>
        <p:txBody>
          <a:bodyPr>
            <a:noAutofit/>
          </a:bodyPr>
          <a:lstStyle/>
          <a:p>
            <a:pPr marL="0" indent="0">
              <a:buNone/>
            </a:pPr>
            <a:r>
              <a:rPr lang="el-GR" sz="1750" dirty="0" smtClean="0">
                <a:solidFill>
                  <a:schemeClr val="tx1">
                    <a:lumMod val="85000"/>
                    <a:lumOff val="15000"/>
                  </a:schemeClr>
                </a:solidFill>
              </a:rPr>
              <a:t>Έτσι, </a:t>
            </a:r>
            <a:r>
              <a:rPr lang="el-GR" sz="1750" dirty="0">
                <a:solidFill>
                  <a:schemeClr val="tx1">
                    <a:lumMod val="85000"/>
                    <a:lumOff val="15000"/>
                  </a:schemeClr>
                </a:solidFill>
              </a:rPr>
              <a:t>η γυναίκα αποτελεί μια ύπαρξη τρομερά αληθινή, μέσα από τον ψεύτικο κόσμο που προβάλλει</a:t>
            </a:r>
            <a:r>
              <a:rPr lang="el-GR" sz="1750" b="1" dirty="0">
                <a:solidFill>
                  <a:schemeClr val="tx1">
                    <a:lumMod val="85000"/>
                    <a:lumOff val="15000"/>
                  </a:schemeClr>
                </a:solidFill>
                <a:effectLst>
                  <a:outerShdw blurRad="38100" dist="38100" dir="2700000" algn="tl">
                    <a:srgbClr val="000000">
                      <a:alpha val="43137"/>
                    </a:srgbClr>
                  </a:outerShdw>
                </a:effectLst>
              </a:rPr>
              <a:t>. </a:t>
            </a:r>
            <a:r>
              <a:rPr lang="el-GR" sz="1750" b="1" dirty="0" smtClean="0">
                <a:solidFill>
                  <a:schemeClr val="tx1">
                    <a:lumMod val="85000"/>
                    <a:lumOff val="15000"/>
                  </a:schemeClr>
                </a:solidFill>
                <a:effectLst>
                  <a:outerShdw blurRad="38100" dist="38100" dir="2700000" algn="tl">
                    <a:srgbClr val="000000">
                      <a:alpha val="43137"/>
                    </a:srgbClr>
                  </a:outerShdw>
                </a:effectLst>
              </a:rPr>
              <a:t>Έξυπνη, </a:t>
            </a:r>
            <a:r>
              <a:rPr lang="el-GR" sz="1750" b="1" dirty="0">
                <a:solidFill>
                  <a:schemeClr val="tx1">
                    <a:lumMod val="85000"/>
                    <a:lumOff val="15000"/>
                  </a:schemeClr>
                </a:solidFill>
                <a:effectLst>
                  <a:outerShdw blurRad="38100" dist="38100" dir="2700000" algn="tl">
                    <a:srgbClr val="000000">
                      <a:alpha val="43137"/>
                    </a:srgbClr>
                  </a:outerShdw>
                </a:effectLst>
              </a:rPr>
              <a:t>αλλά και </a:t>
            </a:r>
            <a:r>
              <a:rPr lang="el-GR" sz="1750" dirty="0">
                <a:solidFill>
                  <a:schemeClr val="tx1">
                    <a:lumMod val="85000"/>
                    <a:lumOff val="15000"/>
                  </a:schemeClr>
                </a:solidFill>
              </a:rPr>
              <a:t>συνάμα </a:t>
            </a:r>
            <a:r>
              <a:rPr lang="el-GR" sz="1750" b="1" dirty="0">
                <a:solidFill>
                  <a:schemeClr val="tx1">
                    <a:lumMod val="85000"/>
                    <a:lumOff val="15000"/>
                  </a:schemeClr>
                </a:solidFill>
                <a:effectLst>
                  <a:outerShdw blurRad="38100" dist="38100" dir="2700000" algn="tl">
                    <a:srgbClr val="000000">
                      <a:alpha val="43137"/>
                    </a:srgbClr>
                  </a:outerShdw>
                </a:effectLst>
              </a:rPr>
              <a:t>πονηρή. </a:t>
            </a:r>
            <a:r>
              <a:rPr lang="el-GR" sz="1750" dirty="0">
                <a:solidFill>
                  <a:schemeClr val="tx1">
                    <a:lumMod val="85000"/>
                    <a:lumOff val="15000"/>
                  </a:schemeClr>
                </a:solidFill>
              </a:rPr>
              <a:t>Φλύαρη αλλά και παράλληλα αποφασιστική. Ένα </a:t>
            </a:r>
            <a:r>
              <a:rPr lang="el-GR" sz="1750" b="1" dirty="0">
                <a:solidFill>
                  <a:schemeClr val="tx1">
                    <a:lumMod val="85000"/>
                    <a:lumOff val="15000"/>
                  </a:schemeClr>
                </a:solidFill>
                <a:effectLst>
                  <a:outerShdw blurRad="38100" dist="38100" dir="2700000" algn="tl">
                    <a:srgbClr val="000000">
                      <a:alpha val="43137"/>
                    </a:srgbClr>
                  </a:outerShdw>
                </a:effectLst>
              </a:rPr>
              <a:t>όργανο εύκολης μεταχείρισης</a:t>
            </a:r>
            <a:r>
              <a:rPr lang="el-GR" sz="1750" dirty="0">
                <a:solidFill>
                  <a:schemeClr val="tx1">
                    <a:lumMod val="85000"/>
                    <a:lumOff val="15000"/>
                  </a:schemeClr>
                </a:solidFill>
              </a:rPr>
              <a:t>, αλλά ακριβής συντήρησης. Όλα αυτά αποτελούν στοιχεία που την διακρίνουν και την κάνουν </a:t>
            </a:r>
            <a:r>
              <a:rPr lang="el-GR" sz="1750" b="1" dirty="0">
                <a:solidFill>
                  <a:schemeClr val="tx1">
                    <a:lumMod val="85000"/>
                    <a:lumOff val="15000"/>
                  </a:schemeClr>
                </a:solidFill>
                <a:effectLst>
                  <a:outerShdw blurRad="38100" dist="38100" dir="2700000" algn="tl">
                    <a:srgbClr val="000000">
                      <a:alpha val="43137"/>
                    </a:srgbClr>
                  </a:outerShdw>
                </a:effectLst>
              </a:rPr>
              <a:t>να ξεχωρίζει, να αρέσει, να </a:t>
            </a:r>
            <a:r>
              <a:rPr lang="el-GR" sz="1750" b="1" dirty="0" smtClean="0">
                <a:solidFill>
                  <a:schemeClr val="tx1">
                    <a:lumMod val="85000"/>
                    <a:lumOff val="15000"/>
                  </a:schemeClr>
                </a:solidFill>
                <a:effectLst>
                  <a:outerShdw blurRad="38100" dist="38100" dir="2700000" algn="tl">
                    <a:srgbClr val="000000">
                      <a:alpha val="43137"/>
                    </a:srgbClr>
                  </a:outerShdw>
                </a:effectLst>
              </a:rPr>
              <a:t>γοητεύει. </a:t>
            </a:r>
            <a:r>
              <a:rPr lang="el-GR" sz="1750" dirty="0" smtClean="0">
                <a:solidFill>
                  <a:schemeClr val="tx1">
                    <a:lumMod val="85000"/>
                    <a:lumOff val="15000"/>
                  </a:schemeClr>
                </a:solidFill>
              </a:rPr>
              <a:t>Η </a:t>
            </a:r>
            <a:r>
              <a:rPr lang="el-GR" sz="1750" dirty="0">
                <a:solidFill>
                  <a:schemeClr val="tx1">
                    <a:lumMod val="85000"/>
                    <a:lumOff val="15000"/>
                  </a:schemeClr>
                </a:solidFill>
              </a:rPr>
              <a:t>διαφήμιση είναι ένα αναπόσπαστο κομμάτι του ραδιοφώνου, του τύπου, το «σαλόνι» ενός τηλεοπτικού προγράμματος. </a:t>
            </a:r>
            <a:r>
              <a:rPr lang="el-GR" sz="1750" b="1" dirty="0">
                <a:solidFill>
                  <a:schemeClr val="tx1">
                    <a:lumMod val="85000"/>
                    <a:lumOff val="15000"/>
                  </a:schemeClr>
                </a:solidFill>
                <a:effectLst>
                  <a:outerShdw blurRad="38100" dist="38100" dir="2700000" algn="tl">
                    <a:srgbClr val="000000">
                      <a:alpha val="43137"/>
                    </a:srgbClr>
                  </a:outerShdw>
                </a:effectLst>
              </a:rPr>
              <a:t>Η γυναίκα, με τη σειρά της, αποτελεί αναπόσπαστο κομμάτι της διαφήμισης.</a:t>
            </a:r>
            <a:r>
              <a:rPr lang="el-GR" sz="1750" dirty="0">
                <a:solidFill>
                  <a:schemeClr val="tx1">
                    <a:lumMod val="85000"/>
                    <a:lumOff val="15000"/>
                  </a:schemeClr>
                </a:solidFill>
              </a:rPr>
              <a:t> Δημιουργείται όμως το ερώτημα!  Πρόκειται για μια σχέση ωφέλιμη, ή μια σχέση </a:t>
            </a:r>
            <a:r>
              <a:rPr lang="el-GR" sz="1750" dirty="0" smtClean="0">
                <a:solidFill>
                  <a:schemeClr val="tx1">
                    <a:lumMod val="85000"/>
                    <a:lumOff val="15000"/>
                  </a:schemeClr>
                </a:solidFill>
              </a:rPr>
              <a:t>εκμετάλλευσης ? Ο </a:t>
            </a:r>
            <a:r>
              <a:rPr lang="el-GR" sz="1750" dirty="0">
                <a:solidFill>
                  <a:schemeClr val="tx1">
                    <a:lumMod val="85000"/>
                    <a:lumOff val="15000"/>
                  </a:schemeClr>
                </a:solidFill>
              </a:rPr>
              <a:t>τρόπος που η διαφήμιση προβάλλει  τη γυναίκα έχει αντίκτυπο και στον άνδρα που την δέχεται και την ανέχεται. </a:t>
            </a:r>
            <a:r>
              <a:rPr lang="el-GR" sz="1750" b="1" dirty="0">
                <a:solidFill>
                  <a:schemeClr val="tx1">
                    <a:lumMod val="85000"/>
                    <a:lumOff val="15000"/>
                  </a:schemeClr>
                </a:solidFill>
                <a:effectLst>
                  <a:outerShdw blurRad="38100" dist="38100" dir="2700000" algn="tl">
                    <a:srgbClr val="000000">
                      <a:alpha val="43137"/>
                    </a:srgbClr>
                  </a:outerShdw>
                </a:effectLst>
              </a:rPr>
              <a:t>Αν εκείνη προβάλλεται σαν αφελής και κενή πνευματικά, ο άνδρας είναι δύο φορές ανόητος γι’ αυτήν την μεταχείριση και ανταπόκριση</a:t>
            </a:r>
            <a:r>
              <a:rPr lang="el-GR" sz="1750" b="1" i="1" dirty="0">
                <a:solidFill>
                  <a:schemeClr val="tx1">
                    <a:lumMod val="85000"/>
                    <a:lumOff val="15000"/>
                  </a:schemeClr>
                </a:solidFill>
                <a:effectLst>
                  <a:outerShdw blurRad="38100" dist="38100" dir="2700000" algn="tl">
                    <a:srgbClr val="000000">
                      <a:alpha val="43137"/>
                    </a:srgbClr>
                  </a:outerShdw>
                </a:effectLst>
              </a:rPr>
              <a:t>. </a:t>
            </a:r>
          </a:p>
          <a:p>
            <a:endParaRPr lang="el-GR" sz="1750" dirty="0">
              <a:solidFill>
                <a:schemeClr val="tx1">
                  <a:lumMod val="85000"/>
                  <a:lumOff val="15000"/>
                </a:schemeClr>
              </a:solidFill>
            </a:endParaRPr>
          </a:p>
        </p:txBody>
      </p:sp>
      <p:pic>
        <p:nvPicPr>
          <p:cNvPr id="6" name="Εικόνα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788024" y="4460875"/>
            <a:ext cx="3168352" cy="2114875"/>
          </a:xfrm>
          <a:prstGeom prst="rect">
            <a:avLst/>
          </a:prstGeom>
        </p:spPr>
      </p:pic>
    </p:spTree>
    <p:extLst>
      <p:ext uri="{BB962C8B-B14F-4D97-AF65-F5344CB8AC3E}">
        <p14:creationId xmlns="" xmlns:p14="http://schemas.microsoft.com/office/powerpoint/2010/main" val="1538715335"/>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u="sng" dirty="0" smtClean="0">
                <a:effectLst>
                  <a:outerShdw blurRad="38100" dist="38100" dir="2700000" algn="tl">
                    <a:srgbClr val="000000">
                      <a:alpha val="43137"/>
                    </a:srgbClr>
                  </a:outerShdw>
                </a:effectLst>
              </a:rPr>
              <a:t>Συμπέρασμα </a:t>
            </a:r>
            <a:endParaRPr lang="el-GR" u="sng"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2459508959"/>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Εικόνα 9"/>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74878" y="3966657"/>
            <a:ext cx="4464496" cy="2686050"/>
          </a:xfrm>
          <a:prstGeom prst="rect">
            <a:avLst/>
          </a:prstGeom>
        </p:spPr>
      </p:pic>
      <p:pic>
        <p:nvPicPr>
          <p:cNvPr id="11" name="Εικόνα 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652121" y="3772982"/>
            <a:ext cx="3460898" cy="2879725"/>
          </a:xfrm>
          <a:prstGeom prst="rect">
            <a:avLst/>
          </a:prstGeom>
        </p:spPr>
      </p:pic>
      <p:sp>
        <p:nvSpPr>
          <p:cNvPr id="3" name="Θέση περιεχομένου 2"/>
          <p:cNvSpPr>
            <a:spLocks noGrp="1"/>
          </p:cNvSpPr>
          <p:nvPr>
            <p:ph idx="1"/>
          </p:nvPr>
        </p:nvSpPr>
        <p:spPr>
          <a:xfrm>
            <a:off x="1331640" y="489717"/>
            <a:ext cx="7418784" cy="3706358"/>
          </a:xfrm>
        </p:spPr>
        <p:txBody>
          <a:bodyPr>
            <a:noAutofit/>
          </a:bodyPr>
          <a:lstStyle/>
          <a:p>
            <a:pPr marL="0" lvl="0" indent="0" defTabSz="914400" fontAlgn="base">
              <a:spcBef>
                <a:spcPct val="0"/>
              </a:spcBef>
              <a:spcAft>
                <a:spcPct val="0"/>
              </a:spcAft>
              <a:buClrTx/>
              <a:buNone/>
            </a:pPr>
            <a:r>
              <a:rPr lang="el-GR" sz="2400" dirty="0">
                <a:solidFill>
                  <a:schemeClr val="tx1">
                    <a:lumMod val="85000"/>
                    <a:lumOff val="15000"/>
                  </a:schemeClr>
                </a:solidFill>
                <a:latin typeface="+mj-lt"/>
                <a:ea typeface="Lucida Sans Unicode" pitchFamily="34" charset="0"/>
                <a:cs typeface="Times New Roman" pitchFamily="18" charset="0"/>
              </a:rPr>
              <a:t>Είναι φανερό ότι ο ρόλος της γυναίκας στη </a:t>
            </a:r>
            <a:r>
              <a:rPr lang="el-GR" sz="2400" dirty="0" smtClean="0">
                <a:solidFill>
                  <a:schemeClr val="tx1">
                    <a:lumMod val="85000"/>
                    <a:lumOff val="15000"/>
                  </a:schemeClr>
                </a:solidFill>
                <a:latin typeface="+mj-lt"/>
                <a:ea typeface="Lucida Sans Unicode" pitchFamily="34" charset="0"/>
                <a:cs typeface="Times New Roman" pitchFamily="18" charset="0"/>
              </a:rPr>
              <a:t>διαφήμιση </a:t>
            </a:r>
            <a:r>
              <a:rPr lang="el-GR" sz="2400" dirty="0">
                <a:solidFill>
                  <a:schemeClr val="tx1">
                    <a:lumMod val="85000"/>
                    <a:lumOff val="15000"/>
                  </a:schemeClr>
                </a:solidFill>
                <a:latin typeface="+mj-lt"/>
                <a:ea typeface="Lucida Sans Unicode" pitchFamily="34" charset="0"/>
                <a:cs typeface="Times New Roman" pitchFamily="18" charset="0"/>
              </a:rPr>
              <a:t>αλλά και στην κοινωνία γενικότερα έχει υποστεί ριζοσπαστική αλλαγή.</a:t>
            </a:r>
            <a:endParaRPr lang="el-GR" sz="2400" dirty="0">
              <a:solidFill>
                <a:schemeClr val="tx1">
                  <a:lumMod val="85000"/>
                  <a:lumOff val="15000"/>
                </a:schemeClr>
              </a:solidFill>
              <a:latin typeface="+mj-lt"/>
              <a:cs typeface="Arial" pitchFamily="34" charset="0"/>
            </a:endParaRPr>
          </a:p>
          <a:p>
            <a:pPr marL="0" lvl="0" indent="0" defTabSz="914400" eaLnBrk="0" fontAlgn="base" hangingPunct="0">
              <a:spcBef>
                <a:spcPct val="0"/>
              </a:spcBef>
              <a:spcAft>
                <a:spcPct val="0"/>
              </a:spcAft>
              <a:buClrTx/>
              <a:buNone/>
            </a:pPr>
            <a:r>
              <a:rPr lang="el-GR" sz="2400" dirty="0">
                <a:solidFill>
                  <a:schemeClr val="tx1">
                    <a:lumMod val="85000"/>
                    <a:lumOff val="15000"/>
                  </a:schemeClr>
                </a:solidFill>
                <a:latin typeface="+mj-lt"/>
                <a:ea typeface="Lucida Sans Unicode" pitchFamily="34" charset="0"/>
                <a:cs typeface="Times New Roman" pitchFamily="18" charset="0"/>
              </a:rPr>
              <a:t>Ο ρόλος μιας γυναίκας έχει μετατραπεί από την απλή σύζυγο και νοικοκυρά σε μία εργαζόμενη γυναίκα που πρέπει να συνδυάσει και οικογένεια και </a:t>
            </a:r>
            <a:r>
              <a:rPr lang="el-GR" sz="2400" dirty="0" smtClean="0">
                <a:solidFill>
                  <a:schemeClr val="tx1">
                    <a:lumMod val="85000"/>
                    <a:lumOff val="15000"/>
                  </a:schemeClr>
                </a:solidFill>
                <a:latin typeface="+mj-lt"/>
                <a:ea typeface="Lucida Sans Unicode" pitchFamily="34" charset="0"/>
                <a:cs typeface="Times New Roman" pitchFamily="18" charset="0"/>
              </a:rPr>
              <a:t>επαγγελματική </a:t>
            </a:r>
            <a:r>
              <a:rPr lang="el-GR" sz="2400" dirty="0">
                <a:solidFill>
                  <a:schemeClr val="tx1">
                    <a:lumMod val="85000"/>
                    <a:lumOff val="15000"/>
                  </a:schemeClr>
                </a:solidFill>
                <a:latin typeface="+mj-lt"/>
                <a:ea typeface="Lucida Sans Unicode" pitchFamily="34" charset="0"/>
                <a:cs typeface="Times New Roman" pitchFamily="18" charset="0"/>
              </a:rPr>
              <a:t>καταξίωση.</a:t>
            </a:r>
            <a:endParaRPr lang="el-GR" sz="2400" dirty="0">
              <a:solidFill>
                <a:schemeClr val="tx1">
                  <a:lumMod val="85000"/>
                  <a:lumOff val="15000"/>
                </a:schemeClr>
              </a:solidFill>
              <a:latin typeface="+mj-lt"/>
              <a:ea typeface="Lucida Sans Unicode" pitchFamily="34" charset="0"/>
              <a:cs typeface="Arial" pitchFamily="34" charset="0"/>
            </a:endParaRPr>
          </a:p>
          <a:p>
            <a:pPr marL="0" lvl="0" indent="0" defTabSz="914400" eaLnBrk="0" fontAlgn="base" hangingPunct="0">
              <a:spcBef>
                <a:spcPct val="0"/>
              </a:spcBef>
              <a:spcAft>
                <a:spcPct val="0"/>
              </a:spcAft>
              <a:buClrTx/>
              <a:buNone/>
            </a:pPr>
            <a:r>
              <a:rPr lang="el-GR" sz="2400" dirty="0" smtClean="0">
                <a:solidFill>
                  <a:schemeClr val="tx1">
                    <a:lumMod val="85000"/>
                    <a:lumOff val="15000"/>
                  </a:schemeClr>
                </a:solidFill>
                <a:latin typeface="+mj-lt"/>
                <a:ea typeface="Lucida Sans Unicode" pitchFamily="34" charset="0"/>
                <a:cs typeface="Arial" pitchFamily="34" charset="0"/>
              </a:rPr>
              <a:t>Πλέον η γυναίκα έχει ίσα δικαιώματα με τον άνδρα και δεν θεωρείται πλέον υποχείριό του</a:t>
            </a:r>
            <a:r>
              <a:rPr lang="en-US" sz="2400" dirty="0">
                <a:solidFill>
                  <a:schemeClr val="tx1">
                    <a:lumMod val="85000"/>
                    <a:lumOff val="15000"/>
                  </a:schemeClr>
                </a:solidFill>
                <a:latin typeface="+mj-lt"/>
                <a:cs typeface="Arial" pitchFamily="34" charset="0"/>
              </a:rPr>
              <a:t>.</a:t>
            </a:r>
            <a:endParaRPr lang="el-GR" sz="2400" dirty="0" smtClean="0">
              <a:solidFill>
                <a:schemeClr val="tx1">
                  <a:lumMod val="85000"/>
                  <a:lumOff val="15000"/>
                </a:schemeClr>
              </a:solidFill>
              <a:latin typeface="+mj-lt"/>
              <a:cs typeface="Arial" pitchFamily="34" charset="0"/>
            </a:endParaRPr>
          </a:p>
          <a:p>
            <a:endParaRPr lang="el-GR" sz="2400" dirty="0">
              <a:solidFill>
                <a:schemeClr val="tx1">
                  <a:lumMod val="85000"/>
                  <a:lumOff val="15000"/>
                </a:schemeClr>
              </a:solidFill>
              <a:latin typeface="+mj-lt"/>
            </a:endParaRPr>
          </a:p>
        </p:txBody>
      </p:sp>
    </p:spTree>
    <p:extLst>
      <p:ext uri="{BB962C8B-B14F-4D97-AF65-F5344CB8AC3E}">
        <p14:creationId xmlns="" xmlns:p14="http://schemas.microsoft.com/office/powerpoint/2010/main" val="3184122132"/>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403648" y="404664"/>
            <a:ext cx="6986736" cy="2880320"/>
          </a:xfrm>
        </p:spPr>
        <p:txBody>
          <a:bodyPr>
            <a:normAutofit/>
          </a:bodyPr>
          <a:lstStyle/>
          <a:p>
            <a:pPr marL="0" indent="0">
              <a:buNone/>
            </a:pPr>
            <a:r>
              <a:rPr lang="el-GR" altLang="zh-CN" sz="2000" dirty="0">
                <a:solidFill>
                  <a:schemeClr val="tx1"/>
                </a:solidFill>
                <a:ea typeface="SimSun" pitchFamily="2" charset="-122"/>
                <a:cs typeface="Times New Roman" pitchFamily="18" charset="0"/>
              </a:rPr>
              <a:t>Τέλος</a:t>
            </a:r>
            <a:r>
              <a:rPr lang="el-GR" altLang="zh-CN" sz="2000" dirty="0">
                <a:ea typeface="SimSun" pitchFamily="2" charset="-122"/>
                <a:cs typeface="Times New Roman" pitchFamily="18" charset="0"/>
              </a:rPr>
              <a:t> η</a:t>
            </a:r>
            <a:r>
              <a:rPr lang="el-GR" altLang="zh-CN" sz="2000" dirty="0">
                <a:solidFill>
                  <a:schemeClr val="tx1"/>
                </a:solidFill>
                <a:ea typeface="SimSun" pitchFamily="2" charset="-122"/>
                <a:cs typeface="Times New Roman" pitchFamily="18" charset="0"/>
              </a:rPr>
              <a:t> γυναίκα αποκτά αξία, όταν χρησιμοποιεί κάποια συγκεκριμένη σειρά καλλυντικών, όταν πίνει ένα συγκεκριμένο ποτό και, γενικότερα, όταν ταυτίζεται με το προϊόν που διαφημίζει, συμβάλλοντας</a:t>
            </a:r>
            <a:r>
              <a:rPr lang="el-GR" altLang="zh-CN" sz="2000" dirty="0">
                <a:cs typeface="Arial" pitchFamily="34" charset="0"/>
              </a:rPr>
              <a:t> </a:t>
            </a:r>
            <a:r>
              <a:rPr lang="el-GR" altLang="zh-CN" sz="2000" dirty="0">
                <a:solidFill>
                  <a:schemeClr val="tx1"/>
                </a:solidFill>
                <a:ea typeface="SimSun" pitchFamily="2" charset="-122"/>
                <a:cs typeface="Times New Roman" pitchFamily="18" charset="0"/>
              </a:rPr>
              <a:t>καθοριστικά στην αύξηση των εσόδων της επιχείρησης. Αυτό όμως έχει ως αποτέλεσμα να χάνει την προσωπική της αξία μαζί με την εσωτερική της ελευθερία, πράγμα που έχει δυσάρεστες συνέπειες στην προσπάθειά της να χειραφετηθεί και να απελευθερωθεί. </a:t>
            </a:r>
            <a:endParaRPr lang="el-GR" altLang="zh-CN" sz="2000" dirty="0">
              <a:solidFill>
                <a:schemeClr val="tx1"/>
              </a:solidFill>
              <a:cs typeface="Arial" pitchFamily="34" charset="0"/>
            </a:endParaRPr>
          </a:p>
          <a:p>
            <a:pPr marL="0" indent="0">
              <a:buNone/>
            </a:pPr>
            <a:endParaRPr lang="el-GR" sz="2000" dirty="0"/>
          </a:p>
        </p:txBody>
      </p:sp>
      <p:pic>
        <p:nvPicPr>
          <p:cNvPr id="4" name="Εικόνα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565301" y="3429000"/>
            <a:ext cx="4236737" cy="3105560"/>
          </a:xfrm>
          <a:prstGeom prst="rect">
            <a:avLst/>
          </a:prstGeom>
        </p:spPr>
      </p:pic>
      <p:pic>
        <p:nvPicPr>
          <p:cNvPr id="5" name="Εικόνα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940152" y="2924944"/>
            <a:ext cx="2994017" cy="3609616"/>
          </a:xfrm>
          <a:prstGeom prst="rect">
            <a:avLst/>
          </a:prstGeom>
        </p:spPr>
      </p:pic>
    </p:spTree>
    <p:extLst>
      <p:ext uri="{BB962C8B-B14F-4D97-AF65-F5344CB8AC3E}">
        <p14:creationId xmlns="" xmlns:p14="http://schemas.microsoft.com/office/powerpoint/2010/main" val="1205850964"/>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u="sng" dirty="0" smtClean="0">
                <a:solidFill>
                  <a:schemeClr val="accent1"/>
                </a:solidFill>
                <a:effectLst>
                  <a:outerShdw blurRad="38100" dist="38100" dir="2700000" algn="tl">
                    <a:srgbClr val="000000">
                      <a:alpha val="43137"/>
                    </a:srgbClr>
                  </a:outerShdw>
                </a:effectLst>
              </a:rPr>
              <a:t>Ακολουθεί βίντεο</a:t>
            </a:r>
            <a:endParaRPr lang="el-GR" u="sng" dirty="0">
              <a:solidFill>
                <a:schemeClr val="accent1"/>
              </a:solidFill>
              <a:effectLst>
                <a:outerShdw blurRad="38100" dist="38100" dir="2700000" algn="tl">
                  <a:srgbClr val="000000">
                    <a:alpha val="43137"/>
                  </a:srgbClr>
                </a:outerShdw>
              </a:effectLst>
            </a:endParaRPr>
          </a:p>
        </p:txBody>
      </p:sp>
    </p:spTree>
  </p:cSld>
  <p:clrMapOvr>
    <a:masterClrMapping/>
  </p:clrMapOvr>
  <p:transition>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23528" y="0"/>
            <a:ext cx="8229600" cy="1143000"/>
          </a:xfrm>
        </p:spPr>
        <p:txBody>
          <a:bodyPr/>
          <a:lstStyle/>
          <a:p>
            <a:pPr algn="ctr"/>
            <a:r>
              <a:rPr lang="el-GR" u="sng" dirty="0" smtClean="0">
                <a:solidFill>
                  <a:schemeClr val="accent1"/>
                </a:solidFill>
                <a:effectLst>
                  <a:outerShdw blurRad="38100" dist="38100" dir="2700000" algn="tl">
                    <a:srgbClr val="000000">
                      <a:alpha val="43137"/>
                    </a:srgbClr>
                  </a:outerShdw>
                </a:effectLst>
              </a:rPr>
              <a:t>Ομάδες</a:t>
            </a:r>
            <a:r>
              <a:rPr lang="el-GR" u="sng" dirty="0" smtClean="0">
                <a:solidFill>
                  <a:srgbClr val="C00000"/>
                </a:solidFill>
                <a:effectLst>
                  <a:outerShdw blurRad="38100" dist="38100" dir="2700000" algn="tl">
                    <a:srgbClr val="000000">
                      <a:alpha val="43137"/>
                    </a:srgbClr>
                  </a:outerShdw>
                </a:effectLst>
              </a:rPr>
              <a:t> εργασίας</a:t>
            </a:r>
            <a:endParaRPr lang="el-GR" u="sng" dirty="0">
              <a:solidFill>
                <a:srgbClr val="C00000"/>
              </a:solidFill>
              <a:effectLst>
                <a:outerShdw blurRad="38100" dist="38100" dir="2700000" algn="tl">
                  <a:srgbClr val="000000">
                    <a:alpha val="43137"/>
                  </a:srgbClr>
                </a:outerShdw>
              </a:effectLst>
            </a:endParaRPr>
          </a:p>
        </p:txBody>
      </p:sp>
      <p:sp>
        <p:nvSpPr>
          <p:cNvPr id="3" name="2 - Θέση περιεχομένου"/>
          <p:cNvSpPr>
            <a:spLocks noGrp="1"/>
          </p:cNvSpPr>
          <p:nvPr>
            <p:ph idx="1"/>
          </p:nvPr>
        </p:nvSpPr>
        <p:spPr>
          <a:xfrm>
            <a:off x="467544" y="1196752"/>
            <a:ext cx="8147248" cy="5112568"/>
          </a:xfrm>
        </p:spPr>
        <p:txBody>
          <a:bodyPr>
            <a:normAutofit/>
          </a:bodyPr>
          <a:lstStyle/>
          <a:p>
            <a:pPr marL="514350" indent="-514350">
              <a:buNone/>
            </a:pPr>
            <a:r>
              <a:rPr lang="en-US" dirty="0" smtClean="0">
                <a:latin typeface="+mj-lt"/>
              </a:rPr>
              <a:t>	</a:t>
            </a:r>
            <a:r>
              <a:rPr lang="el-GR" u="sng" dirty="0" smtClean="0">
                <a:solidFill>
                  <a:srgbClr val="C00000"/>
                </a:solidFill>
                <a:effectLst>
                  <a:outerShdw blurRad="38100" dist="38100" dir="2700000" algn="tl">
                    <a:srgbClr val="000000">
                      <a:alpha val="43137"/>
                    </a:srgbClr>
                  </a:outerShdw>
                </a:effectLst>
                <a:latin typeface="+mj-lt"/>
              </a:rPr>
              <a:t>Οι Κοσμιότατοι</a:t>
            </a:r>
            <a:r>
              <a:rPr lang="el-GR" dirty="0" smtClean="0">
                <a:solidFill>
                  <a:srgbClr val="C00000"/>
                </a:solidFill>
                <a:effectLst>
                  <a:outerShdw blurRad="38100" dist="38100" dir="2700000" algn="tl">
                    <a:srgbClr val="000000">
                      <a:alpha val="43137"/>
                    </a:srgbClr>
                  </a:outerShdw>
                </a:effectLst>
                <a:latin typeface="+mj-lt"/>
              </a:rPr>
              <a:t>		</a:t>
            </a:r>
            <a:r>
              <a:rPr lang="en-US" dirty="0" smtClean="0">
                <a:solidFill>
                  <a:srgbClr val="C00000"/>
                </a:solidFill>
                <a:effectLst>
                  <a:outerShdw blurRad="38100" dist="38100" dir="2700000" algn="tl">
                    <a:srgbClr val="000000">
                      <a:alpha val="43137"/>
                    </a:srgbClr>
                  </a:outerShdw>
                </a:effectLst>
                <a:latin typeface="+mj-lt"/>
              </a:rPr>
              <a:t>		</a:t>
            </a:r>
            <a:r>
              <a:rPr lang="el-GR" u="sng" dirty="0" smtClean="0">
                <a:solidFill>
                  <a:srgbClr val="C00000"/>
                </a:solidFill>
                <a:effectLst>
                  <a:outerShdw blurRad="38100" dist="38100" dir="2700000" algn="tl">
                    <a:srgbClr val="000000">
                      <a:alpha val="43137"/>
                    </a:srgbClr>
                  </a:outerShdw>
                </a:effectLst>
                <a:latin typeface="+mj-lt"/>
              </a:rPr>
              <a:t>Τα χελωνάκια</a:t>
            </a:r>
            <a:r>
              <a:rPr lang="el-GR" dirty="0" smtClean="0">
                <a:effectLst>
                  <a:outerShdw blurRad="38100" dist="38100" dir="2700000" algn="tl">
                    <a:srgbClr val="000000">
                      <a:alpha val="43137"/>
                    </a:srgbClr>
                  </a:outerShdw>
                </a:effectLst>
                <a:latin typeface="+mj-lt"/>
              </a:rPr>
              <a:t/>
            </a:r>
            <a:br>
              <a:rPr lang="el-GR" dirty="0" smtClean="0">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Ζάιντ-</a:t>
            </a:r>
            <a:r>
              <a:rPr lang="en-US" dirty="0" smtClean="0">
                <a:solidFill>
                  <a:schemeClr val="tx1">
                    <a:lumMod val="85000"/>
                    <a:lumOff val="15000"/>
                  </a:schemeClr>
                </a:solidFill>
                <a:effectLst>
                  <a:outerShdw blurRad="38100" dist="38100" dir="2700000" algn="tl">
                    <a:srgbClr val="000000">
                      <a:alpha val="43137"/>
                    </a:srgbClr>
                  </a:outerShdw>
                </a:effectLst>
                <a:latin typeface="+mj-lt"/>
              </a:rPr>
              <a:t>Niggah</a:t>
            </a:r>
            <a:r>
              <a:rPr lang="el-GR" dirty="0" smtClean="0">
                <a:solidFill>
                  <a:schemeClr val="tx1">
                    <a:lumMod val="85000"/>
                    <a:lumOff val="15000"/>
                  </a:schemeClr>
                </a:solidFill>
                <a:effectLst>
                  <a:outerShdw blurRad="38100" dist="38100" dir="2700000" algn="tl">
                    <a:srgbClr val="000000">
                      <a:alpha val="43137"/>
                    </a:srgbClr>
                  </a:outerShdw>
                </a:effectLst>
                <a:latin typeface="+mj-lt"/>
              </a:rPr>
              <a:t> Αλεξάκης		        </a:t>
            </a:r>
            <a:r>
              <a:rPr lang="en-US" dirty="0" smtClean="0">
                <a:solidFill>
                  <a:schemeClr val="tx1">
                    <a:lumMod val="85000"/>
                    <a:lumOff val="15000"/>
                  </a:schemeClr>
                </a:solidFill>
                <a:effectLst>
                  <a:outerShdw blurRad="38100" dist="38100" dir="2700000" algn="tl">
                    <a:srgbClr val="000000">
                      <a:alpha val="43137"/>
                    </a:srgbClr>
                  </a:outerShdw>
                </a:effectLst>
                <a:latin typeface="+mj-lt"/>
              </a:rPr>
              <a:t>	 </a:t>
            </a:r>
            <a:r>
              <a:rPr lang="el-GR" dirty="0" smtClean="0">
                <a:solidFill>
                  <a:schemeClr val="tx1">
                    <a:lumMod val="85000"/>
                    <a:lumOff val="15000"/>
                  </a:schemeClr>
                </a:solidFill>
                <a:effectLst>
                  <a:outerShdw blurRad="38100" dist="38100" dir="2700000" algn="tl">
                    <a:srgbClr val="000000">
                      <a:alpha val="43137"/>
                    </a:srgbClr>
                  </a:outerShdw>
                </a:effectLst>
                <a:latin typeface="+mj-lt"/>
              </a:rPr>
              <a:t>Δήμητρα Δαδιώτη</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Βασίλης Κωνστάντης		</a:t>
            </a:r>
            <a:r>
              <a:rPr lang="en-US" dirty="0" smtClean="0">
                <a:solidFill>
                  <a:schemeClr val="tx1">
                    <a:lumMod val="85000"/>
                    <a:lumOff val="15000"/>
                  </a:schemeClr>
                </a:solidFill>
                <a:effectLst>
                  <a:outerShdw blurRad="38100" dist="38100" dir="2700000" algn="tl">
                    <a:srgbClr val="000000">
                      <a:alpha val="43137"/>
                    </a:srgbClr>
                  </a:outerShdw>
                </a:effectLst>
                <a:latin typeface="+mj-lt"/>
              </a:rPr>
              <a:t> </a:t>
            </a:r>
            <a:r>
              <a:rPr lang="el-GR" dirty="0" smtClean="0">
                <a:solidFill>
                  <a:schemeClr val="tx1">
                    <a:lumMod val="85000"/>
                    <a:lumOff val="15000"/>
                  </a:schemeClr>
                </a:solidFill>
                <a:effectLst>
                  <a:outerShdw blurRad="38100" dist="38100" dir="2700000" algn="tl">
                    <a:srgbClr val="000000">
                      <a:alpha val="43137"/>
                    </a:srgbClr>
                  </a:outerShdw>
                </a:effectLst>
                <a:latin typeface="+mj-lt"/>
              </a:rPr>
              <a:t>Νεφέλη Γιατράκου</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Βασίλης Καρούζος		       </a:t>
            </a:r>
            <a:r>
              <a:rPr lang="en-US" dirty="0" smtClean="0">
                <a:solidFill>
                  <a:schemeClr val="tx1">
                    <a:lumMod val="85000"/>
                    <a:lumOff val="15000"/>
                  </a:schemeClr>
                </a:solidFill>
                <a:effectLst>
                  <a:outerShdw blurRad="38100" dist="38100" dir="2700000" algn="tl">
                    <a:srgbClr val="000000">
                      <a:alpha val="43137"/>
                    </a:srgbClr>
                  </a:outerShdw>
                </a:effectLst>
                <a:latin typeface="+mj-lt"/>
              </a:rPr>
              <a:t> </a:t>
            </a:r>
            <a:r>
              <a:rPr lang="el-GR" dirty="0" smtClean="0">
                <a:solidFill>
                  <a:schemeClr val="tx1">
                    <a:lumMod val="85000"/>
                    <a:lumOff val="15000"/>
                  </a:schemeClr>
                </a:solidFill>
                <a:effectLst>
                  <a:outerShdw blurRad="38100" dist="38100" dir="2700000" algn="tl">
                    <a:srgbClr val="000000">
                      <a:alpha val="43137"/>
                    </a:srgbClr>
                  </a:outerShdw>
                </a:effectLst>
                <a:latin typeface="+mj-lt"/>
              </a:rPr>
              <a:t>Στέφανος Κουτσούκης</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Θανάσης Τσούπος </a:t>
            </a:r>
          </a:p>
          <a:p>
            <a:pPr marL="514350" indent="-514350">
              <a:buNone/>
            </a:pPr>
            <a:r>
              <a:rPr lang="en-US" dirty="0" smtClean="0">
                <a:latin typeface="+mj-lt"/>
              </a:rPr>
              <a:t>	</a:t>
            </a:r>
            <a:r>
              <a:rPr lang="en-US" u="sng" dirty="0" smtClean="0">
                <a:solidFill>
                  <a:srgbClr val="C00000"/>
                </a:solidFill>
                <a:effectLst>
                  <a:outerShdw blurRad="38100" dist="38100" dir="2700000" algn="tl">
                    <a:srgbClr val="000000">
                      <a:alpha val="43137"/>
                    </a:srgbClr>
                  </a:outerShdw>
                </a:effectLst>
                <a:latin typeface="+mj-lt"/>
              </a:rPr>
              <a:t>Rock four</a:t>
            </a:r>
            <a:r>
              <a:rPr lang="el-GR" dirty="0" smtClean="0">
                <a:solidFill>
                  <a:srgbClr val="C00000"/>
                </a:solidFill>
                <a:latin typeface="+mj-lt"/>
              </a:rPr>
              <a:t>			</a:t>
            </a:r>
            <a:r>
              <a:rPr lang="en-US" dirty="0" smtClean="0">
                <a:solidFill>
                  <a:srgbClr val="C00000"/>
                </a:solidFill>
                <a:latin typeface="+mj-lt"/>
              </a:rPr>
              <a:t>		</a:t>
            </a:r>
            <a:r>
              <a:rPr lang="en-US" u="sng" dirty="0" smtClean="0">
                <a:solidFill>
                  <a:srgbClr val="C00000"/>
                </a:solidFill>
                <a:effectLst>
                  <a:outerShdw blurRad="38100" dist="38100" dir="2700000" algn="tl">
                    <a:srgbClr val="000000">
                      <a:alpha val="43137"/>
                    </a:srgbClr>
                  </a:outerShdw>
                </a:effectLst>
                <a:latin typeface="+mj-lt"/>
              </a:rPr>
              <a:t>It’s lonely at the top</a:t>
            </a:r>
          </a:p>
          <a:p>
            <a:pPr marL="514350" indent="-514350">
              <a:buNone/>
            </a:pPr>
            <a:r>
              <a:rPr lang="el-GR" dirty="0" smtClean="0">
                <a:effectLst>
                  <a:outerShdw blurRad="38100" dist="38100" dir="2700000" algn="tl">
                    <a:srgbClr val="000000">
                      <a:alpha val="43137"/>
                    </a:srgbClr>
                  </a:outerShdw>
                </a:effectLst>
                <a:latin typeface="+mj-lt"/>
              </a:rPr>
              <a:t>        </a:t>
            </a:r>
            <a:r>
              <a:rPr lang="el-GR" dirty="0" smtClean="0">
                <a:solidFill>
                  <a:schemeClr val="tx1">
                    <a:lumMod val="85000"/>
                    <a:lumOff val="15000"/>
                  </a:schemeClr>
                </a:solidFill>
                <a:effectLst>
                  <a:outerShdw blurRad="38100" dist="38100" dir="2700000" algn="tl">
                    <a:srgbClr val="000000">
                      <a:alpha val="43137"/>
                    </a:srgbClr>
                  </a:outerShdw>
                </a:effectLst>
                <a:latin typeface="+mj-lt"/>
              </a:rPr>
              <a:t>Αγγελική Γιαννοπούλου </a:t>
            </a:r>
            <a:r>
              <a:rPr lang="en-US" dirty="0" smtClean="0">
                <a:solidFill>
                  <a:schemeClr val="tx1">
                    <a:lumMod val="85000"/>
                    <a:lumOff val="15000"/>
                  </a:schemeClr>
                </a:solidFill>
                <a:effectLst>
                  <a:outerShdw blurRad="38100" dist="38100" dir="2700000" algn="tl">
                    <a:srgbClr val="000000">
                      <a:alpha val="43137"/>
                    </a:srgbClr>
                  </a:outerShdw>
                </a:effectLst>
                <a:latin typeface="+mj-lt"/>
              </a:rPr>
              <a:t>	</a:t>
            </a:r>
            <a:r>
              <a:rPr lang="el-GR" dirty="0" smtClean="0">
                <a:solidFill>
                  <a:schemeClr val="tx1">
                    <a:lumMod val="85000"/>
                    <a:lumOff val="15000"/>
                  </a:schemeClr>
                </a:solidFill>
                <a:effectLst>
                  <a:outerShdw blurRad="38100" dist="38100" dir="2700000" algn="tl">
                    <a:srgbClr val="000000">
                      <a:alpha val="43137"/>
                    </a:srgbClr>
                  </a:outerShdw>
                </a:effectLst>
                <a:latin typeface="+mj-lt"/>
              </a:rPr>
              <a:t>      </a:t>
            </a:r>
            <a:r>
              <a:rPr lang="en-US" dirty="0" smtClean="0">
                <a:solidFill>
                  <a:schemeClr val="tx1">
                    <a:lumMod val="85000"/>
                    <a:lumOff val="15000"/>
                  </a:schemeClr>
                </a:solidFill>
                <a:effectLst>
                  <a:outerShdw blurRad="38100" dist="38100" dir="2700000" algn="tl">
                    <a:srgbClr val="000000">
                      <a:alpha val="43137"/>
                    </a:srgbClr>
                  </a:outerShdw>
                </a:effectLst>
                <a:latin typeface="+mj-lt"/>
              </a:rPr>
              <a:t>	</a:t>
            </a:r>
            <a:r>
              <a:rPr lang="el-GR" dirty="0" smtClean="0">
                <a:solidFill>
                  <a:schemeClr val="tx1">
                    <a:lumMod val="85000"/>
                    <a:lumOff val="15000"/>
                  </a:schemeClr>
                </a:solidFill>
                <a:effectLst>
                  <a:outerShdw blurRad="38100" dist="38100" dir="2700000" algn="tl">
                    <a:srgbClr val="000000">
                      <a:alpha val="43137"/>
                    </a:srgbClr>
                  </a:outerShdw>
                </a:effectLst>
                <a:latin typeface="+mj-lt"/>
              </a:rPr>
              <a:t>Φίλιππος Νικολόπουλος</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Μαρία Πουλάκη		      </a:t>
            </a:r>
            <a:r>
              <a:rPr lang="en-US" dirty="0" smtClean="0">
                <a:solidFill>
                  <a:schemeClr val="tx1">
                    <a:lumMod val="85000"/>
                    <a:lumOff val="15000"/>
                  </a:schemeClr>
                </a:solidFill>
                <a:effectLst>
                  <a:outerShdw blurRad="38100" dist="38100" dir="2700000" algn="tl">
                    <a:srgbClr val="000000">
                      <a:alpha val="43137"/>
                    </a:srgbClr>
                  </a:outerShdw>
                </a:effectLst>
                <a:latin typeface="+mj-lt"/>
              </a:rPr>
              <a:t>		</a:t>
            </a:r>
            <a:r>
              <a:rPr lang="el-GR" dirty="0" smtClean="0">
                <a:solidFill>
                  <a:schemeClr val="tx1">
                    <a:lumMod val="85000"/>
                    <a:lumOff val="15000"/>
                  </a:schemeClr>
                </a:solidFill>
                <a:effectLst>
                  <a:outerShdw blurRad="38100" dist="38100" dir="2700000" algn="tl">
                    <a:srgbClr val="000000">
                      <a:alpha val="43137"/>
                    </a:srgbClr>
                  </a:outerShdw>
                </a:effectLst>
                <a:latin typeface="+mj-lt"/>
              </a:rPr>
              <a:t>Δημήτρης Στοϊκος</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Άννα Παπαδοπούλου		Ανδρέας Στοϊκος</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Αλεξία Ντακιούς		      </a:t>
            </a:r>
            <a:r>
              <a:rPr lang="en-US" dirty="0" smtClean="0">
                <a:solidFill>
                  <a:schemeClr val="tx1">
                    <a:lumMod val="85000"/>
                    <a:lumOff val="15000"/>
                  </a:schemeClr>
                </a:solidFill>
                <a:effectLst>
                  <a:outerShdw blurRad="38100" dist="38100" dir="2700000" algn="tl">
                    <a:srgbClr val="000000">
                      <a:alpha val="43137"/>
                    </a:srgbClr>
                  </a:outerShdw>
                </a:effectLst>
                <a:latin typeface="+mj-lt"/>
              </a:rPr>
              <a:t>		</a:t>
            </a:r>
            <a:r>
              <a:rPr lang="el-GR" dirty="0" smtClean="0">
                <a:solidFill>
                  <a:schemeClr val="tx1">
                    <a:lumMod val="85000"/>
                    <a:lumOff val="15000"/>
                  </a:schemeClr>
                </a:solidFill>
                <a:effectLst>
                  <a:outerShdw blurRad="38100" dist="38100" dir="2700000" algn="tl">
                    <a:srgbClr val="000000">
                      <a:alpha val="43137"/>
                    </a:srgbClr>
                  </a:outerShdw>
                </a:effectLst>
                <a:latin typeface="+mj-lt"/>
              </a:rPr>
              <a:t>Νικηφόρος Στάβερης</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endParaRPr lang="en-US" dirty="0" smtClean="0">
              <a:solidFill>
                <a:schemeClr val="tx1">
                  <a:lumMod val="85000"/>
                  <a:lumOff val="15000"/>
                </a:schemeClr>
              </a:solidFill>
              <a:effectLst>
                <a:outerShdw blurRad="38100" dist="38100" dir="2700000" algn="tl">
                  <a:srgbClr val="000000">
                    <a:alpha val="43137"/>
                  </a:srgbClr>
                </a:outerShdw>
              </a:effectLst>
              <a:latin typeface="+mj-lt"/>
            </a:endParaRPr>
          </a:p>
          <a:p>
            <a:pPr marL="514350" indent="-514350">
              <a:buNone/>
            </a:pPr>
            <a:r>
              <a:rPr lang="en-US" dirty="0">
                <a:solidFill>
                  <a:srgbClr val="C00000"/>
                </a:solidFill>
                <a:effectLst>
                  <a:outerShdw blurRad="38100" dist="38100" dir="2700000" algn="tl">
                    <a:srgbClr val="000000">
                      <a:alpha val="43137"/>
                    </a:srgbClr>
                  </a:outerShdw>
                </a:effectLst>
                <a:latin typeface="+mj-lt"/>
              </a:rPr>
              <a:t>	</a:t>
            </a:r>
            <a:r>
              <a:rPr lang="el-GR" u="sng" dirty="0" smtClean="0">
                <a:solidFill>
                  <a:srgbClr val="C00000"/>
                </a:solidFill>
                <a:effectLst>
                  <a:outerShdw blurRad="38100" dist="38100" dir="2700000" algn="tl">
                    <a:srgbClr val="000000">
                      <a:alpha val="43137"/>
                    </a:srgbClr>
                  </a:outerShdw>
                </a:effectLst>
                <a:latin typeface="+mj-lt"/>
              </a:rPr>
              <a:t>Άνω Κρεμαστά</a:t>
            </a:r>
            <a:r>
              <a:rPr lang="el-GR" u="sng" dirty="0" smtClean="0">
                <a:latin typeface="+mj-lt"/>
              </a:rPr>
              <a:t/>
            </a:r>
            <a:br>
              <a:rPr lang="el-GR" u="sng" dirty="0" smtClean="0">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Ιάσονας Λιάσκος </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Μάρω Κουτρουμάνου</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Δέσποινα Σταθογιαννοπούλου</a:t>
            </a:r>
            <a:br>
              <a:rPr lang="el-GR" dirty="0" smtClean="0">
                <a:solidFill>
                  <a:schemeClr val="tx1">
                    <a:lumMod val="85000"/>
                    <a:lumOff val="15000"/>
                  </a:schemeClr>
                </a:solidFill>
                <a:effectLst>
                  <a:outerShdw blurRad="38100" dist="38100" dir="2700000" algn="tl">
                    <a:srgbClr val="000000">
                      <a:alpha val="43137"/>
                    </a:srgbClr>
                  </a:outerShdw>
                </a:effectLst>
                <a:latin typeface="+mj-lt"/>
              </a:rPr>
            </a:br>
            <a:r>
              <a:rPr lang="el-GR" dirty="0" smtClean="0">
                <a:solidFill>
                  <a:schemeClr val="tx1">
                    <a:lumMod val="85000"/>
                    <a:lumOff val="15000"/>
                  </a:schemeClr>
                </a:solidFill>
                <a:effectLst>
                  <a:outerShdw blurRad="38100" dist="38100" dir="2700000" algn="tl">
                    <a:srgbClr val="000000">
                      <a:alpha val="43137"/>
                    </a:srgbClr>
                  </a:outerShdw>
                </a:effectLst>
                <a:latin typeface="+mj-lt"/>
              </a:rPr>
              <a:t>Αλέξανδρος Καλάγκας</a:t>
            </a:r>
            <a:r>
              <a:rPr lang="en-US" dirty="0" smtClean="0">
                <a:solidFill>
                  <a:schemeClr val="tx1">
                    <a:lumMod val="85000"/>
                    <a:lumOff val="15000"/>
                  </a:schemeClr>
                </a:solidFill>
                <a:latin typeface="+mj-lt"/>
              </a:rPr>
              <a:t>	</a:t>
            </a:r>
            <a:endParaRPr lang="en-US" u="sng" dirty="0" smtClean="0">
              <a:solidFill>
                <a:schemeClr val="tx1">
                  <a:lumMod val="85000"/>
                  <a:lumOff val="15000"/>
                </a:schemeClr>
              </a:solidFill>
              <a:latin typeface="+mj-lt"/>
            </a:endParaRPr>
          </a:p>
        </p:txBody>
      </p:sp>
    </p:spTree>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475656" y="620688"/>
            <a:ext cx="7096041" cy="5061934"/>
          </a:xfrm>
        </p:spPr>
        <p:txBody>
          <a:bodyPr>
            <a:normAutofit/>
          </a:bodyPr>
          <a:lstStyle/>
          <a:p>
            <a:pPr marL="0" indent="0" algn="ctr">
              <a:buNone/>
            </a:pPr>
            <a:endParaRPr lang="el-GR" sz="3200" i="1" u="sng" dirty="0" smtClean="0">
              <a:solidFill>
                <a:schemeClr val="tx1">
                  <a:lumMod val="85000"/>
                  <a:lumOff val="15000"/>
                </a:schemeClr>
              </a:solidFill>
              <a:effectLst>
                <a:outerShdw blurRad="38100" dist="38100" dir="2700000" algn="tl">
                  <a:srgbClr val="000000">
                    <a:alpha val="43137"/>
                  </a:srgbClr>
                </a:outerShdw>
              </a:effectLst>
            </a:endParaRPr>
          </a:p>
          <a:p>
            <a:pPr marL="0" indent="0" algn="ctr">
              <a:buNone/>
            </a:pPr>
            <a:r>
              <a:rPr lang="el-GR" sz="3200" i="1" u="sng" dirty="0" smtClean="0">
                <a:solidFill>
                  <a:schemeClr val="tx1">
                    <a:lumMod val="85000"/>
                    <a:lumOff val="15000"/>
                  </a:schemeClr>
                </a:solidFill>
                <a:effectLst>
                  <a:outerShdw blurRad="38100" dist="38100" dir="2700000" algn="tl">
                    <a:srgbClr val="000000">
                      <a:alpha val="43137"/>
                    </a:srgbClr>
                  </a:outerShdw>
                </a:effectLst>
              </a:rPr>
              <a:t>Υπεύθυνη καθηγήτρια</a:t>
            </a:r>
          </a:p>
          <a:p>
            <a:pPr marL="0" indent="0" algn="ctr">
              <a:buNone/>
            </a:pPr>
            <a:r>
              <a:rPr lang="el-GR" sz="2000" i="1" dirty="0" smtClean="0">
                <a:solidFill>
                  <a:schemeClr val="tx1">
                    <a:lumMod val="85000"/>
                    <a:lumOff val="15000"/>
                  </a:schemeClr>
                </a:solidFill>
                <a:effectLst>
                  <a:outerShdw blurRad="38100" dist="38100" dir="2700000" algn="tl">
                    <a:srgbClr val="000000">
                      <a:alpha val="43137"/>
                    </a:srgbClr>
                  </a:outerShdw>
                </a:effectLst>
              </a:rPr>
              <a:t>Κεφαλά Άννα</a:t>
            </a:r>
          </a:p>
          <a:p>
            <a:pPr marL="0" indent="0" algn="ctr">
              <a:buNone/>
            </a:pPr>
            <a:endParaRPr lang="el-GR" sz="3200" i="1" u="sng" dirty="0" smtClean="0">
              <a:solidFill>
                <a:schemeClr val="tx1">
                  <a:lumMod val="85000"/>
                  <a:lumOff val="15000"/>
                </a:schemeClr>
              </a:solidFill>
              <a:effectLst>
                <a:outerShdw blurRad="38100" dist="38100" dir="2700000" algn="tl">
                  <a:srgbClr val="000000">
                    <a:alpha val="43137"/>
                  </a:srgbClr>
                </a:outerShdw>
              </a:effectLst>
            </a:endParaRPr>
          </a:p>
          <a:p>
            <a:pPr marL="0" indent="0" algn="ctr">
              <a:buNone/>
            </a:pPr>
            <a:r>
              <a:rPr lang="el-GR" sz="3200" i="1" u="sng" dirty="0" smtClean="0">
                <a:solidFill>
                  <a:schemeClr val="tx1">
                    <a:lumMod val="85000"/>
                    <a:lumOff val="15000"/>
                  </a:schemeClr>
                </a:solidFill>
                <a:effectLst>
                  <a:outerShdw blurRad="38100" dist="38100" dir="2700000" algn="tl">
                    <a:srgbClr val="000000">
                      <a:alpha val="43137"/>
                    </a:srgbClr>
                  </a:outerShdw>
                </a:effectLst>
              </a:rPr>
              <a:t>Τεχνική επιμέλεια</a:t>
            </a:r>
          </a:p>
          <a:p>
            <a:pPr marL="0" indent="0" algn="ctr">
              <a:buNone/>
            </a:pPr>
            <a:r>
              <a:rPr lang="el-GR" sz="2000" i="1" dirty="0" smtClean="0">
                <a:solidFill>
                  <a:schemeClr val="tx1">
                    <a:lumMod val="85000"/>
                    <a:lumOff val="15000"/>
                  </a:schemeClr>
                </a:solidFill>
                <a:effectLst>
                  <a:outerShdw blurRad="38100" dist="38100" dir="2700000" algn="tl">
                    <a:srgbClr val="000000">
                      <a:alpha val="43137"/>
                    </a:srgbClr>
                  </a:outerShdw>
                </a:effectLst>
              </a:rPr>
              <a:t>Λιάσκος Ιάσονας</a:t>
            </a:r>
            <a:endParaRPr lang="el-GR" sz="2000" i="1" dirty="0">
              <a:solidFill>
                <a:schemeClr val="tx1">
                  <a:lumMod val="85000"/>
                  <a:lumOff val="15000"/>
                </a:schemeClr>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281473910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691680" y="548680"/>
            <a:ext cx="8229600" cy="1143000"/>
          </a:xfrm>
        </p:spPr>
        <p:txBody>
          <a:bodyPr>
            <a:normAutofit/>
          </a:bodyPr>
          <a:lstStyle/>
          <a:p>
            <a:r>
              <a:rPr lang="el-GR" sz="5400" u="sng" dirty="0" smtClean="0">
                <a:effectLst>
                  <a:outerShdw blurRad="38100" dist="38100" dir="2700000" algn="tl">
                    <a:srgbClr val="000000">
                      <a:alpha val="43137"/>
                    </a:srgbClr>
                  </a:outerShdw>
                </a:effectLst>
              </a:rPr>
              <a:t>Διαφήμιση</a:t>
            </a:r>
            <a:endParaRPr lang="el-GR" sz="5400" u="sng" dirty="0">
              <a:effectLst>
                <a:outerShdw blurRad="38100" dist="38100" dir="2700000" algn="tl">
                  <a:srgbClr val="000000">
                    <a:alpha val="43137"/>
                  </a:srgbClr>
                </a:outerShdw>
              </a:effectLst>
            </a:endParaRPr>
          </a:p>
        </p:txBody>
      </p:sp>
      <p:sp>
        <p:nvSpPr>
          <p:cNvPr id="4" name="Ορθογώνιο 3"/>
          <p:cNvSpPr/>
          <p:nvPr/>
        </p:nvSpPr>
        <p:spPr>
          <a:xfrm>
            <a:off x="611560" y="1844824"/>
            <a:ext cx="8003232" cy="2677656"/>
          </a:xfrm>
          <a:prstGeom prst="rect">
            <a:avLst/>
          </a:prstGeom>
        </p:spPr>
        <p:txBody>
          <a:bodyPr wrap="square">
            <a:spAutoFit/>
          </a:bodyPr>
          <a:lstStyle/>
          <a:p>
            <a:pPr>
              <a:buNone/>
            </a:pPr>
            <a:r>
              <a:rPr lang="el-GR" sz="2800" dirty="0">
                <a:effectLst>
                  <a:outerShdw blurRad="38100" dist="38100" dir="2700000" algn="tl">
                    <a:srgbClr val="000000">
                      <a:alpha val="43137"/>
                    </a:srgbClr>
                  </a:outerShdw>
                </a:effectLst>
              </a:rPr>
              <a:t>Διαφήμιση ονομάζεται κάθε ανακοίνωση που γίνεται στο πλαίσιο </a:t>
            </a:r>
            <a:r>
              <a:rPr lang="el-GR" sz="2800" dirty="0" smtClean="0">
                <a:effectLst>
                  <a:outerShdw blurRad="38100" dist="38100" dir="2700000" algn="tl">
                    <a:srgbClr val="000000">
                      <a:alpha val="43137"/>
                    </a:srgbClr>
                  </a:outerShdw>
                </a:effectLst>
              </a:rPr>
              <a:t>εμπορικής</a:t>
            </a:r>
            <a:r>
              <a:rPr lang="el-GR" sz="2800" dirty="0">
                <a:effectLst>
                  <a:outerShdw blurRad="38100" dist="38100" dir="2700000" algn="tl">
                    <a:srgbClr val="000000">
                      <a:alpha val="43137"/>
                    </a:srgbClr>
                  </a:outerShdw>
                </a:effectLst>
              </a:rPr>
              <a:t>, βιομηχανικής , βιοτεχνικής ή επαγγελματικής δραστηριότητας </a:t>
            </a:r>
          </a:p>
          <a:p>
            <a:pPr>
              <a:buNone/>
            </a:pPr>
            <a:r>
              <a:rPr lang="el-GR" sz="2800" dirty="0">
                <a:effectLst>
                  <a:outerShdw blurRad="38100" dist="38100" dir="2700000" algn="tl">
                    <a:srgbClr val="000000">
                      <a:alpha val="43137"/>
                    </a:srgbClr>
                  </a:outerShdw>
                </a:effectLst>
              </a:rPr>
              <a:t>με σκοπό την προώθηση της διάθεσης αγαθών ή υπηρεσιών και είναι </a:t>
            </a:r>
            <a:r>
              <a:rPr lang="el-GR" sz="2800" dirty="0" smtClean="0">
                <a:effectLst>
                  <a:outerShdw blurRad="38100" dist="38100" dir="2700000" algn="tl">
                    <a:srgbClr val="000000">
                      <a:alpha val="43137"/>
                    </a:srgbClr>
                  </a:outerShdw>
                </a:effectLst>
              </a:rPr>
              <a:t>άμεσα </a:t>
            </a:r>
            <a:r>
              <a:rPr lang="el-GR" sz="2800" dirty="0">
                <a:effectLst>
                  <a:outerShdw blurRad="38100" dist="38100" dir="2700000" algn="tl">
                    <a:srgbClr val="000000">
                      <a:alpha val="43137"/>
                    </a:srgbClr>
                  </a:outerShdw>
                </a:effectLst>
              </a:rPr>
              <a:t>συνυφασμένη με την κουλτούρα ενός λαού</a:t>
            </a: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dirty="0" smtClean="0"/>
              <a:t>Διαφημιστικά μέσα</a:t>
            </a:r>
            <a:endParaRPr lang="el-GR" dirty="0"/>
          </a:p>
        </p:txBody>
      </p:sp>
    </p:spTree>
    <p:extLst>
      <p:ext uri="{BB962C8B-B14F-4D97-AF65-F5344CB8AC3E}">
        <p14:creationId xmlns="" xmlns:p14="http://schemas.microsoft.com/office/powerpoint/2010/main" val="1399154064"/>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23528" y="548680"/>
            <a:ext cx="8229600" cy="4746896"/>
          </a:xfrm>
        </p:spPr>
        <p:txBody>
          <a:bodyPr>
            <a:normAutofit/>
          </a:bodyPr>
          <a:lstStyle/>
          <a:p>
            <a:pPr marL="0" indent="0" algn="ctr">
              <a:buNone/>
            </a:pPr>
            <a:r>
              <a:rPr lang="el-GR" sz="4400" u="sng" dirty="0" smtClean="0">
                <a:solidFill>
                  <a:schemeClr val="tx1">
                    <a:lumMod val="85000"/>
                    <a:lumOff val="15000"/>
                  </a:schemeClr>
                </a:solidFill>
                <a:effectLst>
                  <a:outerShdw blurRad="38100" dist="38100" dir="2700000" algn="tl">
                    <a:srgbClr val="000000">
                      <a:alpha val="43137"/>
                    </a:srgbClr>
                  </a:outerShdw>
                </a:effectLst>
              </a:rPr>
              <a:t>Τηλεόραση</a:t>
            </a:r>
            <a:endParaRPr lang="el-GR" sz="4400" u="sng" dirty="0">
              <a:solidFill>
                <a:schemeClr val="tx1">
                  <a:lumMod val="85000"/>
                  <a:lumOff val="15000"/>
                </a:schemeClr>
              </a:solidFill>
              <a:effectLst>
                <a:outerShdw blurRad="38100" dist="38100" dir="2700000" algn="tl">
                  <a:srgbClr val="000000">
                    <a:alpha val="43137"/>
                  </a:srgbClr>
                </a:outerShdw>
              </a:effectLst>
            </a:endParaRPr>
          </a:p>
        </p:txBody>
      </p:sp>
      <p:pic>
        <p:nvPicPr>
          <p:cNvPr id="7" name="Εικόνα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86037" y="1556792"/>
            <a:ext cx="7272807" cy="4608512"/>
          </a:xfrm>
          <a:prstGeom prst="rect">
            <a:avLst/>
          </a:prstGeom>
          <a:solidFill>
            <a:schemeClr val="bg2">
              <a:lumMod val="75000"/>
            </a:schemeClr>
          </a:solidFill>
          <a:ln>
            <a:noFill/>
          </a:ln>
          <a:effectLst>
            <a:outerShdw blurRad="225425" dist="50800" dir="5220000" algn="ctr">
              <a:srgbClr val="000000">
                <a:alpha val="33000"/>
              </a:srgbClr>
            </a:outerShdw>
            <a:softEdge rad="317500"/>
          </a:effectLst>
        </p:spPr>
      </p:pic>
    </p:spTree>
    <p:extLst>
      <p:ext uri="{BB962C8B-B14F-4D97-AF65-F5344CB8AC3E}">
        <p14:creationId xmlns="" xmlns:p14="http://schemas.microsoft.com/office/powerpoint/2010/main" val="3271630582"/>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67544" y="404664"/>
            <a:ext cx="8229600" cy="1143000"/>
          </a:xfrm>
        </p:spPr>
        <p:txBody>
          <a:bodyPr>
            <a:normAutofit/>
          </a:bodyPr>
          <a:lstStyle/>
          <a:p>
            <a:pPr algn="ctr"/>
            <a:r>
              <a:rPr lang="el-GR" sz="4400" u="sng" dirty="0" smtClean="0">
                <a:effectLst>
                  <a:outerShdw blurRad="38100" dist="38100" dir="2700000" algn="tl">
                    <a:srgbClr val="000000">
                      <a:alpha val="43137"/>
                    </a:srgbClr>
                  </a:outerShdw>
                </a:effectLst>
              </a:rPr>
              <a:t>Ραδιόφωνο</a:t>
            </a:r>
            <a:endParaRPr lang="el-GR" sz="4400" u="sng" dirty="0">
              <a:effectLst>
                <a:outerShdw blurRad="38100" dist="38100" dir="2700000" algn="tl">
                  <a:srgbClr val="000000">
                    <a:alpha val="43137"/>
                  </a:srgbClr>
                </a:outerShdw>
              </a:effectLst>
            </a:endParaRPr>
          </a:p>
        </p:txBody>
      </p:sp>
      <p:pic>
        <p:nvPicPr>
          <p:cNvPr id="4" name="Θέση περιεχομένου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639646" y="2133600"/>
            <a:ext cx="5198207" cy="3778250"/>
          </a:xfrm>
          <a:effectLst>
            <a:softEdge rad="317500"/>
          </a:effectLst>
        </p:spPr>
      </p:pic>
    </p:spTree>
    <p:extLst>
      <p:ext uri="{BB962C8B-B14F-4D97-AF65-F5344CB8AC3E}">
        <p14:creationId xmlns="" xmlns:p14="http://schemas.microsoft.com/office/powerpoint/2010/main" val="1209179048"/>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2880" y="404664"/>
            <a:ext cx="8229600" cy="1143000"/>
          </a:xfrm>
        </p:spPr>
        <p:txBody>
          <a:bodyPr>
            <a:normAutofit/>
          </a:bodyPr>
          <a:lstStyle/>
          <a:p>
            <a:pPr algn="ctr"/>
            <a:r>
              <a:rPr lang="el-GR" sz="4400" u="sng" dirty="0" smtClean="0">
                <a:effectLst>
                  <a:outerShdw blurRad="38100" dist="38100" dir="2700000" algn="tl">
                    <a:srgbClr val="000000">
                      <a:alpha val="43137"/>
                    </a:srgbClr>
                  </a:outerShdw>
                </a:effectLst>
              </a:rPr>
              <a:t>Κινηματογράφος</a:t>
            </a:r>
            <a:endParaRPr lang="el-GR" sz="4400" u="sng" dirty="0">
              <a:effectLst>
                <a:outerShdw blurRad="38100" dist="38100" dir="2700000" algn="tl">
                  <a:srgbClr val="000000">
                    <a:alpha val="43137"/>
                  </a:srgbClr>
                </a:outerShdw>
              </a:effectLst>
            </a:endParaRPr>
          </a:p>
        </p:txBody>
      </p:sp>
      <p:pic>
        <p:nvPicPr>
          <p:cNvPr id="7" name="Θέση περιεχομένου 6"/>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412880" y="1801432"/>
            <a:ext cx="4015103" cy="2635680"/>
          </a:xfrm>
        </p:spPr>
      </p:pic>
      <p:pic>
        <p:nvPicPr>
          <p:cNvPr id="8" name="Εικόνα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flipH="1">
            <a:off x="4427983" y="1804523"/>
            <a:ext cx="4460867" cy="4464496"/>
          </a:xfrm>
          <a:prstGeom prst="rect">
            <a:avLst/>
          </a:prstGeom>
        </p:spPr>
      </p:pic>
      <p:pic>
        <p:nvPicPr>
          <p:cNvPr id="9" name="Εικόνα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12882" y="4435567"/>
            <a:ext cx="4015102" cy="1834998"/>
          </a:xfrm>
          <a:prstGeom prst="rect">
            <a:avLst/>
          </a:prstGeom>
        </p:spPr>
      </p:pic>
    </p:spTree>
    <p:extLst>
      <p:ext uri="{BB962C8B-B14F-4D97-AF65-F5344CB8AC3E}">
        <p14:creationId xmlns="" xmlns:p14="http://schemas.microsoft.com/office/powerpoint/2010/main" val="2747335207"/>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88747" y="334753"/>
            <a:ext cx="8229600" cy="1143000"/>
          </a:xfrm>
        </p:spPr>
        <p:txBody>
          <a:bodyPr>
            <a:normAutofit/>
          </a:bodyPr>
          <a:lstStyle/>
          <a:p>
            <a:pPr algn="ctr"/>
            <a:r>
              <a:rPr lang="el-GR" sz="4400" u="sng" dirty="0" smtClean="0">
                <a:effectLst>
                  <a:outerShdw blurRad="38100" dist="38100" dir="2700000" algn="tl">
                    <a:srgbClr val="000000">
                      <a:alpha val="43137"/>
                    </a:srgbClr>
                  </a:outerShdw>
                </a:effectLst>
              </a:rPr>
              <a:t>Τύπος</a:t>
            </a:r>
            <a:endParaRPr lang="el-GR" sz="4400" u="sng" dirty="0">
              <a:effectLst>
                <a:outerShdw blurRad="38100" dist="38100" dir="2700000" algn="tl">
                  <a:srgbClr val="000000">
                    <a:alpha val="43137"/>
                  </a:srgbClr>
                </a:outerShdw>
              </a:effectLst>
            </a:endParaRPr>
          </a:p>
        </p:txBody>
      </p:sp>
      <p:pic>
        <p:nvPicPr>
          <p:cNvPr id="4" name="Θέση περιεχομένου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88747" y="1548294"/>
            <a:ext cx="4427269" cy="4689017"/>
          </a:xfrm>
        </p:spPr>
      </p:pic>
      <p:pic>
        <p:nvPicPr>
          <p:cNvPr id="5" name="Εικόνα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716016" y="1548294"/>
            <a:ext cx="4104456" cy="4786854"/>
          </a:xfrm>
          <a:prstGeom prst="rect">
            <a:avLst/>
          </a:prstGeom>
        </p:spPr>
      </p:pic>
    </p:spTree>
    <p:extLst>
      <p:ext uri="{BB962C8B-B14F-4D97-AF65-F5344CB8AC3E}">
        <p14:creationId xmlns="" xmlns:p14="http://schemas.microsoft.com/office/powerpoint/2010/main" val="1903924373"/>
      </p:ext>
    </p:extLst>
  </p:cSld>
  <p:clrMapOvr>
    <a:masterClrMapping/>
  </p:clrMapOvr>
  <p:transition spd="med">
    <p:pull/>
  </p:transition>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24B1A44C-C006-48B2-A4D7-E5549B3D8CD4}"/>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450</TotalTime>
  <Words>615</Words>
  <Application>Microsoft Office PowerPoint</Application>
  <PresentationFormat>On-screen Show (4:3)</PresentationFormat>
  <Paragraphs>57</Paragraphs>
  <Slides>30</Slides>
  <Notes>2</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Wisp</vt:lpstr>
      <vt:lpstr>Η &lt;&lt;μυθοπλασία&gt;&gt; της γυναίκας στη διαφήμιση</vt:lpstr>
      <vt:lpstr>   4ο ΓΕΛ Π.ΦΑΛΗΡΟΥ Σχ. έτος : 2013-2014  </vt:lpstr>
      <vt:lpstr>Ομάδες εργασίας</vt:lpstr>
      <vt:lpstr>Διαφήμιση</vt:lpstr>
      <vt:lpstr>Διαφημιστικά μέσα</vt:lpstr>
      <vt:lpstr>Slide 6</vt:lpstr>
      <vt:lpstr>Ραδιόφωνο</vt:lpstr>
      <vt:lpstr>Κινηματογράφος</vt:lpstr>
      <vt:lpstr>Τύπος</vt:lpstr>
      <vt:lpstr>Αφίσες, Πανό, Πινακίδες</vt:lpstr>
      <vt:lpstr>Slide 11</vt:lpstr>
      <vt:lpstr>Slide 12</vt:lpstr>
      <vt:lpstr>Διαδίκτυο</vt:lpstr>
      <vt:lpstr>Η Γυναίκα στην διαφήμιση</vt:lpstr>
      <vt:lpstr>Η γυναίκα σε παλαιότερες διαφημίσεις</vt:lpstr>
      <vt:lpstr>Η γυναίκα σε σύγχρονες  διαφημίσεις</vt:lpstr>
      <vt:lpstr>Slide 17</vt:lpstr>
      <vt:lpstr>Slide 18</vt:lpstr>
      <vt:lpstr>Slide 19</vt:lpstr>
      <vt:lpstr>Slide 20</vt:lpstr>
      <vt:lpstr>Slide 21</vt:lpstr>
      <vt:lpstr>Slide 22</vt:lpstr>
      <vt:lpstr>Ο ρόλος της γυναίκας στη διαφήμιση</vt:lpstr>
      <vt:lpstr>Slide 24</vt:lpstr>
      <vt:lpstr>Slide 25</vt:lpstr>
      <vt:lpstr>Συμπέρασμα </vt:lpstr>
      <vt:lpstr>Slide 27</vt:lpstr>
      <vt:lpstr>Slide 28</vt:lpstr>
      <vt:lpstr>Ακολουθεί βίντεο</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Άννα</dc:creator>
  <cp:lastModifiedBy>4 ΛΥΚΕΙΟ ΠΑΛΑΙΟΥ ΦΑΛΗΡΟΥ</cp:lastModifiedBy>
  <cp:revision>48</cp:revision>
  <dcterms:created xsi:type="dcterms:W3CDTF">2014-01-23T10:34:30Z</dcterms:created>
  <dcterms:modified xsi:type="dcterms:W3CDTF">2014-01-27T08:20:21Z</dcterms:modified>
</cp:coreProperties>
</file>