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Default Extension="jpeg" ContentType="image/jpeg"/>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Default Extension="wdp" ContentType="image/vnd.ms-photo"/>
  <Override PartName="/ppt/slideLayouts/slideLayout10.xml" ContentType="application/vnd.openxmlformats-officedocument.presentationml.slideLayout+xml"/>
  <Default Extension="gif" ContentType="image/gif"/>
  <Override PartName="/ppt/slides/slide8.xml" ContentType="application/vnd.openxmlformats-officedocument.presentationml.slide+xml"/>
  <Override PartName="/ppt/slides/slide49.xml" ContentType="application/vnd.openxmlformats-officedocument.presentationml.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9"/>
  </p:notesMasterIdLst>
  <p:sldIdLst>
    <p:sldId id="269" r:id="rId2"/>
    <p:sldId id="270" r:id="rId3"/>
    <p:sldId id="272" r:id="rId4"/>
    <p:sldId id="271" r:id="rId5"/>
    <p:sldId id="294" r:id="rId6"/>
    <p:sldId id="295" r:id="rId7"/>
    <p:sldId id="296" r:id="rId8"/>
    <p:sldId id="297" r:id="rId9"/>
    <p:sldId id="298" r:id="rId10"/>
    <p:sldId id="299" r:id="rId11"/>
    <p:sldId id="300" r:id="rId12"/>
    <p:sldId id="301" r:id="rId13"/>
    <p:sldId id="288" r:id="rId14"/>
    <p:sldId id="285" r:id="rId15"/>
    <p:sldId id="286" r:id="rId16"/>
    <p:sldId id="287" r:id="rId17"/>
    <p:sldId id="289" r:id="rId18"/>
    <p:sldId id="314" r:id="rId19"/>
    <p:sldId id="315" r:id="rId20"/>
    <p:sldId id="316" r:id="rId21"/>
    <p:sldId id="317" r:id="rId22"/>
    <p:sldId id="318" r:id="rId23"/>
    <p:sldId id="319" r:id="rId24"/>
    <p:sldId id="292" r:id="rId25"/>
    <p:sldId id="257" r:id="rId26"/>
    <p:sldId id="258" r:id="rId27"/>
    <p:sldId id="259" r:id="rId28"/>
    <p:sldId id="260" r:id="rId29"/>
    <p:sldId id="261" r:id="rId30"/>
    <p:sldId id="262" r:id="rId31"/>
    <p:sldId id="263" r:id="rId32"/>
    <p:sldId id="264" r:id="rId33"/>
    <p:sldId id="265" r:id="rId34"/>
    <p:sldId id="266" r:id="rId35"/>
    <p:sldId id="267" r:id="rId36"/>
    <p:sldId id="290" r:id="rId37"/>
    <p:sldId id="320" r:id="rId38"/>
    <p:sldId id="310" r:id="rId39"/>
    <p:sldId id="321" r:id="rId40"/>
    <p:sldId id="323" r:id="rId41"/>
    <p:sldId id="327" r:id="rId42"/>
    <p:sldId id="325" r:id="rId43"/>
    <p:sldId id="326" r:id="rId44"/>
    <p:sldId id="322" r:id="rId45"/>
    <p:sldId id="328" r:id="rId46"/>
    <p:sldId id="268" r:id="rId47"/>
    <p:sldId id="329" r:id="rId48"/>
    <p:sldId id="273" r:id="rId49"/>
    <p:sldId id="274" r:id="rId50"/>
    <p:sldId id="275" r:id="rId51"/>
    <p:sldId id="276" r:id="rId52"/>
    <p:sldId id="277" r:id="rId53"/>
    <p:sldId id="278" r:id="rId54"/>
    <p:sldId id="279" r:id="rId55"/>
    <p:sldId id="280" r:id="rId56"/>
    <p:sldId id="330" r:id="rId57"/>
    <p:sldId id="282" r:id="rId58"/>
    <p:sldId id="283" r:id="rId59"/>
    <p:sldId id="331" r:id="rId60"/>
    <p:sldId id="302" r:id="rId61"/>
    <p:sldId id="305" r:id="rId62"/>
    <p:sldId id="304" r:id="rId63"/>
    <p:sldId id="307" r:id="rId64"/>
    <p:sldId id="306" r:id="rId65"/>
    <p:sldId id="308" r:id="rId66"/>
    <p:sldId id="284" r:id="rId67"/>
    <p:sldId id="312" r:id="rId68"/>
  </p:sldIdLst>
  <p:sldSz cx="9144000" cy="6858000" type="screen4x3"/>
  <p:notesSz cx="6858000" cy="9144000"/>
  <p:defaultText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CBEE6"/>
    <a:srgbClr val="F4E4E4"/>
    <a:srgbClr val="E1B5B5"/>
    <a:srgbClr val="FBCC05"/>
    <a:srgbClr val="A40000"/>
    <a:srgbClr val="887944"/>
    <a:srgbClr val="5BCFF3"/>
    <a:srgbClr val="744BE7"/>
    <a:srgbClr val="B52FF1"/>
    <a:srgbClr val="B5AC7D"/>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215" autoAdjust="0"/>
    <p:restoredTop sz="94660"/>
  </p:normalViewPr>
  <p:slideViewPr>
    <p:cSldViewPr>
      <p:cViewPr varScale="1">
        <p:scale>
          <a:sx n="68" d="100"/>
          <a:sy n="68" d="100"/>
        </p:scale>
        <p:origin x="-1338" y="-96"/>
      </p:cViewPr>
      <p:guideLst>
        <p:guide orient="horz" pos="2160"/>
        <p:guide pos="2880"/>
      </p:guideLst>
    </p:cSldViewPr>
  </p:slideViewPr>
  <p:notesTextViewPr>
    <p:cViewPr>
      <p:scale>
        <a:sx n="100" d="100"/>
        <a:sy n="100" d="100"/>
      </p:scale>
      <p:origin x="0" y="0"/>
    </p:cViewPr>
  </p:notesTextViewPr>
  <p:sorterViewPr>
    <p:cViewPr>
      <p:scale>
        <a:sx n="66" d="100"/>
        <a:sy n="66" d="100"/>
      </p:scale>
      <p:origin x="0" y="708"/>
    </p:cViewPr>
  </p:sorter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 Type="http://schemas.openxmlformats.org/officeDocument/2006/relationships/slide" Target="slides/slide6.xml"/><Relationship Id="rId71"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 Θέση κεφαλίδας"/>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l-GR"/>
          </a:p>
        </p:txBody>
      </p:sp>
      <p:sp>
        <p:nvSpPr>
          <p:cNvPr id="3" name="2 - Θέση ημερομηνίας"/>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F8B3294-A0F7-437D-804A-9AEF4A60602D}" type="datetimeFigureOut">
              <a:rPr lang="el-GR" smtClean="0"/>
              <a:pPr/>
              <a:t>3/2/2014</a:t>
            </a:fld>
            <a:endParaRPr lang="el-GR"/>
          </a:p>
        </p:txBody>
      </p:sp>
      <p:sp>
        <p:nvSpPr>
          <p:cNvPr id="4" name="3 - Θέση εικόνας διαφάνειας"/>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l-GR"/>
          </a:p>
        </p:txBody>
      </p:sp>
      <p:sp>
        <p:nvSpPr>
          <p:cNvPr id="5" name="4 - Θέση σημειώσεων"/>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6" name="5 - Θέση υποσέλιδου"/>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l-GR"/>
          </a:p>
        </p:txBody>
      </p:sp>
      <p:sp>
        <p:nvSpPr>
          <p:cNvPr id="7" name="6 - Θέση αριθμού διαφάνειας"/>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8591CDA-575B-4347-8786-722E4B3F3248}" type="slidenum">
              <a:rPr lang="el-GR" smtClean="0"/>
              <a:pPr/>
              <a:t>‹#›</a:t>
            </a:fld>
            <a:endParaRPr lang="el-GR"/>
          </a:p>
        </p:txBody>
      </p:sp>
    </p:spTree>
    <p:extLst>
      <p:ext uri="{BB962C8B-B14F-4D97-AF65-F5344CB8AC3E}">
        <p14:creationId xmlns="" xmlns:p14="http://schemas.microsoft.com/office/powerpoint/2010/main" val="348542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Θέση εικόνας διαφάνειας"/>
          <p:cNvSpPr>
            <a:spLocks noGrp="1" noRot="1" noChangeAspect="1"/>
          </p:cNvSpPr>
          <p:nvPr>
            <p:ph type="sldImg"/>
          </p:nvPr>
        </p:nvSpPr>
        <p:spPr/>
      </p:sp>
      <p:sp>
        <p:nvSpPr>
          <p:cNvPr id="3" name="2 - Θέση σημειώσεων"/>
          <p:cNvSpPr>
            <a:spLocks noGrp="1"/>
          </p:cNvSpPr>
          <p:nvPr>
            <p:ph type="body" idx="1"/>
          </p:nvPr>
        </p:nvSpPr>
        <p:spPr/>
        <p:txBody>
          <a:bodyPr>
            <a:normAutofit/>
          </a:bodyPr>
          <a:lstStyle/>
          <a:p>
            <a:endParaRPr lang="el-GR" dirty="0"/>
          </a:p>
        </p:txBody>
      </p:sp>
      <p:sp>
        <p:nvSpPr>
          <p:cNvPr id="4" name="3 - Θέση αριθμού διαφάνειας"/>
          <p:cNvSpPr>
            <a:spLocks noGrp="1"/>
          </p:cNvSpPr>
          <p:nvPr>
            <p:ph type="sldNum" sz="quarter" idx="10"/>
          </p:nvPr>
        </p:nvSpPr>
        <p:spPr/>
        <p:txBody>
          <a:bodyPr/>
          <a:lstStyle/>
          <a:p>
            <a:fld id="{78591CDA-575B-4347-8786-722E4B3F3248}" type="slidenum">
              <a:rPr lang="el-GR" smtClean="0"/>
              <a:pPr/>
              <a:t>1</a:t>
            </a:fld>
            <a:endParaRPr lang="el-G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dirty="0"/>
          </a:p>
        </p:txBody>
      </p:sp>
      <p:sp>
        <p:nvSpPr>
          <p:cNvPr id="4" name="Θέση αριθμού διαφάνειας 3"/>
          <p:cNvSpPr>
            <a:spLocks noGrp="1"/>
          </p:cNvSpPr>
          <p:nvPr>
            <p:ph type="sldNum" sz="quarter" idx="10"/>
          </p:nvPr>
        </p:nvSpPr>
        <p:spPr/>
        <p:txBody>
          <a:bodyPr/>
          <a:lstStyle/>
          <a:p>
            <a:fld id="{78591CDA-575B-4347-8786-722E4B3F3248}" type="slidenum">
              <a:rPr lang="el-GR" smtClean="0"/>
              <a:pPr/>
              <a:t>40</a:t>
            </a:fld>
            <a:endParaRPr lang="el-GR"/>
          </a:p>
        </p:txBody>
      </p:sp>
    </p:spTree>
    <p:extLst>
      <p:ext uri="{BB962C8B-B14F-4D97-AF65-F5344CB8AC3E}">
        <p14:creationId xmlns="" xmlns:p14="http://schemas.microsoft.com/office/powerpoint/2010/main" val="304215040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Διαφάνεια τίτλου">
    <p:spTree>
      <p:nvGrpSpPr>
        <p:cNvPr id="1" name=""/>
        <p:cNvGrpSpPr/>
        <p:nvPr/>
      </p:nvGrpSpPr>
      <p:grpSpPr>
        <a:xfrm>
          <a:off x="0" y="0"/>
          <a:ext cx="0" cy="0"/>
          <a:chOff x="0" y="0"/>
          <a:chExt cx="0" cy="0"/>
        </a:xfrm>
      </p:grpSpPr>
      <p:sp>
        <p:nvSpPr>
          <p:cNvPr id="2" name="1 - Τίτλος"/>
          <p:cNvSpPr>
            <a:spLocks noGrp="1"/>
          </p:cNvSpPr>
          <p:nvPr>
            <p:ph type="ctrTitle"/>
          </p:nvPr>
        </p:nvSpPr>
        <p:spPr>
          <a:xfrm>
            <a:off x="685800" y="2130425"/>
            <a:ext cx="7772400" cy="1470025"/>
          </a:xfrm>
        </p:spPr>
        <p:txBody>
          <a:bodyPr/>
          <a:lstStyle/>
          <a:p>
            <a:r>
              <a:rPr lang="el-GR" smtClean="0"/>
              <a:t>Kλικ για επεξεργασία του τίτλου</a:t>
            </a:r>
            <a:endParaRPr lang="el-GR"/>
          </a:p>
        </p:txBody>
      </p:sp>
      <p:sp>
        <p:nvSpPr>
          <p:cNvPr id="3" name="2 - Υπότιτλος"/>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l-GR" smtClean="0"/>
              <a:t>Κάντε κλικ για να επεξεργαστείτε τον υπότιτλο του υποδείγματος</a:t>
            </a:r>
            <a:endParaRPr lang="el-GR"/>
          </a:p>
        </p:txBody>
      </p:sp>
      <p:sp>
        <p:nvSpPr>
          <p:cNvPr id="4" name="3 - Θέση ημερομηνίας"/>
          <p:cNvSpPr>
            <a:spLocks noGrp="1"/>
          </p:cNvSpPr>
          <p:nvPr>
            <p:ph type="dt" sz="half" idx="10"/>
          </p:nvPr>
        </p:nvSpPr>
        <p:spPr/>
        <p:txBody>
          <a:bodyPr/>
          <a:lstStyle/>
          <a:p>
            <a:fld id="{F2853615-BFDE-46DE-814C-47EC6EF6D371}" type="datetimeFigureOut">
              <a:rPr lang="el-GR" smtClean="0"/>
              <a:pPr/>
              <a:t>3/2/2014</a:t>
            </a:fld>
            <a:endParaRPr lang="el-GR"/>
          </a:p>
        </p:txBody>
      </p:sp>
      <p:sp>
        <p:nvSpPr>
          <p:cNvPr id="5" name="4 - Θέση υποσέλιδου"/>
          <p:cNvSpPr>
            <a:spLocks noGrp="1"/>
          </p:cNvSpPr>
          <p:nvPr>
            <p:ph type="ftr" sz="quarter" idx="11"/>
          </p:nvPr>
        </p:nvSpPr>
        <p:spPr/>
        <p:txBody>
          <a:bodyPr/>
          <a:lstStyle/>
          <a:p>
            <a:endParaRPr lang="el-GR"/>
          </a:p>
        </p:txBody>
      </p:sp>
      <p:sp>
        <p:nvSpPr>
          <p:cNvPr id="6" name="5 - Θέση αριθμού διαφάνειας"/>
          <p:cNvSpPr>
            <a:spLocks noGrp="1"/>
          </p:cNvSpPr>
          <p:nvPr>
            <p:ph type="sldNum" sz="quarter" idx="12"/>
          </p:nvPr>
        </p:nvSpPr>
        <p:spPr/>
        <p:txBody>
          <a:bodyPr/>
          <a:lstStyle/>
          <a:p>
            <a:fld id="{3DF53439-851E-44AD-84B1-B6BFC3D0C743}" type="slidenum">
              <a:rPr lang="el-GR" smtClean="0"/>
              <a:pPr/>
              <a:t>‹#›</a:t>
            </a:fld>
            <a:endParaRPr lang="el-G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Τίτλος και Κατακόρυφο κείμενο">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p>
            <a:r>
              <a:rPr lang="el-GR" smtClean="0"/>
              <a:t>Kλικ για επεξεργασία του τίτλου</a:t>
            </a:r>
            <a:endParaRPr lang="el-GR"/>
          </a:p>
        </p:txBody>
      </p:sp>
      <p:sp>
        <p:nvSpPr>
          <p:cNvPr id="3" name="2 - Θέση κατακόρυφου κειμένου"/>
          <p:cNvSpPr>
            <a:spLocks noGrp="1"/>
          </p:cNvSpPr>
          <p:nvPr>
            <p:ph type="body" orient="vert" idx="1"/>
          </p:nvPr>
        </p:nvSpPr>
        <p:spPr/>
        <p:txBody>
          <a:bodyPr vert="eaVert"/>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3 - Θέση ημερομηνίας"/>
          <p:cNvSpPr>
            <a:spLocks noGrp="1"/>
          </p:cNvSpPr>
          <p:nvPr>
            <p:ph type="dt" sz="half" idx="10"/>
          </p:nvPr>
        </p:nvSpPr>
        <p:spPr/>
        <p:txBody>
          <a:bodyPr/>
          <a:lstStyle/>
          <a:p>
            <a:fld id="{F2853615-BFDE-46DE-814C-47EC6EF6D371}" type="datetimeFigureOut">
              <a:rPr lang="el-GR" smtClean="0"/>
              <a:pPr/>
              <a:t>3/2/2014</a:t>
            </a:fld>
            <a:endParaRPr lang="el-GR"/>
          </a:p>
        </p:txBody>
      </p:sp>
      <p:sp>
        <p:nvSpPr>
          <p:cNvPr id="5" name="4 - Θέση υποσέλιδου"/>
          <p:cNvSpPr>
            <a:spLocks noGrp="1"/>
          </p:cNvSpPr>
          <p:nvPr>
            <p:ph type="ftr" sz="quarter" idx="11"/>
          </p:nvPr>
        </p:nvSpPr>
        <p:spPr/>
        <p:txBody>
          <a:bodyPr/>
          <a:lstStyle/>
          <a:p>
            <a:endParaRPr lang="el-GR"/>
          </a:p>
        </p:txBody>
      </p:sp>
      <p:sp>
        <p:nvSpPr>
          <p:cNvPr id="6" name="5 - Θέση αριθμού διαφάνειας"/>
          <p:cNvSpPr>
            <a:spLocks noGrp="1"/>
          </p:cNvSpPr>
          <p:nvPr>
            <p:ph type="sldNum" sz="quarter" idx="12"/>
          </p:nvPr>
        </p:nvSpPr>
        <p:spPr/>
        <p:txBody>
          <a:bodyPr/>
          <a:lstStyle/>
          <a:p>
            <a:fld id="{3DF53439-851E-44AD-84B1-B6BFC3D0C743}" type="slidenum">
              <a:rPr lang="el-GR" smtClean="0"/>
              <a:pPr/>
              <a:t>‹#›</a:t>
            </a:fld>
            <a:endParaRPr lang="el-G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Κατακόρυφος τίτλος και Κείμενο">
    <p:spTree>
      <p:nvGrpSpPr>
        <p:cNvPr id="1" name=""/>
        <p:cNvGrpSpPr/>
        <p:nvPr/>
      </p:nvGrpSpPr>
      <p:grpSpPr>
        <a:xfrm>
          <a:off x="0" y="0"/>
          <a:ext cx="0" cy="0"/>
          <a:chOff x="0" y="0"/>
          <a:chExt cx="0" cy="0"/>
        </a:xfrm>
      </p:grpSpPr>
      <p:sp>
        <p:nvSpPr>
          <p:cNvPr id="2" name="1 - Κατακόρυφος τίτλος"/>
          <p:cNvSpPr>
            <a:spLocks noGrp="1"/>
          </p:cNvSpPr>
          <p:nvPr>
            <p:ph type="title" orient="vert"/>
          </p:nvPr>
        </p:nvSpPr>
        <p:spPr>
          <a:xfrm>
            <a:off x="6629400" y="274638"/>
            <a:ext cx="2057400" cy="5851525"/>
          </a:xfrm>
        </p:spPr>
        <p:txBody>
          <a:bodyPr vert="eaVert"/>
          <a:lstStyle/>
          <a:p>
            <a:r>
              <a:rPr lang="el-GR" smtClean="0"/>
              <a:t>Kλικ για επεξεργασία του τίτλου</a:t>
            </a:r>
            <a:endParaRPr lang="el-GR"/>
          </a:p>
        </p:txBody>
      </p:sp>
      <p:sp>
        <p:nvSpPr>
          <p:cNvPr id="3" name="2 - Θέση κατακόρυφου κειμένου"/>
          <p:cNvSpPr>
            <a:spLocks noGrp="1"/>
          </p:cNvSpPr>
          <p:nvPr>
            <p:ph type="body" orient="vert" idx="1"/>
          </p:nvPr>
        </p:nvSpPr>
        <p:spPr>
          <a:xfrm>
            <a:off x="457200" y="274638"/>
            <a:ext cx="6019800" cy="5851525"/>
          </a:xfrm>
        </p:spPr>
        <p:txBody>
          <a:bodyPr vert="eaVert"/>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3 - Θέση ημερομηνίας"/>
          <p:cNvSpPr>
            <a:spLocks noGrp="1"/>
          </p:cNvSpPr>
          <p:nvPr>
            <p:ph type="dt" sz="half" idx="10"/>
          </p:nvPr>
        </p:nvSpPr>
        <p:spPr/>
        <p:txBody>
          <a:bodyPr/>
          <a:lstStyle/>
          <a:p>
            <a:fld id="{F2853615-BFDE-46DE-814C-47EC6EF6D371}" type="datetimeFigureOut">
              <a:rPr lang="el-GR" smtClean="0"/>
              <a:pPr/>
              <a:t>3/2/2014</a:t>
            </a:fld>
            <a:endParaRPr lang="el-GR"/>
          </a:p>
        </p:txBody>
      </p:sp>
      <p:sp>
        <p:nvSpPr>
          <p:cNvPr id="5" name="4 - Θέση υποσέλιδου"/>
          <p:cNvSpPr>
            <a:spLocks noGrp="1"/>
          </p:cNvSpPr>
          <p:nvPr>
            <p:ph type="ftr" sz="quarter" idx="11"/>
          </p:nvPr>
        </p:nvSpPr>
        <p:spPr/>
        <p:txBody>
          <a:bodyPr/>
          <a:lstStyle/>
          <a:p>
            <a:endParaRPr lang="el-GR"/>
          </a:p>
        </p:txBody>
      </p:sp>
      <p:sp>
        <p:nvSpPr>
          <p:cNvPr id="6" name="5 - Θέση αριθμού διαφάνειας"/>
          <p:cNvSpPr>
            <a:spLocks noGrp="1"/>
          </p:cNvSpPr>
          <p:nvPr>
            <p:ph type="sldNum" sz="quarter" idx="12"/>
          </p:nvPr>
        </p:nvSpPr>
        <p:spPr/>
        <p:txBody>
          <a:bodyPr/>
          <a:lstStyle/>
          <a:p>
            <a:fld id="{3DF53439-851E-44AD-84B1-B6BFC3D0C743}" type="slidenum">
              <a:rPr lang="el-GR" smtClean="0"/>
              <a:pPr/>
              <a:t>‹#›</a:t>
            </a:fld>
            <a:endParaRPr lang="el-G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Τίτλος και Αντικείμενο">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p>
            <a:r>
              <a:rPr lang="el-GR" smtClean="0"/>
              <a:t>Kλικ για επεξεργασία του τίτλου</a:t>
            </a:r>
            <a:endParaRPr lang="el-GR"/>
          </a:p>
        </p:txBody>
      </p:sp>
      <p:sp>
        <p:nvSpPr>
          <p:cNvPr id="3" name="2 - Θέση περιεχομένου"/>
          <p:cNvSpPr>
            <a:spLocks noGrp="1"/>
          </p:cNvSpPr>
          <p:nvPr>
            <p:ph idx="1"/>
          </p:nvPr>
        </p:nvSpPr>
        <p:spPr/>
        <p:txBody>
          <a:bodyPr/>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3 - Θέση ημερομηνίας"/>
          <p:cNvSpPr>
            <a:spLocks noGrp="1"/>
          </p:cNvSpPr>
          <p:nvPr>
            <p:ph type="dt" sz="half" idx="10"/>
          </p:nvPr>
        </p:nvSpPr>
        <p:spPr/>
        <p:txBody>
          <a:bodyPr/>
          <a:lstStyle/>
          <a:p>
            <a:fld id="{F2853615-BFDE-46DE-814C-47EC6EF6D371}" type="datetimeFigureOut">
              <a:rPr lang="el-GR" smtClean="0"/>
              <a:pPr/>
              <a:t>3/2/2014</a:t>
            </a:fld>
            <a:endParaRPr lang="el-GR"/>
          </a:p>
        </p:txBody>
      </p:sp>
      <p:sp>
        <p:nvSpPr>
          <p:cNvPr id="5" name="4 - Θέση υποσέλιδου"/>
          <p:cNvSpPr>
            <a:spLocks noGrp="1"/>
          </p:cNvSpPr>
          <p:nvPr>
            <p:ph type="ftr" sz="quarter" idx="11"/>
          </p:nvPr>
        </p:nvSpPr>
        <p:spPr/>
        <p:txBody>
          <a:bodyPr/>
          <a:lstStyle/>
          <a:p>
            <a:endParaRPr lang="el-GR"/>
          </a:p>
        </p:txBody>
      </p:sp>
      <p:sp>
        <p:nvSpPr>
          <p:cNvPr id="6" name="5 - Θέση αριθμού διαφάνειας"/>
          <p:cNvSpPr>
            <a:spLocks noGrp="1"/>
          </p:cNvSpPr>
          <p:nvPr>
            <p:ph type="sldNum" sz="quarter" idx="12"/>
          </p:nvPr>
        </p:nvSpPr>
        <p:spPr/>
        <p:txBody>
          <a:bodyPr/>
          <a:lstStyle/>
          <a:p>
            <a:fld id="{3DF53439-851E-44AD-84B1-B6BFC3D0C743}" type="slidenum">
              <a:rPr lang="el-GR" smtClean="0"/>
              <a:pPr/>
              <a:t>‹#›</a:t>
            </a:fld>
            <a:endParaRPr lang="el-G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Κεφαλίδα ενότητας">
    <p:spTree>
      <p:nvGrpSpPr>
        <p:cNvPr id="1" name=""/>
        <p:cNvGrpSpPr/>
        <p:nvPr/>
      </p:nvGrpSpPr>
      <p:grpSpPr>
        <a:xfrm>
          <a:off x="0" y="0"/>
          <a:ext cx="0" cy="0"/>
          <a:chOff x="0" y="0"/>
          <a:chExt cx="0" cy="0"/>
        </a:xfrm>
      </p:grpSpPr>
      <p:sp>
        <p:nvSpPr>
          <p:cNvPr id="2" name="1 - Τίτλος"/>
          <p:cNvSpPr>
            <a:spLocks noGrp="1"/>
          </p:cNvSpPr>
          <p:nvPr>
            <p:ph type="title"/>
          </p:nvPr>
        </p:nvSpPr>
        <p:spPr>
          <a:xfrm>
            <a:off x="722313" y="4406900"/>
            <a:ext cx="7772400" cy="1362075"/>
          </a:xfrm>
        </p:spPr>
        <p:txBody>
          <a:bodyPr anchor="t"/>
          <a:lstStyle>
            <a:lvl1pPr algn="l">
              <a:defRPr sz="4000" b="1" cap="all"/>
            </a:lvl1pPr>
          </a:lstStyle>
          <a:p>
            <a:r>
              <a:rPr lang="el-GR" smtClean="0"/>
              <a:t>Kλικ για επεξεργασία του τίτλου</a:t>
            </a:r>
            <a:endParaRPr lang="el-GR"/>
          </a:p>
        </p:txBody>
      </p:sp>
      <p:sp>
        <p:nvSpPr>
          <p:cNvPr id="3" name="2 - Θέση κειμένου"/>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l-GR" smtClean="0"/>
              <a:t>Kλικ για επεξεργασία των στυλ του υποδείγματος</a:t>
            </a:r>
          </a:p>
        </p:txBody>
      </p:sp>
      <p:sp>
        <p:nvSpPr>
          <p:cNvPr id="4" name="3 - Θέση ημερομηνίας"/>
          <p:cNvSpPr>
            <a:spLocks noGrp="1"/>
          </p:cNvSpPr>
          <p:nvPr>
            <p:ph type="dt" sz="half" idx="10"/>
          </p:nvPr>
        </p:nvSpPr>
        <p:spPr/>
        <p:txBody>
          <a:bodyPr/>
          <a:lstStyle/>
          <a:p>
            <a:fld id="{F2853615-BFDE-46DE-814C-47EC6EF6D371}" type="datetimeFigureOut">
              <a:rPr lang="el-GR" smtClean="0"/>
              <a:pPr/>
              <a:t>3/2/2014</a:t>
            </a:fld>
            <a:endParaRPr lang="el-GR"/>
          </a:p>
        </p:txBody>
      </p:sp>
      <p:sp>
        <p:nvSpPr>
          <p:cNvPr id="5" name="4 - Θέση υποσέλιδου"/>
          <p:cNvSpPr>
            <a:spLocks noGrp="1"/>
          </p:cNvSpPr>
          <p:nvPr>
            <p:ph type="ftr" sz="quarter" idx="11"/>
          </p:nvPr>
        </p:nvSpPr>
        <p:spPr/>
        <p:txBody>
          <a:bodyPr/>
          <a:lstStyle/>
          <a:p>
            <a:endParaRPr lang="el-GR"/>
          </a:p>
        </p:txBody>
      </p:sp>
      <p:sp>
        <p:nvSpPr>
          <p:cNvPr id="6" name="5 - Θέση αριθμού διαφάνειας"/>
          <p:cNvSpPr>
            <a:spLocks noGrp="1"/>
          </p:cNvSpPr>
          <p:nvPr>
            <p:ph type="sldNum" sz="quarter" idx="12"/>
          </p:nvPr>
        </p:nvSpPr>
        <p:spPr/>
        <p:txBody>
          <a:bodyPr/>
          <a:lstStyle/>
          <a:p>
            <a:fld id="{3DF53439-851E-44AD-84B1-B6BFC3D0C743}" type="slidenum">
              <a:rPr lang="el-GR" smtClean="0"/>
              <a:pPr/>
              <a:t>‹#›</a:t>
            </a:fld>
            <a:endParaRPr lang="el-G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Δύο περιεχόμενα">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p>
            <a:r>
              <a:rPr lang="el-GR" smtClean="0"/>
              <a:t>Kλικ για επεξεργασία του τίτλου</a:t>
            </a:r>
            <a:endParaRPr lang="el-GR"/>
          </a:p>
        </p:txBody>
      </p:sp>
      <p:sp>
        <p:nvSpPr>
          <p:cNvPr id="3" name="2 - Θέση περιεχομένου"/>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3 - Θέση περιεχομένου"/>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5" name="4 - Θέση ημερομηνίας"/>
          <p:cNvSpPr>
            <a:spLocks noGrp="1"/>
          </p:cNvSpPr>
          <p:nvPr>
            <p:ph type="dt" sz="half" idx="10"/>
          </p:nvPr>
        </p:nvSpPr>
        <p:spPr/>
        <p:txBody>
          <a:bodyPr/>
          <a:lstStyle/>
          <a:p>
            <a:fld id="{F2853615-BFDE-46DE-814C-47EC6EF6D371}" type="datetimeFigureOut">
              <a:rPr lang="el-GR" smtClean="0"/>
              <a:pPr/>
              <a:t>3/2/2014</a:t>
            </a:fld>
            <a:endParaRPr lang="el-GR"/>
          </a:p>
        </p:txBody>
      </p:sp>
      <p:sp>
        <p:nvSpPr>
          <p:cNvPr id="6" name="5 - Θέση υποσέλιδου"/>
          <p:cNvSpPr>
            <a:spLocks noGrp="1"/>
          </p:cNvSpPr>
          <p:nvPr>
            <p:ph type="ftr" sz="quarter" idx="11"/>
          </p:nvPr>
        </p:nvSpPr>
        <p:spPr/>
        <p:txBody>
          <a:bodyPr/>
          <a:lstStyle/>
          <a:p>
            <a:endParaRPr lang="el-GR"/>
          </a:p>
        </p:txBody>
      </p:sp>
      <p:sp>
        <p:nvSpPr>
          <p:cNvPr id="7" name="6 - Θέση αριθμού διαφάνειας"/>
          <p:cNvSpPr>
            <a:spLocks noGrp="1"/>
          </p:cNvSpPr>
          <p:nvPr>
            <p:ph type="sldNum" sz="quarter" idx="12"/>
          </p:nvPr>
        </p:nvSpPr>
        <p:spPr/>
        <p:txBody>
          <a:bodyPr/>
          <a:lstStyle/>
          <a:p>
            <a:fld id="{3DF53439-851E-44AD-84B1-B6BFC3D0C743}" type="slidenum">
              <a:rPr lang="el-GR" smtClean="0"/>
              <a:pPr/>
              <a:t>‹#›</a:t>
            </a:fld>
            <a:endParaRPr lang="el-G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Σύγκριση">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lvl1pPr>
              <a:defRPr/>
            </a:lvl1pPr>
          </a:lstStyle>
          <a:p>
            <a:r>
              <a:rPr lang="el-GR" smtClean="0"/>
              <a:t>Kλικ για επεξεργασία του τίτλου</a:t>
            </a:r>
            <a:endParaRPr lang="el-GR"/>
          </a:p>
        </p:txBody>
      </p:sp>
      <p:sp>
        <p:nvSpPr>
          <p:cNvPr id="3" name="2 - Θέση κειμένου"/>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l-GR" smtClean="0"/>
              <a:t>Kλικ για επεξεργασία των στυλ του υποδείγματος</a:t>
            </a:r>
          </a:p>
        </p:txBody>
      </p:sp>
      <p:sp>
        <p:nvSpPr>
          <p:cNvPr id="4" name="3 - Θέση περιεχομένου"/>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5" name="4 - Θέση κειμένου"/>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l-GR" smtClean="0"/>
              <a:t>Kλικ για επεξεργασία των στυλ του υποδείγματος</a:t>
            </a:r>
          </a:p>
        </p:txBody>
      </p:sp>
      <p:sp>
        <p:nvSpPr>
          <p:cNvPr id="6" name="5 - Θέση περιεχομένου"/>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7" name="6 - Θέση ημερομηνίας"/>
          <p:cNvSpPr>
            <a:spLocks noGrp="1"/>
          </p:cNvSpPr>
          <p:nvPr>
            <p:ph type="dt" sz="half" idx="10"/>
          </p:nvPr>
        </p:nvSpPr>
        <p:spPr/>
        <p:txBody>
          <a:bodyPr/>
          <a:lstStyle/>
          <a:p>
            <a:fld id="{F2853615-BFDE-46DE-814C-47EC6EF6D371}" type="datetimeFigureOut">
              <a:rPr lang="el-GR" smtClean="0"/>
              <a:pPr/>
              <a:t>3/2/2014</a:t>
            </a:fld>
            <a:endParaRPr lang="el-GR"/>
          </a:p>
        </p:txBody>
      </p:sp>
      <p:sp>
        <p:nvSpPr>
          <p:cNvPr id="8" name="7 - Θέση υποσέλιδου"/>
          <p:cNvSpPr>
            <a:spLocks noGrp="1"/>
          </p:cNvSpPr>
          <p:nvPr>
            <p:ph type="ftr" sz="quarter" idx="11"/>
          </p:nvPr>
        </p:nvSpPr>
        <p:spPr/>
        <p:txBody>
          <a:bodyPr/>
          <a:lstStyle/>
          <a:p>
            <a:endParaRPr lang="el-GR"/>
          </a:p>
        </p:txBody>
      </p:sp>
      <p:sp>
        <p:nvSpPr>
          <p:cNvPr id="9" name="8 - Θέση αριθμού διαφάνειας"/>
          <p:cNvSpPr>
            <a:spLocks noGrp="1"/>
          </p:cNvSpPr>
          <p:nvPr>
            <p:ph type="sldNum" sz="quarter" idx="12"/>
          </p:nvPr>
        </p:nvSpPr>
        <p:spPr/>
        <p:txBody>
          <a:bodyPr/>
          <a:lstStyle/>
          <a:p>
            <a:fld id="{3DF53439-851E-44AD-84B1-B6BFC3D0C743}" type="slidenum">
              <a:rPr lang="el-GR" smtClean="0"/>
              <a:pPr/>
              <a:t>‹#›</a:t>
            </a:fld>
            <a:endParaRPr lang="el-G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Μόνο τίτλος">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p>
            <a:r>
              <a:rPr lang="el-GR" smtClean="0"/>
              <a:t>Kλικ για επεξεργασία του τίτλου</a:t>
            </a:r>
            <a:endParaRPr lang="el-GR"/>
          </a:p>
        </p:txBody>
      </p:sp>
      <p:sp>
        <p:nvSpPr>
          <p:cNvPr id="3" name="2 - Θέση ημερομηνίας"/>
          <p:cNvSpPr>
            <a:spLocks noGrp="1"/>
          </p:cNvSpPr>
          <p:nvPr>
            <p:ph type="dt" sz="half" idx="10"/>
          </p:nvPr>
        </p:nvSpPr>
        <p:spPr/>
        <p:txBody>
          <a:bodyPr/>
          <a:lstStyle/>
          <a:p>
            <a:fld id="{F2853615-BFDE-46DE-814C-47EC6EF6D371}" type="datetimeFigureOut">
              <a:rPr lang="el-GR" smtClean="0"/>
              <a:pPr/>
              <a:t>3/2/2014</a:t>
            </a:fld>
            <a:endParaRPr lang="el-GR"/>
          </a:p>
        </p:txBody>
      </p:sp>
      <p:sp>
        <p:nvSpPr>
          <p:cNvPr id="4" name="3 - Θέση υποσέλιδου"/>
          <p:cNvSpPr>
            <a:spLocks noGrp="1"/>
          </p:cNvSpPr>
          <p:nvPr>
            <p:ph type="ftr" sz="quarter" idx="11"/>
          </p:nvPr>
        </p:nvSpPr>
        <p:spPr/>
        <p:txBody>
          <a:bodyPr/>
          <a:lstStyle/>
          <a:p>
            <a:endParaRPr lang="el-GR"/>
          </a:p>
        </p:txBody>
      </p:sp>
      <p:sp>
        <p:nvSpPr>
          <p:cNvPr id="5" name="4 - Θέση αριθμού διαφάνειας"/>
          <p:cNvSpPr>
            <a:spLocks noGrp="1"/>
          </p:cNvSpPr>
          <p:nvPr>
            <p:ph type="sldNum" sz="quarter" idx="12"/>
          </p:nvPr>
        </p:nvSpPr>
        <p:spPr/>
        <p:txBody>
          <a:bodyPr/>
          <a:lstStyle/>
          <a:p>
            <a:fld id="{3DF53439-851E-44AD-84B1-B6BFC3D0C743}" type="slidenum">
              <a:rPr lang="el-GR" smtClean="0"/>
              <a:pPr/>
              <a:t>‹#›</a:t>
            </a:fld>
            <a:endParaRPr lang="el-G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Κενή">
    <p:spTree>
      <p:nvGrpSpPr>
        <p:cNvPr id="1" name=""/>
        <p:cNvGrpSpPr/>
        <p:nvPr/>
      </p:nvGrpSpPr>
      <p:grpSpPr>
        <a:xfrm>
          <a:off x="0" y="0"/>
          <a:ext cx="0" cy="0"/>
          <a:chOff x="0" y="0"/>
          <a:chExt cx="0" cy="0"/>
        </a:xfrm>
      </p:grpSpPr>
      <p:sp>
        <p:nvSpPr>
          <p:cNvPr id="2" name="1 - Θέση ημερομηνίας"/>
          <p:cNvSpPr>
            <a:spLocks noGrp="1"/>
          </p:cNvSpPr>
          <p:nvPr>
            <p:ph type="dt" sz="half" idx="10"/>
          </p:nvPr>
        </p:nvSpPr>
        <p:spPr/>
        <p:txBody>
          <a:bodyPr/>
          <a:lstStyle/>
          <a:p>
            <a:fld id="{F2853615-BFDE-46DE-814C-47EC6EF6D371}" type="datetimeFigureOut">
              <a:rPr lang="el-GR" smtClean="0"/>
              <a:pPr/>
              <a:t>3/2/2014</a:t>
            </a:fld>
            <a:endParaRPr lang="el-GR"/>
          </a:p>
        </p:txBody>
      </p:sp>
      <p:sp>
        <p:nvSpPr>
          <p:cNvPr id="3" name="2 - Θέση υποσέλιδου"/>
          <p:cNvSpPr>
            <a:spLocks noGrp="1"/>
          </p:cNvSpPr>
          <p:nvPr>
            <p:ph type="ftr" sz="quarter" idx="11"/>
          </p:nvPr>
        </p:nvSpPr>
        <p:spPr/>
        <p:txBody>
          <a:bodyPr/>
          <a:lstStyle/>
          <a:p>
            <a:endParaRPr lang="el-GR"/>
          </a:p>
        </p:txBody>
      </p:sp>
      <p:sp>
        <p:nvSpPr>
          <p:cNvPr id="4" name="3 - Θέση αριθμού διαφάνειας"/>
          <p:cNvSpPr>
            <a:spLocks noGrp="1"/>
          </p:cNvSpPr>
          <p:nvPr>
            <p:ph type="sldNum" sz="quarter" idx="12"/>
          </p:nvPr>
        </p:nvSpPr>
        <p:spPr/>
        <p:txBody>
          <a:bodyPr/>
          <a:lstStyle/>
          <a:p>
            <a:fld id="{3DF53439-851E-44AD-84B1-B6BFC3D0C743}" type="slidenum">
              <a:rPr lang="el-GR" smtClean="0"/>
              <a:pPr/>
              <a:t>‹#›</a:t>
            </a:fld>
            <a:endParaRPr lang="el-G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Περιεχόμενο με λεζάντα">
    <p:spTree>
      <p:nvGrpSpPr>
        <p:cNvPr id="1" name=""/>
        <p:cNvGrpSpPr/>
        <p:nvPr/>
      </p:nvGrpSpPr>
      <p:grpSpPr>
        <a:xfrm>
          <a:off x="0" y="0"/>
          <a:ext cx="0" cy="0"/>
          <a:chOff x="0" y="0"/>
          <a:chExt cx="0" cy="0"/>
        </a:xfrm>
      </p:grpSpPr>
      <p:sp>
        <p:nvSpPr>
          <p:cNvPr id="2" name="1 - Τίτλος"/>
          <p:cNvSpPr>
            <a:spLocks noGrp="1"/>
          </p:cNvSpPr>
          <p:nvPr>
            <p:ph type="title"/>
          </p:nvPr>
        </p:nvSpPr>
        <p:spPr>
          <a:xfrm>
            <a:off x="457200" y="273050"/>
            <a:ext cx="3008313" cy="1162050"/>
          </a:xfrm>
        </p:spPr>
        <p:txBody>
          <a:bodyPr anchor="b"/>
          <a:lstStyle>
            <a:lvl1pPr algn="l">
              <a:defRPr sz="2000" b="1"/>
            </a:lvl1pPr>
          </a:lstStyle>
          <a:p>
            <a:r>
              <a:rPr lang="el-GR" smtClean="0"/>
              <a:t>Kλικ για επεξεργασία του τίτλου</a:t>
            </a:r>
            <a:endParaRPr lang="el-GR"/>
          </a:p>
        </p:txBody>
      </p:sp>
      <p:sp>
        <p:nvSpPr>
          <p:cNvPr id="3" name="2 - Θέση περιεχομένου"/>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3 - Θέση κειμένου"/>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l-GR" smtClean="0"/>
              <a:t>Kλικ για επεξεργασία των στυλ του υποδείγματος</a:t>
            </a:r>
          </a:p>
        </p:txBody>
      </p:sp>
      <p:sp>
        <p:nvSpPr>
          <p:cNvPr id="5" name="4 - Θέση ημερομηνίας"/>
          <p:cNvSpPr>
            <a:spLocks noGrp="1"/>
          </p:cNvSpPr>
          <p:nvPr>
            <p:ph type="dt" sz="half" idx="10"/>
          </p:nvPr>
        </p:nvSpPr>
        <p:spPr/>
        <p:txBody>
          <a:bodyPr/>
          <a:lstStyle/>
          <a:p>
            <a:fld id="{F2853615-BFDE-46DE-814C-47EC6EF6D371}" type="datetimeFigureOut">
              <a:rPr lang="el-GR" smtClean="0"/>
              <a:pPr/>
              <a:t>3/2/2014</a:t>
            </a:fld>
            <a:endParaRPr lang="el-GR"/>
          </a:p>
        </p:txBody>
      </p:sp>
      <p:sp>
        <p:nvSpPr>
          <p:cNvPr id="6" name="5 - Θέση υποσέλιδου"/>
          <p:cNvSpPr>
            <a:spLocks noGrp="1"/>
          </p:cNvSpPr>
          <p:nvPr>
            <p:ph type="ftr" sz="quarter" idx="11"/>
          </p:nvPr>
        </p:nvSpPr>
        <p:spPr/>
        <p:txBody>
          <a:bodyPr/>
          <a:lstStyle/>
          <a:p>
            <a:endParaRPr lang="el-GR"/>
          </a:p>
        </p:txBody>
      </p:sp>
      <p:sp>
        <p:nvSpPr>
          <p:cNvPr id="7" name="6 - Θέση αριθμού διαφάνειας"/>
          <p:cNvSpPr>
            <a:spLocks noGrp="1"/>
          </p:cNvSpPr>
          <p:nvPr>
            <p:ph type="sldNum" sz="quarter" idx="12"/>
          </p:nvPr>
        </p:nvSpPr>
        <p:spPr/>
        <p:txBody>
          <a:bodyPr/>
          <a:lstStyle/>
          <a:p>
            <a:fld id="{3DF53439-851E-44AD-84B1-B6BFC3D0C743}" type="slidenum">
              <a:rPr lang="el-GR" smtClean="0"/>
              <a:pPr/>
              <a:t>‹#›</a:t>
            </a:fld>
            <a:endParaRPr lang="el-G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Εικόνα με λεζάντα">
    <p:spTree>
      <p:nvGrpSpPr>
        <p:cNvPr id="1" name=""/>
        <p:cNvGrpSpPr/>
        <p:nvPr/>
      </p:nvGrpSpPr>
      <p:grpSpPr>
        <a:xfrm>
          <a:off x="0" y="0"/>
          <a:ext cx="0" cy="0"/>
          <a:chOff x="0" y="0"/>
          <a:chExt cx="0" cy="0"/>
        </a:xfrm>
      </p:grpSpPr>
      <p:sp>
        <p:nvSpPr>
          <p:cNvPr id="2" name="1 - Τίτλος"/>
          <p:cNvSpPr>
            <a:spLocks noGrp="1"/>
          </p:cNvSpPr>
          <p:nvPr>
            <p:ph type="title"/>
          </p:nvPr>
        </p:nvSpPr>
        <p:spPr>
          <a:xfrm>
            <a:off x="1792288" y="4800600"/>
            <a:ext cx="5486400" cy="566738"/>
          </a:xfrm>
        </p:spPr>
        <p:txBody>
          <a:bodyPr anchor="b"/>
          <a:lstStyle>
            <a:lvl1pPr algn="l">
              <a:defRPr sz="2000" b="1"/>
            </a:lvl1pPr>
          </a:lstStyle>
          <a:p>
            <a:r>
              <a:rPr lang="el-GR" smtClean="0"/>
              <a:t>Kλικ για επεξεργασία του τίτλου</a:t>
            </a:r>
            <a:endParaRPr lang="el-GR"/>
          </a:p>
        </p:txBody>
      </p:sp>
      <p:sp>
        <p:nvSpPr>
          <p:cNvPr id="3" name="2 - Θέση εικόνας"/>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l-GR"/>
          </a:p>
        </p:txBody>
      </p:sp>
      <p:sp>
        <p:nvSpPr>
          <p:cNvPr id="4" name="3 - Θέση κειμένου"/>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l-GR" smtClean="0"/>
              <a:t>Kλικ για επεξεργασία των στυλ του υποδείγματος</a:t>
            </a:r>
          </a:p>
        </p:txBody>
      </p:sp>
      <p:sp>
        <p:nvSpPr>
          <p:cNvPr id="5" name="4 - Θέση ημερομηνίας"/>
          <p:cNvSpPr>
            <a:spLocks noGrp="1"/>
          </p:cNvSpPr>
          <p:nvPr>
            <p:ph type="dt" sz="half" idx="10"/>
          </p:nvPr>
        </p:nvSpPr>
        <p:spPr/>
        <p:txBody>
          <a:bodyPr/>
          <a:lstStyle/>
          <a:p>
            <a:fld id="{F2853615-BFDE-46DE-814C-47EC6EF6D371}" type="datetimeFigureOut">
              <a:rPr lang="el-GR" smtClean="0"/>
              <a:pPr/>
              <a:t>3/2/2014</a:t>
            </a:fld>
            <a:endParaRPr lang="el-GR"/>
          </a:p>
        </p:txBody>
      </p:sp>
      <p:sp>
        <p:nvSpPr>
          <p:cNvPr id="6" name="5 - Θέση υποσέλιδου"/>
          <p:cNvSpPr>
            <a:spLocks noGrp="1"/>
          </p:cNvSpPr>
          <p:nvPr>
            <p:ph type="ftr" sz="quarter" idx="11"/>
          </p:nvPr>
        </p:nvSpPr>
        <p:spPr/>
        <p:txBody>
          <a:bodyPr/>
          <a:lstStyle/>
          <a:p>
            <a:endParaRPr lang="el-GR"/>
          </a:p>
        </p:txBody>
      </p:sp>
      <p:sp>
        <p:nvSpPr>
          <p:cNvPr id="7" name="6 - Θέση αριθμού διαφάνειας"/>
          <p:cNvSpPr>
            <a:spLocks noGrp="1"/>
          </p:cNvSpPr>
          <p:nvPr>
            <p:ph type="sldNum" sz="quarter" idx="12"/>
          </p:nvPr>
        </p:nvSpPr>
        <p:spPr/>
        <p:txBody>
          <a:bodyPr/>
          <a:lstStyle/>
          <a:p>
            <a:fld id="{3DF53439-851E-44AD-84B1-B6BFC3D0C743}" type="slidenum">
              <a:rPr lang="el-GR" smtClean="0"/>
              <a:pPr/>
              <a:t>‹#›</a:t>
            </a:fld>
            <a:endParaRPr lang="el-G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 Θέση τίτλου"/>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l-GR" smtClean="0"/>
              <a:t>Kλικ για επεξεργασία του τίτλου</a:t>
            </a:r>
            <a:endParaRPr lang="el-GR"/>
          </a:p>
        </p:txBody>
      </p:sp>
      <p:sp>
        <p:nvSpPr>
          <p:cNvPr id="3" name="2 - Θέση κειμένου"/>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3 - Θέση ημερομηνίας"/>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2853615-BFDE-46DE-814C-47EC6EF6D371}" type="datetimeFigureOut">
              <a:rPr lang="el-GR" smtClean="0"/>
              <a:pPr/>
              <a:t>3/2/2014</a:t>
            </a:fld>
            <a:endParaRPr lang="el-GR"/>
          </a:p>
        </p:txBody>
      </p:sp>
      <p:sp>
        <p:nvSpPr>
          <p:cNvPr id="5" name="4 - Θέση υποσέλιδου"/>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l-GR"/>
          </a:p>
        </p:txBody>
      </p:sp>
      <p:sp>
        <p:nvSpPr>
          <p:cNvPr id="6" name="5 - Θέση αριθμού διαφάνειας"/>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DF53439-851E-44AD-84B1-B6BFC3D0C743}" type="slidenum">
              <a:rPr lang="el-GR" smtClean="0"/>
              <a:pPr/>
              <a:t>‹#›</a:t>
            </a:fld>
            <a:endParaRPr lang="el-G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2.xml"/><Relationship Id="rId4" Type="http://schemas.openxmlformats.org/officeDocument/2006/relationships/image" Target="../media/image18.jpeg"/></Relationships>
</file>

<file path=ppt/slides/_rels/slide15.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3.gif"/><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4.jpeg"/><Relationship Id="rId1" Type="http://schemas.openxmlformats.org/officeDocument/2006/relationships/slideLayout" Target="../slideLayouts/slideLayout2.xml"/><Relationship Id="rId5" Type="http://schemas.openxmlformats.org/officeDocument/2006/relationships/image" Target="../media/image37.gif"/><Relationship Id="rId4" Type="http://schemas.openxmlformats.org/officeDocument/2006/relationships/image" Target="../media/image36.gif"/></Relationships>
</file>

<file path=ppt/slides/_rels/slide28.xml.rels><?xml version="1.0" encoding="UTF-8" standalone="yes"?>
<Relationships xmlns="http://schemas.openxmlformats.org/package/2006/relationships"><Relationship Id="rId8" Type="http://schemas.openxmlformats.org/officeDocument/2006/relationships/image" Target="../media/image42.jpeg"/><Relationship Id="rId3" Type="http://schemas.openxmlformats.org/officeDocument/2006/relationships/image" Target="../media/image39.jpeg"/><Relationship Id="rId7" Type="http://schemas.openxmlformats.org/officeDocument/2006/relationships/hyperlink" Target="http://physicsgg.files.wordpress.com/2013/03/wright2.jpg" TargetMode="External"/><Relationship Id="rId2" Type="http://schemas.openxmlformats.org/officeDocument/2006/relationships/image" Target="../media/image38.jpeg"/><Relationship Id="rId1" Type="http://schemas.openxmlformats.org/officeDocument/2006/relationships/slideLayout" Target="../slideLayouts/slideLayout2.xml"/><Relationship Id="rId6" Type="http://schemas.openxmlformats.org/officeDocument/2006/relationships/image" Target="../media/image41.jpeg"/><Relationship Id="rId5" Type="http://schemas.openxmlformats.org/officeDocument/2006/relationships/hyperlink" Target="http://physicsgg.files.wordpress.com/2013/03/wright_alchemist4.jpg" TargetMode="External"/><Relationship Id="rId4" Type="http://schemas.openxmlformats.org/officeDocument/2006/relationships/image" Target="../media/image40.jpeg"/></Relationships>
</file>

<file path=ppt/slides/_rels/slide29.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image" Target="../media/image43.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gif"/><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image" Target="../media/image45.jpeg"/><Relationship Id="rId1" Type="http://schemas.openxmlformats.org/officeDocument/2006/relationships/slideLayout" Target="../slideLayouts/slideLayout2.xml"/><Relationship Id="rId4" Type="http://schemas.openxmlformats.org/officeDocument/2006/relationships/image" Target="../media/image47.emf"/></Relationships>
</file>

<file path=ppt/slides/_rels/slide31.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image" Target="../media/image48.jpeg"/><Relationship Id="rId1" Type="http://schemas.openxmlformats.org/officeDocument/2006/relationships/slideLayout" Target="../slideLayouts/slideLayout2.xml"/><Relationship Id="rId4" Type="http://schemas.openxmlformats.org/officeDocument/2006/relationships/image" Target="../media/image50.jpeg"/></Relationships>
</file>

<file path=ppt/slides/_rels/slide32.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image" Target="../media/image51.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image" Target="../media/image36.gif"/><Relationship Id="rId1" Type="http://schemas.openxmlformats.org/officeDocument/2006/relationships/slideLayout" Target="../slideLayouts/slideLayout2.xml"/><Relationship Id="rId4" Type="http://schemas.openxmlformats.org/officeDocument/2006/relationships/image" Target="../media/image54.jpeg"/></Relationships>
</file>

<file path=ppt/slides/_rels/slide34.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9.jpeg"/><Relationship Id="rId1" Type="http://schemas.openxmlformats.org/officeDocument/2006/relationships/slideLayout" Target="../slideLayouts/slideLayout2.xml"/><Relationship Id="rId4" Type="http://schemas.openxmlformats.org/officeDocument/2006/relationships/image" Target="../media/image55.jpeg"/></Relationships>
</file>

<file path=ppt/slides/_rels/slide35.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image" Target="../media/image56.jpeg"/><Relationship Id="rId1" Type="http://schemas.openxmlformats.org/officeDocument/2006/relationships/slideLayout" Target="../slideLayouts/slideLayout2.xml"/><Relationship Id="rId4" Type="http://schemas.openxmlformats.org/officeDocument/2006/relationships/image" Target="../media/image58.jpeg"/></Relationships>
</file>

<file path=ppt/slides/_rels/slide36.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60.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61.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63.jpeg"/></Relationships>
</file>

<file path=ppt/slides/_rels/slide41.xml.rels><?xml version="1.0" encoding="UTF-8" standalone="yes"?>
<Relationships xmlns="http://schemas.openxmlformats.org/package/2006/relationships"><Relationship Id="rId2" Type="http://schemas.openxmlformats.org/officeDocument/2006/relationships/image" Target="../media/image64.jpe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image" Target="../media/image65.jpe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67.jpe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68.png"/><Relationship Id="rId1" Type="http://schemas.openxmlformats.org/officeDocument/2006/relationships/slideLayout" Target="../slideLayouts/slideLayout2.xml"/><Relationship Id="rId4" Type="http://schemas.openxmlformats.org/officeDocument/2006/relationships/image" Target="../media/image69.jpeg"/></Relationships>
</file>

<file path=ppt/slides/_rels/slide45.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slideLayout" Target="../slideLayouts/slideLayout2.xml"/><Relationship Id="rId1" Type="http://schemas.openxmlformats.org/officeDocument/2006/relationships/video" Target="file:///C:\Users\Vaso\Desktop\&#171;&#904;&#957;&#945;&#963;&#964;&#961;&#951;%20&#925;&#973;&#967;&#964;&#945;&#187;%20Van%20Gogh%20-%20Interactive%20animation%20by%20Petros%20Vrellis.mp4.mp4" TargetMode="External"/></Relationships>
</file>

<file path=ppt/slides/_rels/slide46.xml.rels><?xml version="1.0" encoding="UTF-8" standalone="yes"?>
<Relationships xmlns="http://schemas.openxmlformats.org/package/2006/relationships"><Relationship Id="rId2" Type="http://schemas.openxmlformats.org/officeDocument/2006/relationships/image" Target="../media/image71.jpe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72.jpe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image" Target="../media/image73.jpeg"/><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2" Type="http://schemas.openxmlformats.org/officeDocument/2006/relationships/image" Target="../media/image74.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2" Type="http://schemas.openxmlformats.org/officeDocument/2006/relationships/image" Target="../media/image75.jpe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76.jpe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78.jpeg"/><Relationship Id="rId2" Type="http://schemas.openxmlformats.org/officeDocument/2006/relationships/image" Target="../media/image77.gif"/><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79.jpe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80.jpe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81.jpe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82.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83.jpe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84.jpe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85.gif"/><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86.jpeg"/><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3" Type="http://schemas.openxmlformats.org/officeDocument/2006/relationships/image" Target="../media/image88.jpeg"/><Relationship Id="rId2" Type="http://schemas.openxmlformats.org/officeDocument/2006/relationships/image" Target="../media/image87.jpeg"/><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2" Type="http://schemas.openxmlformats.org/officeDocument/2006/relationships/image" Target="../media/image89.jpeg"/><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3" Type="http://schemas.openxmlformats.org/officeDocument/2006/relationships/image" Target="../media/image91.jpeg"/><Relationship Id="rId2" Type="http://schemas.openxmlformats.org/officeDocument/2006/relationships/image" Target="../media/image90.jpeg"/><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2" Type="http://schemas.openxmlformats.org/officeDocument/2006/relationships/image" Target="../media/image92.jpeg"/><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2" Type="http://schemas.openxmlformats.org/officeDocument/2006/relationships/image" Target="../media/image93.jpeg"/><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2" Type="http://schemas.openxmlformats.org/officeDocument/2006/relationships/image" Target="../media/image94.jpe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8 - Εικόνα" descr="χρώματα 3.jpg"/>
          <p:cNvPicPr/>
          <p:nvPr/>
        </p:nvPicPr>
        <p:blipFill>
          <a:blip r:embed="rId3" cstate="print"/>
          <a:stretch>
            <a:fillRect/>
          </a:stretch>
        </p:blipFill>
        <p:spPr>
          <a:xfrm>
            <a:off x="0" y="-171400"/>
            <a:ext cx="9144000" cy="7029400"/>
          </a:xfrm>
          <a:prstGeom prst="rect">
            <a:avLst/>
          </a:prstGeom>
        </p:spPr>
      </p:pic>
      <p:sp>
        <p:nvSpPr>
          <p:cNvPr id="6" name="Rectangle 2"/>
          <p:cNvSpPr>
            <a:spLocks noChangeArrowheads="1"/>
          </p:cNvSpPr>
          <p:nvPr/>
        </p:nvSpPr>
        <p:spPr bwMode="auto">
          <a:xfrm>
            <a:off x="266861" y="404664"/>
            <a:ext cx="8629307" cy="45452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304704" rIns="91440" bIns="0" numCol="1" anchor="ctr" anchorCtr="0" compatLnSpc="1">
            <a:prstTxWarp prst="textNoShape">
              <a:avLst/>
            </a:prstTxWarp>
            <a:spAutoFit/>
          </a:bodyPr>
          <a:lstStyle/>
          <a:p>
            <a:pPr marL="0" marR="0" lvl="0" indent="0" algn="l" defTabSz="914400" rtl="0" eaLnBrk="1" fontAlgn="base" latinLnBrk="0" hangingPunct="1">
              <a:lnSpc>
                <a:spcPct val="150000"/>
              </a:lnSpc>
              <a:spcBef>
                <a:spcPct val="0"/>
              </a:spcBef>
              <a:spcAft>
                <a:spcPct val="0"/>
              </a:spcAft>
              <a:buClrTx/>
              <a:buSzTx/>
              <a:buFontTx/>
              <a:buNone/>
              <a:tabLst/>
            </a:pPr>
            <a:r>
              <a:rPr kumimoji="0" lang="el-GR" altLang="el-GR" sz="5400" b="1" i="0" u="none" strike="noStrike" cap="none" normalizeH="0" baseline="0" dirty="0" smtClean="0">
                <a:ln>
                  <a:noFill/>
                </a:ln>
                <a:solidFill>
                  <a:schemeClr val="bg1"/>
                </a:solidFill>
                <a:effectLst>
                  <a:outerShdw blurRad="38100" dist="38100" dir="2700000" algn="tl">
                    <a:srgbClr val="000000">
                      <a:alpha val="43137"/>
                    </a:srgbClr>
                  </a:outerShdw>
                </a:effectLst>
                <a:latin typeface="Monotype Corsiva" panose="03010101010201010101" pitchFamily="66" charset="0"/>
                <a:ea typeface="Times New Roman" pitchFamily="18" charset="0"/>
                <a:cs typeface="Times New Roman" pitchFamily="18" charset="0"/>
              </a:rPr>
              <a:t>Η Τέχνη συναντά τη Φυσική ...</a:t>
            </a:r>
            <a:endParaRPr lang="en-US" altLang="el-GR" sz="5400" b="1" dirty="0">
              <a:solidFill>
                <a:schemeClr val="bg1"/>
              </a:solidFill>
              <a:effectLst>
                <a:outerShdw blurRad="38100" dist="38100" dir="2700000" algn="tl">
                  <a:srgbClr val="000000">
                    <a:alpha val="43137"/>
                  </a:srgbClr>
                </a:outerShdw>
              </a:effectLst>
              <a:latin typeface="Monotype Corsiva" panose="03010101010201010101" pitchFamily="66" charset="0"/>
              <a:ea typeface="Times New Roman" pitchFamily="18" charset="0"/>
              <a:cs typeface="Times New Roman" pitchFamily="18" charset="0"/>
            </a:endParaRPr>
          </a:p>
          <a:p>
            <a:pPr marL="0" marR="0" lvl="0" indent="0" algn="r" defTabSz="914400" rtl="0" eaLnBrk="1" fontAlgn="base" latinLnBrk="0" hangingPunct="1">
              <a:lnSpc>
                <a:spcPct val="150000"/>
              </a:lnSpc>
              <a:spcBef>
                <a:spcPct val="0"/>
              </a:spcBef>
              <a:spcAft>
                <a:spcPct val="0"/>
              </a:spcAft>
              <a:buClrTx/>
              <a:buSzTx/>
              <a:buFontTx/>
              <a:buNone/>
              <a:tabLst/>
            </a:pPr>
            <a:r>
              <a:rPr lang="el-GR" altLang="el-GR" sz="5400" b="1" dirty="0" smtClean="0">
                <a:solidFill>
                  <a:srgbClr val="365F91"/>
                </a:solidFill>
                <a:effectLst>
                  <a:outerShdw blurRad="38100" dist="38100" dir="2700000" algn="tl">
                    <a:srgbClr val="000000">
                      <a:alpha val="43137"/>
                    </a:srgbClr>
                  </a:outerShdw>
                </a:effectLst>
                <a:latin typeface="Monotype Corsiva" panose="03010101010201010101" pitchFamily="66" charset="0"/>
                <a:ea typeface="Times New Roman" pitchFamily="18" charset="0"/>
                <a:cs typeface="Times New Roman" pitchFamily="18" charset="0"/>
              </a:rPr>
              <a:t> </a:t>
            </a:r>
            <a:r>
              <a:rPr lang="el-GR" altLang="el-GR" sz="5400" b="1" dirty="0" smtClean="0">
                <a:solidFill>
                  <a:schemeClr val="bg1"/>
                </a:solidFill>
                <a:effectLst>
                  <a:outerShdw blurRad="38100" dist="38100" dir="2700000" algn="tl">
                    <a:srgbClr val="000000">
                      <a:alpha val="43137"/>
                    </a:srgbClr>
                  </a:outerShdw>
                </a:effectLst>
                <a:latin typeface="Monotype Corsiva" panose="03010101010201010101" pitchFamily="66" charset="0"/>
                <a:ea typeface="Times New Roman" pitchFamily="18" charset="0"/>
                <a:cs typeface="Times New Roman" pitchFamily="18" charset="0"/>
              </a:rPr>
              <a:t>με </a:t>
            </a:r>
            <a:r>
              <a:rPr lang="el-GR" altLang="el-GR" sz="5400" b="1" dirty="0">
                <a:solidFill>
                  <a:schemeClr val="bg1"/>
                </a:solidFill>
                <a:effectLst>
                  <a:outerShdw blurRad="38100" dist="38100" dir="2700000" algn="tl">
                    <a:srgbClr val="000000">
                      <a:alpha val="43137"/>
                    </a:srgbClr>
                  </a:outerShdw>
                </a:effectLst>
                <a:latin typeface="Monotype Corsiva" panose="03010101010201010101" pitchFamily="66" charset="0"/>
                <a:ea typeface="Times New Roman" pitchFamily="18" charset="0"/>
                <a:cs typeface="Times New Roman" pitchFamily="18" charset="0"/>
              </a:rPr>
              <a:t>χρώματα και εικόνες</a:t>
            </a:r>
          </a:p>
          <a:p>
            <a:pPr marL="0" marR="0" lvl="0" indent="0" algn="l" defTabSz="914400" rtl="0" eaLnBrk="1" fontAlgn="base" latinLnBrk="0" hangingPunct="1">
              <a:lnSpc>
                <a:spcPct val="150000"/>
              </a:lnSpc>
              <a:spcBef>
                <a:spcPct val="0"/>
              </a:spcBef>
              <a:spcAft>
                <a:spcPct val="0"/>
              </a:spcAft>
              <a:buClrTx/>
              <a:buSzTx/>
              <a:buFontTx/>
              <a:buNone/>
              <a:tabLst/>
            </a:pPr>
            <a:endParaRPr kumimoji="0" lang="el-GR" altLang="el-GR" sz="4000" b="1" i="0" u="none" strike="noStrike" cap="none" normalizeH="0" baseline="0" dirty="0" smtClean="0">
              <a:ln>
                <a:noFill/>
              </a:ln>
              <a:solidFill>
                <a:schemeClr val="bg1"/>
              </a:solidFill>
              <a:effectLst/>
              <a:latin typeface="Comic Sans MS" panose="030F0702030302020204" pitchFamily="66" charset="0"/>
              <a:ea typeface="Times New Roman" pitchFamily="18" charset="0"/>
              <a:cs typeface="Times New Roman" pitchFamily="18" charset="0"/>
            </a:endParaRPr>
          </a:p>
          <a:p>
            <a:pPr marL="0" marR="0" lvl="0" indent="0" algn="l" defTabSz="914400" rtl="0" eaLnBrk="0" fontAlgn="base" latinLnBrk="0" hangingPunct="0">
              <a:lnSpc>
                <a:spcPct val="150000"/>
              </a:lnSpc>
              <a:spcBef>
                <a:spcPct val="0"/>
              </a:spcBef>
              <a:spcAft>
                <a:spcPct val="0"/>
              </a:spcAft>
              <a:buClrTx/>
              <a:buSzTx/>
              <a:buFontTx/>
              <a:buNone/>
              <a:tabLst/>
            </a:pPr>
            <a:endParaRPr kumimoji="0" lang="el-GR" altLang="el-GR" sz="4000" b="0" i="0" u="none" strike="noStrike" cap="none" normalizeH="0" baseline="0" dirty="0" smtClean="0">
              <a:ln>
                <a:noFill/>
              </a:ln>
              <a:solidFill>
                <a:schemeClr val="bg1"/>
              </a:solidFill>
              <a:effectLst/>
              <a:latin typeface="Comic Sans MS" panose="030F0702030302020204" pitchFamily="66" charset="0"/>
              <a:cs typeface="Arial" pitchFamily="34" charset="0"/>
            </a:endParaRPr>
          </a:p>
        </p:txBody>
      </p:sp>
      <p:sp>
        <p:nvSpPr>
          <p:cNvPr id="8" name="Ορθογώνιο 7"/>
          <p:cNvSpPr/>
          <p:nvPr/>
        </p:nvSpPr>
        <p:spPr>
          <a:xfrm>
            <a:off x="4571999" y="4437112"/>
            <a:ext cx="4392489" cy="2246769"/>
          </a:xfrm>
          <a:prstGeom prst="rect">
            <a:avLst/>
          </a:prstGeom>
        </p:spPr>
        <p:txBody>
          <a:bodyPr wrap="square">
            <a:spAutoFit/>
          </a:bodyPr>
          <a:lstStyle/>
          <a:p>
            <a:pPr lvl="0" algn="r" eaLnBrk="0" fontAlgn="base" hangingPunct="0">
              <a:spcBef>
                <a:spcPct val="0"/>
              </a:spcBef>
              <a:spcAft>
                <a:spcPct val="0"/>
              </a:spcAft>
            </a:pPr>
            <a:r>
              <a:rPr lang="el-GR" altLang="el-GR" sz="2000" b="1" dirty="0">
                <a:solidFill>
                  <a:schemeClr val="bg1"/>
                </a:solidFill>
                <a:latin typeface="Comic Sans MS" panose="030F0702030302020204" pitchFamily="66" charset="0"/>
                <a:ea typeface="Calibri" pitchFamily="34" charset="0"/>
                <a:cs typeface="Times New Roman" pitchFamily="18" charset="0"/>
              </a:rPr>
              <a:t>4ο ΓΕ.Λ.ΠΑΛ.ΦΑΛΗΡΟΥ</a:t>
            </a:r>
            <a:endParaRPr lang="el-GR" altLang="el-GR" sz="2000" dirty="0">
              <a:solidFill>
                <a:schemeClr val="bg1"/>
              </a:solidFill>
              <a:latin typeface="Comic Sans MS" panose="030F0702030302020204" pitchFamily="66" charset="0"/>
              <a:cs typeface="Arial" pitchFamily="34" charset="0"/>
            </a:endParaRPr>
          </a:p>
          <a:p>
            <a:pPr lvl="0" algn="r" eaLnBrk="0" fontAlgn="base" hangingPunct="0">
              <a:spcBef>
                <a:spcPct val="0"/>
              </a:spcBef>
              <a:spcAft>
                <a:spcPct val="0"/>
              </a:spcAft>
            </a:pPr>
            <a:r>
              <a:rPr lang="el-GR" altLang="el-GR" sz="2000" dirty="0">
                <a:solidFill>
                  <a:schemeClr val="bg1"/>
                </a:solidFill>
                <a:latin typeface="Comic Sans MS" panose="030F0702030302020204" pitchFamily="66" charset="0"/>
                <a:ea typeface="Calibri" pitchFamily="34" charset="0"/>
                <a:cs typeface="Times New Roman" pitchFamily="18" charset="0"/>
              </a:rPr>
              <a:t>                                                                                  Ερευνητική εργασία   Α' Λυκείου</a:t>
            </a:r>
            <a:endParaRPr lang="el-GR" altLang="el-GR" sz="2000" dirty="0">
              <a:solidFill>
                <a:schemeClr val="bg1"/>
              </a:solidFill>
              <a:latin typeface="Comic Sans MS" panose="030F0702030302020204" pitchFamily="66" charset="0"/>
              <a:cs typeface="Arial" pitchFamily="34" charset="0"/>
            </a:endParaRPr>
          </a:p>
          <a:p>
            <a:pPr lvl="0" algn="r" eaLnBrk="0" fontAlgn="base" hangingPunct="0">
              <a:spcBef>
                <a:spcPct val="0"/>
              </a:spcBef>
              <a:spcAft>
                <a:spcPct val="0"/>
              </a:spcAft>
            </a:pPr>
            <a:r>
              <a:rPr lang="el-GR" altLang="el-GR" sz="2000" dirty="0">
                <a:solidFill>
                  <a:schemeClr val="bg1"/>
                </a:solidFill>
                <a:latin typeface="Comic Sans MS" panose="030F0702030302020204" pitchFamily="66" charset="0"/>
                <a:ea typeface="Calibri" pitchFamily="34" charset="0"/>
                <a:cs typeface="Times New Roman" pitchFamily="18" charset="0"/>
              </a:rPr>
              <a:t>                                                                                                 Α' τετράμηνο</a:t>
            </a:r>
            <a:endParaRPr lang="el-GR" altLang="el-GR" sz="2000" dirty="0">
              <a:solidFill>
                <a:schemeClr val="bg1"/>
              </a:solidFill>
              <a:latin typeface="Comic Sans MS" panose="030F0702030302020204" pitchFamily="66" charset="0"/>
              <a:cs typeface="Arial" pitchFamily="34" charset="0"/>
            </a:endParaRPr>
          </a:p>
          <a:p>
            <a:pPr lvl="0" algn="r" eaLnBrk="0" fontAlgn="base" hangingPunct="0">
              <a:spcBef>
                <a:spcPct val="0"/>
              </a:spcBef>
              <a:spcAft>
                <a:spcPct val="0"/>
              </a:spcAft>
            </a:pPr>
            <a:r>
              <a:rPr lang="el-GR" altLang="el-GR" sz="2000" dirty="0">
                <a:solidFill>
                  <a:schemeClr val="bg1"/>
                </a:solidFill>
                <a:latin typeface="Comic Sans MS" panose="030F0702030302020204" pitchFamily="66" charset="0"/>
                <a:ea typeface="Calibri" pitchFamily="34" charset="0"/>
                <a:cs typeface="Times New Roman" pitchFamily="18" charset="0"/>
              </a:rPr>
              <a:t>                                                                                            Σχ. έτος: 2013-2014</a:t>
            </a:r>
            <a:endParaRPr lang="el-GR" altLang="el-GR" sz="2000" dirty="0">
              <a:solidFill>
                <a:schemeClr val="bg1"/>
              </a:solidFill>
              <a:latin typeface="Comic Sans MS" panose="030F0702030302020204" pitchFamily="66" charset="0"/>
              <a:cs typeface="Arial" pitchFamily="34" charset="0"/>
            </a:endParaRPr>
          </a:p>
        </p:txBody>
      </p:sp>
    </p:spTree>
    <p:extLst>
      <p:ext uri="{BB962C8B-B14F-4D97-AF65-F5344CB8AC3E}">
        <p14:creationId xmlns="" xmlns:p14="http://schemas.microsoft.com/office/powerpoint/2010/main" val="21311215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p>
            <a:endParaRPr lang="el-GR"/>
          </a:p>
        </p:txBody>
      </p:sp>
      <p:pic>
        <p:nvPicPr>
          <p:cNvPr id="3" name="2 - Εικόνα" descr="300px-CaravaggioContarelli.jpg"/>
          <p:cNvPicPr>
            <a:picLocks noChangeAspect="1"/>
          </p:cNvPicPr>
          <p:nvPr/>
        </p:nvPicPr>
        <p:blipFill>
          <a:blip r:embed="rId2" cstate="print">
            <a:lum/>
          </a:blip>
          <a:stretch>
            <a:fillRect/>
          </a:stretch>
        </p:blipFill>
        <p:spPr>
          <a:xfrm>
            <a:off x="0" y="0"/>
            <a:ext cx="9144000" cy="6860682"/>
          </a:xfrm>
          <a:prstGeom prst="rect">
            <a:avLst/>
          </a:prstGeom>
        </p:spPr>
      </p:pic>
      <p:sp>
        <p:nvSpPr>
          <p:cNvPr id="4" name="3 - TextBox"/>
          <p:cNvSpPr txBox="1"/>
          <p:nvPr/>
        </p:nvSpPr>
        <p:spPr>
          <a:xfrm>
            <a:off x="272982" y="332657"/>
            <a:ext cx="7467369" cy="1815882"/>
          </a:xfrm>
          <a:prstGeom prst="rect">
            <a:avLst/>
          </a:prstGeom>
          <a:noFill/>
        </p:spPr>
        <p:txBody>
          <a:bodyPr wrap="square" rtlCol="0">
            <a:spAutoFit/>
          </a:bodyPr>
          <a:lstStyle/>
          <a:p>
            <a:r>
              <a:rPr lang="el-GR" sz="3600" b="1" dirty="0" smtClean="0">
                <a:solidFill>
                  <a:schemeClr val="bg1"/>
                </a:solidFill>
                <a:latin typeface="Comic Sans MS" pitchFamily="66" charset="0"/>
              </a:rPr>
              <a:t>«Η κλήση του Αγίου Ματθαίου»</a:t>
            </a:r>
          </a:p>
          <a:p>
            <a:r>
              <a:rPr lang="el-GR" sz="4000" dirty="0" smtClean="0">
                <a:solidFill>
                  <a:schemeClr val="bg1"/>
                </a:solidFill>
                <a:latin typeface="Comic Sans MS" pitchFamily="66" charset="0"/>
              </a:rPr>
              <a:t> </a:t>
            </a:r>
          </a:p>
          <a:p>
            <a:r>
              <a:rPr lang="en-US" sz="3200" dirty="0" smtClean="0">
                <a:solidFill>
                  <a:schemeClr val="bg1"/>
                </a:solidFill>
                <a:latin typeface="Comic Sans MS" pitchFamily="66" charset="0"/>
              </a:rPr>
              <a:t>Caravaggio</a:t>
            </a:r>
            <a:endParaRPr lang="el-GR" sz="3200" dirty="0">
              <a:solidFill>
                <a:schemeClr val="bg1"/>
              </a:solidFill>
              <a:latin typeface="Comic Sans MS" pitchFamily="66" charset="0"/>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1 - Εικόνα" descr="bicycle shadow painting.jpg"/>
          <p:cNvPicPr>
            <a:picLocks noChangeAspect="1"/>
          </p:cNvPicPr>
          <p:nvPr/>
        </p:nvPicPr>
        <p:blipFill>
          <a:blip r:embed="rId2" cstate="print"/>
          <a:stretch>
            <a:fillRect/>
          </a:stretch>
        </p:blipFill>
        <p:spPr>
          <a:xfrm>
            <a:off x="4572000" y="260648"/>
            <a:ext cx="4320480" cy="4320480"/>
          </a:xfrm>
          <a:prstGeom prst="rect">
            <a:avLst/>
          </a:prstGeom>
        </p:spPr>
      </p:pic>
      <p:pic>
        <p:nvPicPr>
          <p:cNvPr id="5" name="4 - Εικόνα" descr="la promenade-Monet.jpg"/>
          <p:cNvPicPr>
            <a:picLocks noChangeAspect="1"/>
          </p:cNvPicPr>
          <p:nvPr/>
        </p:nvPicPr>
        <p:blipFill>
          <a:blip r:embed="rId3" cstate="print"/>
          <a:stretch>
            <a:fillRect/>
          </a:stretch>
        </p:blipFill>
        <p:spPr>
          <a:xfrm>
            <a:off x="251520" y="1556792"/>
            <a:ext cx="4104456" cy="5014311"/>
          </a:xfrm>
          <a:prstGeom prst="rect">
            <a:avLst/>
          </a:prstGeom>
        </p:spPr>
      </p:pic>
      <p:sp>
        <p:nvSpPr>
          <p:cNvPr id="7" name="6 - TextBox"/>
          <p:cNvSpPr txBox="1"/>
          <p:nvPr/>
        </p:nvSpPr>
        <p:spPr>
          <a:xfrm>
            <a:off x="251520" y="404664"/>
            <a:ext cx="4104456" cy="1107996"/>
          </a:xfrm>
          <a:prstGeom prst="rect">
            <a:avLst/>
          </a:prstGeom>
          <a:noFill/>
        </p:spPr>
        <p:txBody>
          <a:bodyPr wrap="square" rtlCol="0">
            <a:spAutoFit/>
          </a:bodyPr>
          <a:lstStyle/>
          <a:p>
            <a:r>
              <a:rPr lang="en-US" sz="2800" b="1" dirty="0" smtClean="0">
                <a:solidFill>
                  <a:srgbClr val="7030A0"/>
                </a:solidFill>
                <a:latin typeface="Comic Sans MS" pitchFamily="66" charset="0"/>
              </a:rPr>
              <a:t>La promenade</a:t>
            </a:r>
          </a:p>
          <a:p>
            <a:endParaRPr lang="en-US" dirty="0" smtClean="0">
              <a:latin typeface="Comic Sans MS" pitchFamily="66" charset="0"/>
            </a:endParaRPr>
          </a:p>
          <a:p>
            <a:pPr algn="r"/>
            <a:r>
              <a:rPr lang="en-US" dirty="0" smtClean="0">
                <a:latin typeface="Comic Sans MS" pitchFamily="66" charset="0"/>
              </a:rPr>
              <a:t>           </a:t>
            </a:r>
            <a:r>
              <a:rPr lang="en-US" sz="2000" dirty="0" smtClean="0">
                <a:latin typeface="Comic Sans MS" pitchFamily="66" charset="0"/>
              </a:rPr>
              <a:t>Claude Monet</a:t>
            </a:r>
            <a:endParaRPr lang="el-GR" sz="2000" dirty="0">
              <a:latin typeface="Comic Sans MS" pitchFamily="66" charset="0"/>
            </a:endParaRPr>
          </a:p>
        </p:txBody>
      </p:sp>
      <p:sp>
        <p:nvSpPr>
          <p:cNvPr id="9" name="8 - TextBox"/>
          <p:cNvSpPr txBox="1"/>
          <p:nvPr/>
        </p:nvSpPr>
        <p:spPr>
          <a:xfrm>
            <a:off x="4716016" y="4725144"/>
            <a:ext cx="4176464" cy="1292662"/>
          </a:xfrm>
          <a:prstGeom prst="rect">
            <a:avLst/>
          </a:prstGeom>
          <a:noFill/>
        </p:spPr>
        <p:txBody>
          <a:bodyPr wrap="square" rtlCol="0">
            <a:spAutoFit/>
          </a:bodyPr>
          <a:lstStyle/>
          <a:p>
            <a:r>
              <a:rPr lang="en-US" sz="2400" b="1" dirty="0" smtClean="0">
                <a:solidFill>
                  <a:srgbClr val="FF0000"/>
                </a:solidFill>
                <a:latin typeface="Comic Sans MS" pitchFamily="66" charset="0"/>
              </a:rPr>
              <a:t>Bicycle Shadow Painting</a:t>
            </a:r>
            <a:endParaRPr lang="en-US" b="1" dirty="0" smtClean="0">
              <a:solidFill>
                <a:srgbClr val="FF0000"/>
              </a:solidFill>
              <a:latin typeface="Comic Sans MS" pitchFamily="66" charset="0"/>
            </a:endParaRPr>
          </a:p>
          <a:p>
            <a:r>
              <a:rPr lang="en-US" dirty="0" smtClean="0">
                <a:latin typeface="Comic Sans MS" pitchFamily="66" charset="0"/>
              </a:rPr>
              <a:t>         </a:t>
            </a:r>
          </a:p>
          <a:p>
            <a:pPr algn="r"/>
            <a:r>
              <a:rPr lang="en-US" dirty="0" smtClean="0">
                <a:latin typeface="Comic Sans MS" pitchFamily="66" charset="0"/>
              </a:rPr>
              <a:t>                                 </a:t>
            </a:r>
            <a:endParaRPr lang="el-GR" dirty="0" smtClean="0">
              <a:latin typeface="Comic Sans MS" pitchFamily="66" charset="0"/>
            </a:endParaRPr>
          </a:p>
          <a:p>
            <a:pPr algn="r"/>
            <a:r>
              <a:rPr lang="en-US" dirty="0" smtClean="0">
                <a:latin typeface="Comic Sans MS" pitchFamily="66" charset="0"/>
              </a:rPr>
              <a:t>  Linda Apple</a:t>
            </a:r>
            <a:endParaRPr lang="el-GR" dirty="0">
              <a:latin typeface="Comic Sans MS" pitchFamily="66" charset="0"/>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2" name="1 - Εικόνα" descr="dancing with the shadow.jpg"/>
          <p:cNvPicPr>
            <a:picLocks noChangeAspect="1"/>
          </p:cNvPicPr>
          <p:nvPr/>
        </p:nvPicPr>
        <p:blipFill>
          <a:blip r:embed="rId2" cstate="print"/>
          <a:stretch>
            <a:fillRect/>
          </a:stretch>
        </p:blipFill>
        <p:spPr>
          <a:xfrm>
            <a:off x="4572001" y="0"/>
            <a:ext cx="4572000" cy="3726874"/>
          </a:xfrm>
          <a:prstGeom prst="rect">
            <a:avLst/>
          </a:prstGeom>
        </p:spPr>
      </p:pic>
      <p:pic>
        <p:nvPicPr>
          <p:cNvPr id="3" name="2 - Εικόνα" descr="my shadow-Hulk.jpg"/>
          <p:cNvPicPr>
            <a:picLocks noChangeAspect="1"/>
          </p:cNvPicPr>
          <p:nvPr/>
        </p:nvPicPr>
        <p:blipFill>
          <a:blip r:embed="rId3" cstate="print"/>
          <a:stretch>
            <a:fillRect/>
          </a:stretch>
        </p:blipFill>
        <p:spPr>
          <a:xfrm>
            <a:off x="-1" y="3726873"/>
            <a:ext cx="4572001" cy="3131126"/>
          </a:xfrm>
          <a:prstGeom prst="rect">
            <a:avLst/>
          </a:prstGeom>
        </p:spPr>
      </p:pic>
      <p:sp>
        <p:nvSpPr>
          <p:cNvPr id="5" name="4 - TextBox"/>
          <p:cNvSpPr txBox="1"/>
          <p:nvPr/>
        </p:nvSpPr>
        <p:spPr>
          <a:xfrm>
            <a:off x="126035" y="620688"/>
            <a:ext cx="4373957" cy="1508105"/>
          </a:xfrm>
          <a:prstGeom prst="rect">
            <a:avLst/>
          </a:prstGeom>
          <a:noFill/>
        </p:spPr>
        <p:txBody>
          <a:bodyPr wrap="square" rtlCol="0">
            <a:spAutoFit/>
          </a:bodyPr>
          <a:lstStyle/>
          <a:p>
            <a:pPr algn="ctr"/>
            <a:r>
              <a:rPr lang="en-US" sz="2800" dirty="0" smtClean="0">
                <a:solidFill>
                  <a:srgbClr val="FF0000"/>
                </a:solidFill>
                <a:latin typeface="Comic Sans MS" pitchFamily="66" charset="0"/>
              </a:rPr>
              <a:t>Dancing with her shadow</a:t>
            </a:r>
            <a:endParaRPr lang="el-GR" sz="2800" dirty="0" smtClean="0">
              <a:solidFill>
                <a:srgbClr val="FF0000"/>
              </a:solidFill>
              <a:latin typeface="Comic Sans MS" pitchFamily="66" charset="0"/>
            </a:endParaRPr>
          </a:p>
          <a:p>
            <a:pPr algn="ctr"/>
            <a:endParaRPr lang="el-GR" sz="2800" dirty="0">
              <a:solidFill>
                <a:srgbClr val="FF0000"/>
              </a:solidFill>
              <a:latin typeface="Comic Sans MS" pitchFamily="66" charset="0"/>
            </a:endParaRPr>
          </a:p>
          <a:p>
            <a:pPr algn="ctr"/>
            <a:endParaRPr lang="en-US" dirty="0" smtClean="0">
              <a:latin typeface="Comic Sans MS" pitchFamily="66" charset="0"/>
            </a:endParaRPr>
          </a:p>
          <a:p>
            <a:pPr algn="r"/>
            <a:r>
              <a:rPr lang="el-GR" dirty="0" smtClean="0">
                <a:solidFill>
                  <a:schemeClr val="accent6">
                    <a:lumMod val="60000"/>
                    <a:lumOff val="40000"/>
                  </a:schemeClr>
                </a:solidFill>
                <a:latin typeface="Comic Sans MS" pitchFamily="66" charset="0"/>
              </a:rPr>
              <a:t>               </a:t>
            </a:r>
            <a:r>
              <a:rPr lang="en-US" dirty="0" smtClean="0">
                <a:solidFill>
                  <a:schemeClr val="accent6">
                    <a:lumMod val="60000"/>
                    <a:lumOff val="40000"/>
                  </a:schemeClr>
                </a:solidFill>
                <a:latin typeface="Comic Sans MS" pitchFamily="66" charset="0"/>
              </a:rPr>
              <a:t>Edward B. Gordon</a:t>
            </a:r>
            <a:endParaRPr lang="el-GR" dirty="0">
              <a:solidFill>
                <a:schemeClr val="accent6">
                  <a:lumMod val="60000"/>
                  <a:lumOff val="40000"/>
                </a:schemeClr>
              </a:solidFill>
              <a:latin typeface="Comic Sans MS" pitchFamily="66" charset="0"/>
            </a:endParaRPr>
          </a:p>
        </p:txBody>
      </p:sp>
      <p:sp>
        <p:nvSpPr>
          <p:cNvPr id="6" name="5 - TextBox"/>
          <p:cNvSpPr txBox="1"/>
          <p:nvPr/>
        </p:nvSpPr>
        <p:spPr>
          <a:xfrm>
            <a:off x="4716016" y="4834607"/>
            <a:ext cx="4248472" cy="1354217"/>
          </a:xfrm>
          <a:prstGeom prst="rect">
            <a:avLst/>
          </a:prstGeom>
          <a:noFill/>
        </p:spPr>
        <p:txBody>
          <a:bodyPr wrap="square" rtlCol="0">
            <a:spAutoFit/>
          </a:bodyPr>
          <a:lstStyle/>
          <a:p>
            <a:pPr algn="ctr"/>
            <a:r>
              <a:rPr lang="en-US" sz="2800" dirty="0" smtClean="0">
                <a:solidFill>
                  <a:schemeClr val="accent3"/>
                </a:solidFill>
                <a:latin typeface="Comic Sans MS" pitchFamily="66" charset="0"/>
              </a:rPr>
              <a:t>My shadow</a:t>
            </a:r>
          </a:p>
          <a:p>
            <a:pPr algn="ctr"/>
            <a:endParaRPr lang="el-GR" dirty="0" smtClean="0">
              <a:solidFill>
                <a:srgbClr val="FBF9A1"/>
              </a:solidFill>
              <a:latin typeface="Comic Sans MS" pitchFamily="66" charset="0"/>
            </a:endParaRPr>
          </a:p>
          <a:p>
            <a:pPr algn="ctr"/>
            <a:endParaRPr lang="en-US" dirty="0" smtClean="0">
              <a:solidFill>
                <a:srgbClr val="FBF9A1"/>
              </a:solidFill>
              <a:latin typeface="Comic Sans MS" pitchFamily="66" charset="0"/>
            </a:endParaRPr>
          </a:p>
          <a:p>
            <a:r>
              <a:rPr lang="en-US" dirty="0" smtClean="0">
                <a:solidFill>
                  <a:schemeClr val="accent3">
                    <a:lumMod val="40000"/>
                    <a:lumOff val="60000"/>
                  </a:schemeClr>
                </a:solidFill>
                <a:latin typeface="Comic Sans MS" pitchFamily="66" charset="0"/>
              </a:rPr>
              <a:t>Hulk</a:t>
            </a:r>
            <a:endParaRPr lang="el-GR" dirty="0">
              <a:solidFill>
                <a:schemeClr val="accent3">
                  <a:lumMod val="40000"/>
                  <a:lumOff val="60000"/>
                </a:schemeClr>
              </a:solidFill>
              <a:latin typeface="Comic Sans MS" pitchFamily="66" charset="0"/>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http://m.rgbimg.com/cache1nhWXR/users/x/xy/xymonau/600/2dyX6wv.jpg"/>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3944" y="12080"/>
            <a:ext cx="9144000" cy="6876256"/>
          </a:xfrm>
          <a:prstGeom prst="rect">
            <a:avLst/>
          </a:prstGeom>
          <a:noFill/>
          <a:extLst>
            <a:ext uri="{909E8E84-426E-40DD-AFC4-6F175D3DCCD1}">
              <a14:hiddenFill xmlns="" xmlns:a14="http://schemas.microsoft.com/office/drawing/2010/main">
                <a:solidFill>
                  <a:srgbClr val="FFFFFF"/>
                </a:solidFill>
              </a14:hiddenFill>
            </a:ext>
          </a:extLst>
        </p:spPr>
      </p:pic>
      <p:pic>
        <p:nvPicPr>
          <p:cNvPr id="2054" name="Picture 6" descr="http://m.rgbimg.com/cache1soNGF/users/x/xy/xymonau/600/nw41oZ4.jpg"/>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3944" y="0"/>
            <a:ext cx="9143999" cy="6858000"/>
          </a:xfrm>
          <a:prstGeom prst="rect">
            <a:avLst/>
          </a:prstGeom>
          <a:noFill/>
          <a:extLst>
            <a:ext uri="{909E8E84-426E-40DD-AFC4-6F175D3DCCD1}">
              <a14:hiddenFill xmlns="" xmlns:a14="http://schemas.microsoft.com/office/drawing/2010/main">
                <a:solidFill>
                  <a:srgbClr val="FFFFFF"/>
                </a:solidFill>
              </a14:hiddenFill>
            </a:ext>
          </a:extLst>
        </p:spPr>
      </p:pic>
      <p:sp>
        <p:nvSpPr>
          <p:cNvPr id="5" name="Ορθογώνιο 4"/>
          <p:cNvSpPr/>
          <p:nvPr/>
        </p:nvSpPr>
        <p:spPr>
          <a:xfrm rot="419041">
            <a:off x="2627783" y="2966716"/>
            <a:ext cx="2736304" cy="584775"/>
          </a:xfrm>
          <a:prstGeom prst="rect">
            <a:avLst/>
          </a:prstGeom>
        </p:spPr>
        <p:txBody>
          <a:bodyPr wrap="square">
            <a:spAutoFit/>
          </a:bodyPr>
          <a:lstStyle/>
          <a:p>
            <a:r>
              <a:rPr lang="el-GR" sz="3200" b="1" dirty="0">
                <a:solidFill>
                  <a:srgbClr val="5BCFF3"/>
                </a:solidFill>
                <a:effectLst>
                  <a:outerShdw blurRad="38100" dist="38100" dir="2700000" algn="tl">
                    <a:srgbClr val="000000">
                      <a:alpha val="43137"/>
                    </a:srgbClr>
                  </a:outerShdw>
                </a:effectLst>
                <a:latin typeface="Comic Sans MS" panose="030F0702030302020204" pitchFamily="66" charset="0"/>
              </a:rPr>
              <a:t>Τα χρώματα</a:t>
            </a:r>
            <a:r>
              <a:rPr lang="el-GR" sz="3200" b="1" dirty="0" smtClean="0">
                <a:solidFill>
                  <a:srgbClr val="5BCFF3"/>
                </a:solidFill>
                <a:effectLst>
                  <a:outerShdw blurRad="38100" dist="38100" dir="2700000" algn="tl">
                    <a:srgbClr val="000000">
                      <a:alpha val="43137"/>
                    </a:srgbClr>
                  </a:outerShdw>
                </a:effectLst>
                <a:latin typeface="Comic Sans MS" panose="030F0702030302020204" pitchFamily="66" charset="0"/>
              </a:rPr>
              <a:t>:</a:t>
            </a:r>
            <a:endParaRPr lang="el-GR" sz="3200" dirty="0">
              <a:solidFill>
                <a:srgbClr val="5BCFF3"/>
              </a:solidFill>
              <a:latin typeface="Comic Sans MS" panose="030F0702030302020204" pitchFamily="66" charset="0"/>
            </a:endParaRPr>
          </a:p>
        </p:txBody>
      </p:sp>
      <p:sp>
        <p:nvSpPr>
          <p:cNvPr id="9" name="Ορθογώνιο 8"/>
          <p:cNvSpPr/>
          <p:nvPr/>
        </p:nvSpPr>
        <p:spPr>
          <a:xfrm>
            <a:off x="0" y="543178"/>
            <a:ext cx="9144000" cy="923330"/>
          </a:xfrm>
          <a:prstGeom prst="rect">
            <a:avLst/>
          </a:prstGeom>
          <a:noFill/>
        </p:spPr>
        <p:txBody>
          <a:bodyPr wrap="square" lIns="91440" tIns="45720" rIns="91440" bIns="45720">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r>
              <a:rPr lang="en-US" sz="5400" b="1" cap="all" dirty="0" smtClean="0">
                <a:ln w="28575">
                  <a:solidFill>
                    <a:schemeClr val="bg1"/>
                  </a:solidFill>
                  <a:prstDash val="sysDot"/>
                </a:ln>
                <a:solidFill>
                  <a:srgbClr val="3333CC"/>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Comic Sans MS" panose="030F0702030302020204" pitchFamily="66" charset="0"/>
              </a:rPr>
              <a:t>FICTION  COLOUR</a:t>
            </a:r>
            <a:endParaRPr lang="el-GR" sz="5400" b="1" cap="all" dirty="0">
              <a:ln w="28575">
                <a:solidFill>
                  <a:schemeClr val="bg1"/>
                </a:solidFill>
                <a:prstDash val="sysDot"/>
              </a:ln>
              <a:solidFill>
                <a:srgbClr val="3333CC"/>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Comic Sans MS" panose="030F0702030302020204" pitchFamily="66" charset="0"/>
            </a:endParaRPr>
          </a:p>
        </p:txBody>
      </p:sp>
      <p:sp>
        <p:nvSpPr>
          <p:cNvPr id="10" name="Ορθογώνιο 9"/>
          <p:cNvSpPr/>
          <p:nvPr/>
        </p:nvSpPr>
        <p:spPr>
          <a:xfrm rot="20706466">
            <a:off x="4120854" y="4266982"/>
            <a:ext cx="4572000" cy="1569660"/>
          </a:xfrm>
          <a:prstGeom prst="rect">
            <a:avLst/>
          </a:prstGeom>
        </p:spPr>
        <p:txBody>
          <a:bodyPr>
            <a:spAutoFit/>
          </a:bodyPr>
          <a:lstStyle/>
          <a:p>
            <a:pPr algn="ctr"/>
            <a:r>
              <a:rPr lang="el-GR" sz="3200" b="1" dirty="0">
                <a:solidFill>
                  <a:srgbClr val="F042F4"/>
                </a:solidFill>
                <a:effectLst>
                  <a:outerShdw blurRad="38100" dist="38100" dir="2700000" algn="tl">
                    <a:srgbClr val="000000">
                      <a:alpha val="43137"/>
                    </a:srgbClr>
                  </a:outerShdw>
                </a:effectLst>
                <a:latin typeface="Comic Sans MS" panose="030F0702030302020204" pitchFamily="66" charset="0"/>
              </a:rPr>
              <a:t>Η αντιμετώπισή τους από το Φυσικό και το Ζωγράφο.</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6 - Εικόνα" descr="colors2_20-3-06.jpg"/>
          <p:cNvPicPr>
            <a:picLocks noChangeAspect="1"/>
          </p:cNvPicPr>
          <p:nvPr/>
        </p:nvPicPr>
        <p:blipFill>
          <a:blip r:embed="rId2" cstate="print"/>
          <a:stretch>
            <a:fillRect/>
          </a:stretch>
        </p:blipFill>
        <p:spPr>
          <a:xfrm>
            <a:off x="0" y="4509120"/>
            <a:ext cx="9252520" cy="2348880"/>
          </a:xfrm>
          <a:prstGeom prst="rect">
            <a:avLst/>
          </a:prstGeom>
        </p:spPr>
      </p:pic>
      <p:pic>
        <p:nvPicPr>
          <p:cNvPr id="6" name="5 - Εικόνα" descr="newton2.jpg"/>
          <p:cNvPicPr>
            <a:picLocks noChangeAspect="1"/>
          </p:cNvPicPr>
          <p:nvPr/>
        </p:nvPicPr>
        <p:blipFill>
          <a:blip r:embed="rId3" cstate="print"/>
          <a:stretch>
            <a:fillRect/>
          </a:stretch>
        </p:blipFill>
        <p:spPr>
          <a:xfrm>
            <a:off x="0" y="0"/>
            <a:ext cx="3779912" cy="4581128"/>
          </a:xfrm>
          <a:prstGeom prst="rect">
            <a:avLst/>
          </a:prstGeom>
        </p:spPr>
      </p:pic>
      <p:pic>
        <p:nvPicPr>
          <p:cNvPr id="5" name="4 - Εικόνα" descr="prisma.jpg"/>
          <p:cNvPicPr>
            <a:picLocks noChangeAspect="1"/>
          </p:cNvPicPr>
          <p:nvPr/>
        </p:nvPicPr>
        <p:blipFill>
          <a:blip r:embed="rId4" cstate="print"/>
          <a:stretch>
            <a:fillRect/>
          </a:stretch>
        </p:blipFill>
        <p:spPr>
          <a:xfrm>
            <a:off x="3779912" y="1"/>
            <a:ext cx="5364088" cy="4509119"/>
          </a:xfrm>
          <a:prstGeom prst="rect">
            <a:avLst/>
          </a:prstGeom>
        </p:spPr>
      </p:pic>
      <p:sp>
        <p:nvSpPr>
          <p:cNvPr id="3" name="2 - Θέση περιεχομένου"/>
          <p:cNvSpPr>
            <a:spLocks noGrp="1"/>
          </p:cNvSpPr>
          <p:nvPr>
            <p:ph idx="1"/>
          </p:nvPr>
        </p:nvSpPr>
        <p:spPr>
          <a:xfrm>
            <a:off x="-108520" y="836712"/>
            <a:ext cx="8964488" cy="5688631"/>
          </a:xfrm>
        </p:spPr>
        <p:txBody>
          <a:bodyPr/>
          <a:lstStyle/>
          <a:p>
            <a:pPr>
              <a:buNone/>
            </a:pPr>
            <a:r>
              <a:rPr lang="el-GR" dirty="0" smtClean="0">
                <a:solidFill>
                  <a:srgbClr val="FFFF00"/>
                </a:solidFill>
                <a:latin typeface="Comic Sans MS" pitchFamily="66" charset="0"/>
              </a:rPr>
              <a:t>   Η αρχή των χρωμάτων για τον φυσικό προέρχεται από το πείραμα του </a:t>
            </a:r>
            <a:r>
              <a:rPr lang="en-US" dirty="0" smtClean="0">
                <a:solidFill>
                  <a:srgbClr val="FFFF00"/>
                </a:solidFill>
                <a:latin typeface="Comic Sans MS" pitchFamily="66" charset="0"/>
              </a:rPr>
              <a:t>Newton</a:t>
            </a:r>
            <a:r>
              <a:rPr lang="el-GR" dirty="0" smtClean="0">
                <a:solidFill>
                  <a:srgbClr val="FFFF00"/>
                </a:solidFill>
                <a:latin typeface="Comic Sans MS" pitchFamily="66" charset="0"/>
              </a:rPr>
              <a:t> και τη θεωρία του.</a:t>
            </a:r>
            <a:r>
              <a:rPr lang="en-US" dirty="0" smtClean="0">
                <a:solidFill>
                  <a:srgbClr val="FFFF00"/>
                </a:solidFill>
                <a:latin typeface="Comic Sans MS" pitchFamily="66" charset="0"/>
              </a:rPr>
              <a:t>      </a:t>
            </a:r>
            <a:r>
              <a:rPr lang="el-GR" dirty="0" smtClean="0">
                <a:solidFill>
                  <a:srgbClr val="FFFF00"/>
                </a:solidFill>
                <a:latin typeface="Comic Sans MS" pitchFamily="66" charset="0"/>
              </a:rPr>
              <a:t> </a:t>
            </a:r>
            <a:endParaRPr lang="en-US" dirty="0" smtClean="0">
              <a:solidFill>
                <a:srgbClr val="FFFF00"/>
              </a:solidFill>
              <a:latin typeface="Comic Sans MS" pitchFamily="66" charset="0"/>
            </a:endParaRPr>
          </a:p>
          <a:p>
            <a:pPr>
              <a:buNone/>
            </a:pPr>
            <a:endParaRPr lang="en-US" dirty="0">
              <a:solidFill>
                <a:schemeClr val="bg1"/>
              </a:solidFill>
              <a:latin typeface="Comic Sans MS" pitchFamily="66" charset="0"/>
            </a:endParaRPr>
          </a:p>
          <a:p>
            <a:pPr>
              <a:buNone/>
            </a:pPr>
            <a:r>
              <a:rPr lang="en-US" dirty="0" smtClean="0">
                <a:solidFill>
                  <a:schemeClr val="bg1"/>
                </a:solidFill>
                <a:latin typeface="Comic Sans MS" pitchFamily="66" charset="0"/>
              </a:rPr>
              <a:t>                                                       </a:t>
            </a:r>
          </a:p>
          <a:p>
            <a:pPr>
              <a:buNone/>
            </a:pPr>
            <a:r>
              <a:rPr lang="en-US" dirty="0">
                <a:solidFill>
                  <a:schemeClr val="bg1"/>
                </a:solidFill>
              </a:rPr>
              <a:t> </a:t>
            </a:r>
            <a:r>
              <a:rPr lang="en-US" dirty="0" smtClean="0">
                <a:solidFill>
                  <a:schemeClr val="bg1"/>
                </a:solidFill>
              </a:rPr>
              <a:t>                                                             “ OPTICS”</a:t>
            </a:r>
            <a:endParaRPr lang="el-GR" dirty="0">
              <a:solidFill>
                <a:schemeClr val="bg1"/>
              </a:solidFill>
            </a:endParaRPr>
          </a:p>
          <a:p>
            <a:pPr>
              <a:buNone/>
            </a:pPr>
            <a:r>
              <a:rPr lang="el-GR" dirty="0" smtClean="0"/>
              <a:t>              </a:t>
            </a:r>
          </a:p>
          <a:p>
            <a:pPr>
              <a:buNone/>
            </a:pPr>
            <a:r>
              <a:rPr lang="el-GR" dirty="0"/>
              <a:t> </a:t>
            </a:r>
            <a:r>
              <a:rPr lang="el-GR" dirty="0" smtClean="0"/>
              <a:t>     </a:t>
            </a:r>
            <a:endParaRPr lang="el-GR" dirty="0"/>
          </a:p>
        </p:txBody>
      </p:sp>
      <p:sp>
        <p:nvSpPr>
          <p:cNvPr id="2" name="Ορθογώνιο 1"/>
          <p:cNvSpPr/>
          <p:nvPr/>
        </p:nvSpPr>
        <p:spPr>
          <a:xfrm>
            <a:off x="251520" y="-719755"/>
            <a:ext cx="5910133" cy="584775"/>
          </a:xfrm>
          <a:prstGeom prst="rect">
            <a:avLst/>
          </a:prstGeom>
        </p:spPr>
        <p:txBody>
          <a:bodyPr wrap="square">
            <a:spAutoFit/>
          </a:bodyPr>
          <a:lstStyle/>
          <a:p>
            <a:pPr>
              <a:buNone/>
            </a:pPr>
            <a:r>
              <a:rPr lang="el-GR" sz="3200" b="1" dirty="0">
                <a:solidFill>
                  <a:srgbClr val="FF0000"/>
                </a:solidFill>
                <a:latin typeface="Comic Sans MS" pitchFamily="66" charset="0"/>
              </a:rPr>
              <a:t>Τα χρώματα για τον φυσικό…</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grpId="0" nodeType="clickEffect">
                                  <p:stCondLst>
                                    <p:cond delay="0"/>
                                  </p:stCondLst>
                                  <p:childTnLst>
                                    <p:animMotion origin="layout" path="M -0.21354 -0.09167 C -0.20955 -0.09977 -0.19549 -0.10764 -0.19062 -0.10764 C -0.15955 -0.10764 -0.1276 0.01736 -0.1276 0.14236 C -0.1276 0.0794 -0.11163 0.01736 -0.09653 0.01736 C -0.08055 0.01736 -0.06545 0.08033 -0.06545 0.14236 C -0.06545 0.11134 -0.05746 0.0794 -0.04948 0.0794 C -0.04149 0.0794 -0.03351 0.11042 -0.03351 0.14236 C -0.03351 0.12639 -0.02951 0.11134 -0.02552 0.11134 C -0.02153 0.11134 -0.01753 0.12732 -0.01753 0.14236 C -0.01753 0.13426 -0.01545 0.12639 -0.01354 0.12639 C -0.0125 0.12639 -0.00955 0.13449 -0.00955 0.14236 C -0.00955 0.13843 -0.00851 0.13426 -0.00746 0.13426 C -0.00746 0.13519 -0.00538 0.1382 -0.00538 0.14236 C -0.00538 0.14028 -0.00538 0.13843 -0.00434 0.13843 C -0.00434 0.13935 -0.0033 0.14051 -0.0033 0.14236 C -0.0033 0.14144 -0.0033 0.14028 -0.0033 0.13935 C -0.00226 0.13935 -0.00226 0.14028 -0.00226 0.14144 C -0.00121 0.14144 -0.00121 0.14051 -0.00121 0.13935 C -0.00017 0.13935 -0.00017 0.14028 -0.00017 0.14144 " pathEditMode="relative" rAng="0" ptsTypes="fffffffffffffffffff">
                                      <p:cBhvr>
                                        <p:cTn id="6" dur="2000" fill="hold"/>
                                        <p:tgtEl>
                                          <p:spTgt spid="2"/>
                                        </p:tgtEl>
                                        <p:attrNameLst>
                                          <p:attrName>ppt_x</p:attrName>
                                          <p:attrName>ppt_y</p:attrName>
                                        </p:attrNameLst>
                                      </p:cBhvr>
                                      <p:rCtr x="10660" y="10903"/>
                                    </p:animMotion>
                                  </p:childTnLst>
                                </p:cTn>
                              </p:par>
                            </p:childTnLst>
                          </p:cTn>
                        </p:par>
                      </p:childTnLst>
                    </p:cTn>
                  </p:par>
                  <p:par>
                    <p:cTn id="7" fill="hold">
                      <p:stCondLst>
                        <p:cond delay="indefinite"/>
                      </p:stCondLst>
                      <p:childTnLst>
                        <p:par>
                          <p:cTn id="8" fill="hold">
                            <p:stCondLst>
                              <p:cond delay="0"/>
                            </p:stCondLst>
                            <p:childTnLst>
                              <p:par>
                                <p:cTn id="9" presetID="27" presetClass="entr" presetSubtype="0" fill="hold" nodeType="clickEffect">
                                  <p:stCondLst>
                                    <p:cond delay="0"/>
                                  </p:stCondLst>
                                  <p:iterate type="lt">
                                    <p:tmPct val="50000"/>
                                  </p:iterate>
                                  <p:childTnLst>
                                    <p:set>
                                      <p:cBhvr>
                                        <p:cTn id="10" dur="1" fill="hold">
                                          <p:stCondLst>
                                            <p:cond delay="0"/>
                                          </p:stCondLst>
                                        </p:cTn>
                                        <p:tgtEl>
                                          <p:spTgt spid="3">
                                            <p:txEl>
                                              <p:pRg st="0" end="0"/>
                                            </p:txEl>
                                          </p:spTgt>
                                        </p:tgtEl>
                                        <p:attrNameLst>
                                          <p:attrName>style.visibility</p:attrName>
                                        </p:attrNameLst>
                                      </p:cBhvr>
                                      <p:to>
                                        <p:strVal val="visible"/>
                                      </p:to>
                                    </p:set>
                                    <p:anim calcmode="discrete" valueType="clr">
                                      <p:cBhvr override="childStyle">
                                        <p:cTn id="11" dur="70"/>
                                        <p:tgtEl>
                                          <p:spTgt spid="3">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2" dur="70"/>
                                        <p:tgtEl>
                                          <p:spTgt spid="3">
                                            <p:txEl>
                                              <p:pRg st="0" end="0"/>
                                            </p:txEl>
                                          </p:spTgt>
                                        </p:tgtEl>
                                        <p:attrNameLst>
                                          <p:attrName>fillcolor</p:attrName>
                                        </p:attrNameLst>
                                      </p:cBhvr>
                                      <p:tavLst>
                                        <p:tav tm="0">
                                          <p:val>
                                            <p:clrVal>
                                              <a:schemeClr val="accent2"/>
                                            </p:clrVal>
                                          </p:val>
                                        </p:tav>
                                        <p:tav tm="50000">
                                          <p:val>
                                            <p:clrVal>
                                              <a:schemeClr val="hlink"/>
                                            </p:clrVal>
                                          </p:val>
                                        </p:tav>
                                      </p:tavLst>
                                    </p:anim>
                                    <p:set>
                                      <p:cBhvr>
                                        <p:cTn id="13" dur="70"/>
                                        <p:tgtEl>
                                          <p:spTgt spid="3">
                                            <p:txEl>
                                              <p:pRg st="0" end="0"/>
                                            </p:txEl>
                                          </p:spTgt>
                                        </p:tgtEl>
                                        <p:attrNameLst>
                                          <p:attrName>fill.type</p:attrName>
                                        </p:attrNameLst>
                                      </p:cBhvr>
                                      <p:to>
                                        <p:strVal val="solid"/>
                                      </p:to>
                                    </p:set>
                                  </p:childTnLst>
                                </p:cTn>
                              </p:par>
                            </p:childTnLst>
                          </p:cTn>
                        </p:par>
                      </p:childTnLst>
                    </p:cTn>
                  </p:par>
                  <p:par>
                    <p:cTn id="14" fill="hold">
                      <p:stCondLst>
                        <p:cond delay="indefinite"/>
                      </p:stCondLst>
                      <p:childTnLst>
                        <p:par>
                          <p:cTn id="15" fill="hold">
                            <p:stCondLst>
                              <p:cond delay="0"/>
                            </p:stCondLst>
                            <p:childTnLst>
                              <p:par>
                                <p:cTn id="16" presetID="27" presetClass="entr" presetSubtype="0" fill="hold" nodeType="clickEffect">
                                  <p:stCondLst>
                                    <p:cond delay="0"/>
                                  </p:stCondLst>
                                  <p:iterate type="lt">
                                    <p:tmPct val="50000"/>
                                  </p:iterate>
                                  <p:childTnLst>
                                    <p:set>
                                      <p:cBhvr>
                                        <p:cTn id="17" dur="1" fill="hold">
                                          <p:stCondLst>
                                            <p:cond delay="0"/>
                                          </p:stCondLst>
                                        </p:cTn>
                                        <p:tgtEl>
                                          <p:spTgt spid="3">
                                            <p:txEl>
                                              <p:pRg st="3" end="3"/>
                                            </p:txEl>
                                          </p:spTgt>
                                        </p:tgtEl>
                                        <p:attrNameLst>
                                          <p:attrName>style.visibility</p:attrName>
                                        </p:attrNameLst>
                                      </p:cBhvr>
                                      <p:to>
                                        <p:strVal val="visible"/>
                                      </p:to>
                                    </p:set>
                                    <p:anim calcmode="discrete" valueType="clr">
                                      <p:cBhvr override="childStyle">
                                        <p:cTn id="18" dur="90"/>
                                        <p:tgtEl>
                                          <p:spTgt spid="3">
                                            <p:txEl>
                                              <p:pRg st="3" end="3"/>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9" dur="90"/>
                                        <p:tgtEl>
                                          <p:spTgt spid="3">
                                            <p:txEl>
                                              <p:pRg st="3" end="3"/>
                                            </p:txEl>
                                          </p:spTgt>
                                        </p:tgtEl>
                                        <p:attrNameLst>
                                          <p:attrName>fillcolor</p:attrName>
                                        </p:attrNameLst>
                                      </p:cBhvr>
                                      <p:tavLst>
                                        <p:tav tm="0">
                                          <p:val>
                                            <p:clrVal>
                                              <a:schemeClr val="accent2"/>
                                            </p:clrVal>
                                          </p:val>
                                        </p:tav>
                                        <p:tav tm="50000">
                                          <p:val>
                                            <p:clrVal>
                                              <a:schemeClr val="hlink"/>
                                            </p:clrVal>
                                          </p:val>
                                        </p:tav>
                                      </p:tavLst>
                                    </p:anim>
                                    <p:set>
                                      <p:cBhvr>
                                        <p:cTn id="20" dur="90"/>
                                        <p:tgtEl>
                                          <p:spTgt spid="3">
                                            <p:txEl>
                                              <p:pRg st="3" end="3"/>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 Εικόνα" descr="images.jpg"/>
          <p:cNvPicPr>
            <a:picLocks noChangeAspect="1"/>
          </p:cNvPicPr>
          <p:nvPr/>
        </p:nvPicPr>
        <p:blipFill>
          <a:blip r:embed="rId2" cstate="print"/>
          <a:stretch>
            <a:fillRect/>
          </a:stretch>
        </p:blipFill>
        <p:spPr>
          <a:xfrm>
            <a:off x="0" y="0"/>
            <a:ext cx="9144000" cy="6858000"/>
          </a:xfrm>
          <a:prstGeom prst="rect">
            <a:avLst/>
          </a:prstGeom>
        </p:spPr>
      </p:pic>
      <p:sp>
        <p:nvSpPr>
          <p:cNvPr id="3" name="2 - Θέση περιεχομένου"/>
          <p:cNvSpPr>
            <a:spLocks noGrp="1"/>
          </p:cNvSpPr>
          <p:nvPr>
            <p:ph idx="1"/>
          </p:nvPr>
        </p:nvSpPr>
        <p:spPr>
          <a:xfrm>
            <a:off x="457200" y="404665"/>
            <a:ext cx="8229600" cy="5721500"/>
          </a:xfrm>
        </p:spPr>
        <p:txBody>
          <a:bodyPr/>
          <a:lstStyle/>
          <a:p>
            <a:r>
              <a:rPr lang="el-GR" dirty="0" smtClean="0">
                <a:solidFill>
                  <a:schemeClr val="bg1"/>
                </a:solidFill>
                <a:latin typeface="Comic Sans MS" pitchFamily="66" charset="0"/>
              </a:rPr>
              <a:t>Τα βασικά χρώματα του Φυσικού είναι:</a:t>
            </a:r>
          </a:p>
          <a:p>
            <a:endParaRPr lang="el-GR" dirty="0">
              <a:latin typeface="Comic Sans MS" pitchFamily="66" charset="0"/>
            </a:endParaRPr>
          </a:p>
          <a:p>
            <a:r>
              <a:rPr lang="el-GR" dirty="0" smtClean="0">
                <a:solidFill>
                  <a:schemeClr val="bg1"/>
                </a:solidFill>
                <a:latin typeface="Comic Sans MS" pitchFamily="66" charset="0"/>
              </a:rPr>
              <a:t>Το</a:t>
            </a:r>
            <a:r>
              <a:rPr lang="el-GR" dirty="0" smtClean="0">
                <a:latin typeface="Comic Sans MS" pitchFamily="66" charset="0"/>
              </a:rPr>
              <a:t> </a:t>
            </a:r>
            <a:r>
              <a:rPr lang="el-GR" dirty="0" smtClean="0">
                <a:solidFill>
                  <a:srgbClr val="FF0000"/>
                </a:solidFill>
                <a:latin typeface="Comic Sans MS" pitchFamily="66" charset="0"/>
              </a:rPr>
              <a:t>κόκκινο</a:t>
            </a:r>
          </a:p>
          <a:p>
            <a:endParaRPr lang="el-GR" dirty="0">
              <a:latin typeface="Comic Sans MS" pitchFamily="66" charset="0"/>
            </a:endParaRPr>
          </a:p>
          <a:p>
            <a:r>
              <a:rPr lang="el-GR" dirty="0" smtClean="0">
                <a:solidFill>
                  <a:schemeClr val="bg1"/>
                </a:solidFill>
                <a:latin typeface="Comic Sans MS" pitchFamily="66" charset="0"/>
              </a:rPr>
              <a:t>Το </a:t>
            </a:r>
            <a:r>
              <a:rPr lang="el-GR" dirty="0" smtClean="0">
                <a:solidFill>
                  <a:srgbClr val="0070C0"/>
                </a:solidFill>
                <a:latin typeface="Comic Sans MS" pitchFamily="66" charset="0"/>
              </a:rPr>
              <a:t>μπλε</a:t>
            </a:r>
          </a:p>
          <a:p>
            <a:endParaRPr lang="el-GR" dirty="0">
              <a:solidFill>
                <a:schemeClr val="bg1"/>
              </a:solidFill>
              <a:latin typeface="Comic Sans MS" pitchFamily="66" charset="0"/>
            </a:endParaRPr>
          </a:p>
          <a:p>
            <a:r>
              <a:rPr lang="el-GR" dirty="0" smtClean="0">
                <a:solidFill>
                  <a:schemeClr val="bg1"/>
                </a:solidFill>
                <a:latin typeface="Comic Sans MS" pitchFamily="66" charset="0"/>
              </a:rPr>
              <a:t>Το</a:t>
            </a:r>
            <a:r>
              <a:rPr lang="el-GR" dirty="0" smtClean="0">
                <a:latin typeface="Comic Sans MS" pitchFamily="66" charset="0"/>
              </a:rPr>
              <a:t> </a:t>
            </a:r>
            <a:r>
              <a:rPr lang="el-GR" dirty="0" smtClean="0">
                <a:solidFill>
                  <a:srgbClr val="00B050"/>
                </a:solidFill>
                <a:latin typeface="Comic Sans MS" pitchFamily="66" charset="0"/>
              </a:rPr>
              <a:t>πράσινο </a:t>
            </a:r>
            <a:endParaRPr lang="el-GR" dirty="0">
              <a:solidFill>
                <a:srgbClr val="00B050"/>
              </a:solidFill>
              <a:latin typeface="Comic Sans MS"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nodeType="clickEffect">
                                  <p:stCondLst>
                                    <p:cond delay="0"/>
                                  </p:stCondLst>
                                  <p:iterate type="lt">
                                    <p:tmPct val="50000"/>
                                  </p:iterate>
                                  <p:childTnLst>
                                    <p:set>
                                      <p:cBhvr>
                                        <p:cTn id="6" dur="1" fill="hold">
                                          <p:stCondLst>
                                            <p:cond delay="0"/>
                                          </p:stCondLst>
                                        </p:cTn>
                                        <p:tgtEl>
                                          <p:spTgt spid="3">
                                            <p:txEl>
                                              <p:pRg st="0" end="0"/>
                                            </p:txEl>
                                          </p:spTgt>
                                        </p:tgtEl>
                                        <p:attrNameLst>
                                          <p:attrName>style.visibility</p:attrName>
                                        </p:attrNameLst>
                                      </p:cBhvr>
                                      <p:to>
                                        <p:strVal val="visible"/>
                                      </p:to>
                                    </p:set>
                                    <p:anim calcmode="discrete" valueType="clr">
                                      <p:cBhvr override="childStyle">
                                        <p:cTn id="7" dur="80"/>
                                        <p:tgtEl>
                                          <p:spTgt spid="3">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3">
                                            <p:txEl>
                                              <p:pRg st="0" end="0"/>
                                            </p:txEl>
                                          </p:spTgt>
                                        </p:tgtEl>
                                        <p:attrNameLst>
                                          <p:attrName>fillcolor</p:attrName>
                                        </p:attrNameLst>
                                      </p:cBhvr>
                                      <p:tavLst>
                                        <p:tav tm="0">
                                          <p:val>
                                            <p:clrVal>
                                              <a:schemeClr val="accent2"/>
                                            </p:clrVal>
                                          </p:val>
                                        </p:tav>
                                        <p:tav tm="50000">
                                          <p:val>
                                            <p:clrVal>
                                              <a:schemeClr val="hlink"/>
                                            </p:clrVal>
                                          </p:val>
                                        </p:tav>
                                      </p:tavLst>
                                    </p:anim>
                                    <p:set>
                                      <p:cBhvr>
                                        <p:cTn id="9" dur="80"/>
                                        <p:tgtEl>
                                          <p:spTgt spid="3">
                                            <p:txEl>
                                              <p:pRg st="0" end="0"/>
                                            </p:txEl>
                                          </p:spTgt>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27" presetClass="entr" presetSubtype="0" fill="hold" nodeType="clickEffect">
                                  <p:stCondLst>
                                    <p:cond delay="0"/>
                                  </p:stCondLst>
                                  <p:iterate type="lt">
                                    <p:tmPct val="50000"/>
                                  </p:iterate>
                                  <p:childTnLst>
                                    <p:set>
                                      <p:cBhvr>
                                        <p:cTn id="13" dur="1" fill="hold">
                                          <p:stCondLst>
                                            <p:cond delay="0"/>
                                          </p:stCondLst>
                                        </p:cTn>
                                        <p:tgtEl>
                                          <p:spTgt spid="3">
                                            <p:txEl>
                                              <p:pRg st="2" end="2"/>
                                            </p:txEl>
                                          </p:spTgt>
                                        </p:tgtEl>
                                        <p:attrNameLst>
                                          <p:attrName>style.visibility</p:attrName>
                                        </p:attrNameLst>
                                      </p:cBhvr>
                                      <p:to>
                                        <p:strVal val="visible"/>
                                      </p:to>
                                    </p:set>
                                    <p:anim calcmode="discrete" valueType="clr">
                                      <p:cBhvr override="childStyle">
                                        <p:cTn id="14" dur="80"/>
                                        <p:tgtEl>
                                          <p:spTgt spid="3">
                                            <p:txEl>
                                              <p:pRg st="2" end="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5" dur="80"/>
                                        <p:tgtEl>
                                          <p:spTgt spid="3">
                                            <p:txEl>
                                              <p:pRg st="2" end="2"/>
                                            </p:txEl>
                                          </p:spTgt>
                                        </p:tgtEl>
                                        <p:attrNameLst>
                                          <p:attrName>fillcolor</p:attrName>
                                        </p:attrNameLst>
                                      </p:cBhvr>
                                      <p:tavLst>
                                        <p:tav tm="0">
                                          <p:val>
                                            <p:clrVal>
                                              <a:schemeClr val="accent2"/>
                                            </p:clrVal>
                                          </p:val>
                                        </p:tav>
                                        <p:tav tm="50000">
                                          <p:val>
                                            <p:clrVal>
                                              <a:schemeClr val="hlink"/>
                                            </p:clrVal>
                                          </p:val>
                                        </p:tav>
                                      </p:tavLst>
                                    </p:anim>
                                    <p:set>
                                      <p:cBhvr>
                                        <p:cTn id="16" dur="80"/>
                                        <p:tgtEl>
                                          <p:spTgt spid="3">
                                            <p:txEl>
                                              <p:pRg st="2" end="2"/>
                                            </p:txEl>
                                          </p:spTgt>
                                        </p:tgtEl>
                                        <p:attrNameLst>
                                          <p:attrName>fill.type</p:attrName>
                                        </p:attrNameLst>
                                      </p:cBhvr>
                                      <p:to>
                                        <p:strVal val="solid"/>
                                      </p:to>
                                    </p:set>
                                  </p:childTnLst>
                                </p:cTn>
                              </p:par>
                            </p:childTnLst>
                          </p:cTn>
                        </p:par>
                      </p:childTnLst>
                    </p:cTn>
                  </p:par>
                  <p:par>
                    <p:cTn id="17" fill="hold">
                      <p:stCondLst>
                        <p:cond delay="indefinite"/>
                      </p:stCondLst>
                      <p:childTnLst>
                        <p:par>
                          <p:cTn id="18" fill="hold">
                            <p:stCondLst>
                              <p:cond delay="0"/>
                            </p:stCondLst>
                            <p:childTnLst>
                              <p:par>
                                <p:cTn id="19" presetID="27" presetClass="entr" presetSubtype="0" fill="hold" nodeType="clickEffect">
                                  <p:stCondLst>
                                    <p:cond delay="0"/>
                                  </p:stCondLst>
                                  <p:iterate type="lt">
                                    <p:tmPct val="50000"/>
                                  </p:iterate>
                                  <p:childTnLst>
                                    <p:set>
                                      <p:cBhvr>
                                        <p:cTn id="20" dur="1" fill="hold">
                                          <p:stCondLst>
                                            <p:cond delay="0"/>
                                          </p:stCondLst>
                                        </p:cTn>
                                        <p:tgtEl>
                                          <p:spTgt spid="3">
                                            <p:txEl>
                                              <p:pRg st="4" end="4"/>
                                            </p:txEl>
                                          </p:spTgt>
                                        </p:tgtEl>
                                        <p:attrNameLst>
                                          <p:attrName>style.visibility</p:attrName>
                                        </p:attrNameLst>
                                      </p:cBhvr>
                                      <p:to>
                                        <p:strVal val="visible"/>
                                      </p:to>
                                    </p:set>
                                    <p:anim calcmode="discrete" valueType="clr">
                                      <p:cBhvr override="childStyle">
                                        <p:cTn id="21" dur="80"/>
                                        <p:tgtEl>
                                          <p:spTgt spid="3">
                                            <p:txEl>
                                              <p:pRg st="4" end="4"/>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2" dur="80"/>
                                        <p:tgtEl>
                                          <p:spTgt spid="3">
                                            <p:txEl>
                                              <p:pRg st="4" end="4"/>
                                            </p:txEl>
                                          </p:spTgt>
                                        </p:tgtEl>
                                        <p:attrNameLst>
                                          <p:attrName>fillcolor</p:attrName>
                                        </p:attrNameLst>
                                      </p:cBhvr>
                                      <p:tavLst>
                                        <p:tav tm="0">
                                          <p:val>
                                            <p:clrVal>
                                              <a:schemeClr val="accent2"/>
                                            </p:clrVal>
                                          </p:val>
                                        </p:tav>
                                        <p:tav tm="50000">
                                          <p:val>
                                            <p:clrVal>
                                              <a:schemeClr val="hlink"/>
                                            </p:clrVal>
                                          </p:val>
                                        </p:tav>
                                      </p:tavLst>
                                    </p:anim>
                                    <p:set>
                                      <p:cBhvr>
                                        <p:cTn id="23" dur="80"/>
                                        <p:tgtEl>
                                          <p:spTgt spid="3">
                                            <p:txEl>
                                              <p:pRg st="4" end="4"/>
                                            </p:txEl>
                                          </p:spTgt>
                                        </p:tgtEl>
                                        <p:attrNameLst>
                                          <p:attrName>fill.type</p:attrName>
                                        </p:attrNameLst>
                                      </p:cBhvr>
                                      <p:to>
                                        <p:strVal val="solid"/>
                                      </p:to>
                                    </p:set>
                                  </p:childTnLst>
                                </p:cTn>
                              </p:par>
                            </p:childTnLst>
                          </p:cTn>
                        </p:par>
                      </p:childTnLst>
                    </p:cTn>
                  </p:par>
                  <p:par>
                    <p:cTn id="24" fill="hold">
                      <p:stCondLst>
                        <p:cond delay="indefinite"/>
                      </p:stCondLst>
                      <p:childTnLst>
                        <p:par>
                          <p:cTn id="25" fill="hold">
                            <p:stCondLst>
                              <p:cond delay="0"/>
                            </p:stCondLst>
                            <p:childTnLst>
                              <p:par>
                                <p:cTn id="26" presetID="27" presetClass="entr" presetSubtype="0" fill="hold" nodeType="clickEffect">
                                  <p:stCondLst>
                                    <p:cond delay="0"/>
                                  </p:stCondLst>
                                  <p:iterate type="lt">
                                    <p:tmPct val="50000"/>
                                  </p:iterate>
                                  <p:childTnLst>
                                    <p:set>
                                      <p:cBhvr>
                                        <p:cTn id="27" dur="1" fill="hold">
                                          <p:stCondLst>
                                            <p:cond delay="0"/>
                                          </p:stCondLst>
                                        </p:cTn>
                                        <p:tgtEl>
                                          <p:spTgt spid="3">
                                            <p:txEl>
                                              <p:pRg st="6" end="6"/>
                                            </p:txEl>
                                          </p:spTgt>
                                        </p:tgtEl>
                                        <p:attrNameLst>
                                          <p:attrName>style.visibility</p:attrName>
                                        </p:attrNameLst>
                                      </p:cBhvr>
                                      <p:to>
                                        <p:strVal val="visible"/>
                                      </p:to>
                                    </p:set>
                                    <p:anim calcmode="discrete" valueType="clr">
                                      <p:cBhvr override="childStyle">
                                        <p:cTn id="28" dur="80"/>
                                        <p:tgtEl>
                                          <p:spTgt spid="3">
                                            <p:txEl>
                                              <p:pRg st="6" end="6"/>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9" dur="80"/>
                                        <p:tgtEl>
                                          <p:spTgt spid="3">
                                            <p:txEl>
                                              <p:pRg st="6" end="6"/>
                                            </p:txEl>
                                          </p:spTgt>
                                        </p:tgtEl>
                                        <p:attrNameLst>
                                          <p:attrName>fillcolor</p:attrName>
                                        </p:attrNameLst>
                                      </p:cBhvr>
                                      <p:tavLst>
                                        <p:tav tm="0">
                                          <p:val>
                                            <p:clrVal>
                                              <a:schemeClr val="accent2"/>
                                            </p:clrVal>
                                          </p:val>
                                        </p:tav>
                                        <p:tav tm="50000">
                                          <p:val>
                                            <p:clrVal>
                                              <a:schemeClr val="hlink"/>
                                            </p:clrVal>
                                          </p:val>
                                        </p:tav>
                                      </p:tavLst>
                                    </p:anim>
                                    <p:set>
                                      <p:cBhvr>
                                        <p:cTn id="30" dur="80"/>
                                        <p:tgtEl>
                                          <p:spTgt spid="3">
                                            <p:txEl>
                                              <p:pRg st="6" end="6"/>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 name="5 - Εικόνα" descr="ντελακρουά.jpg"/>
          <p:cNvPicPr>
            <a:picLocks noChangeAspect="1"/>
          </p:cNvPicPr>
          <p:nvPr/>
        </p:nvPicPr>
        <p:blipFill>
          <a:blip r:embed="rId2" cstate="print"/>
          <a:stretch>
            <a:fillRect/>
          </a:stretch>
        </p:blipFill>
        <p:spPr>
          <a:xfrm>
            <a:off x="1043608" y="404664"/>
            <a:ext cx="7092280" cy="6453336"/>
          </a:xfrm>
          <a:prstGeom prst="rect">
            <a:avLst/>
          </a:prstGeom>
        </p:spPr>
      </p:pic>
      <p:sp>
        <p:nvSpPr>
          <p:cNvPr id="2" name="1 - Τίτλος"/>
          <p:cNvSpPr>
            <a:spLocks noGrp="1"/>
          </p:cNvSpPr>
          <p:nvPr>
            <p:ph type="title"/>
          </p:nvPr>
        </p:nvSpPr>
        <p:spPr>
          <a:xfrm>
            <a:off x="467544" y="0"/>
            <a:ext cx="8229600" cy="1143000"/>
          </a:xfrm>
        </p:spPr>
        <p:txBody>
          <a:bodyPr>
            <a:normAutofit/>
          </a:bodyPr>
          <a:lstStyle/>
          <a:p>
            <a:r>
              <a:rPr lang="el-GR" sz="4000" b="1" dirty="0" smtClean="0">
                <a:effectLst>
                  <a:outerShdw blurRad="38100" dist="38100" dir="2700000" algn="tl">
                    <a:srgbClr val="000000">
                      <a:alpha val="43137"/>
                    </a:srgbClr>
                  </a:outerShdw>
                </a:effectLst>
                <a:latin typeface="Comic Sans MS" pitchFamily="66" charset="0"/>
              </a:rPr>
              <a:t>Τα χρώματα του ζωγράφου… </a:t>
            </a:r>
            <a:endParaRPr lang="el-GR" sz="4000" b="1" dirty="0">
              <a:effectLst>
                <a:outerShdw blurRad="38100" dist="38100" dir="2700000" algn="tl">
                  <a:srgbClr val="000000">
                    <a:alpha val="43137"/>
                  </a:srgbClr>
                </a:outerShdw>
              </a:effectLst>
              <a:latin typeface="Comic Sans MS" pitchFamily="66" charset="0"/>
            </a:endParaRPr>
          </a:p>
        </p:txBody>
      </p:sp>
      <p:sp>
        <p:nvSpPr>
          <p:cNvPr id="7" name="6 - TextBox"/>
          <p:cNvSpPr txBox="1"/>
          <p:nvPr/>
        </p:nvSpPr>
        <p:spPr>
          <a:xfrm>
            <a:off x="251520" y="5157192"/>
            <a:ext cx="1440160" cy="400110"/>
          </a:xfrm>
          <a:prstGeom prst="rect">
            <a:avLst/>
          </a:prstGeom>
          <a:noFill/>
        </p:spPr>
        <p:txBody>
          <a:bodyPr wrap="square" rtlCol="0">
            <a:spAutoFit/>
          </a:bodyPr>
          <a:lstStyle/>
          <a:p>
            <a:pPr algn="ctr"/>
            <a:r>
              <a:rPr lang="el-GR" sz="2000" b="1" dirty="0" smtClean="0">
                <a:solidFill>
                  <a:srgbClr val="FF0000"/>
                </a:solidFill>
                <a:effectLst>
                  <a:outerShdw blurRad="38100" dist="38100" dir="2700000" algn="tl">
                    <a:srgbClr val="000000">
                      <a:alpha val="43137"/>
                    </a:srgbClr>
                  </a:outerShdw>
                </a:effectLst>
                <a:latin typeface="Comic Sans MS" pitchFamily="66" charset="0"/>
              </a:rPr>
              <a:t>ΚΟΚΚΙΝΟ</a:t>
            </a:r>
            <a:endParaRPr lang="el-GR" sz="2000" b="1" dirty="0">
              <a:solidFill>
                <a:srgbClr val="FF0000"/>
              </a:solidFill>
              <a:effectLst>
                <a:outerShdw blurRad="38100" dist="38100" dir="2700000" algn="tl">
                  <a:srgbClr val="000000">
                    <a:alpha val="43137"/>
                  </a:srgbClr>
                </a:outerShdw>
              </a:effectLst>
              <a:latin typeface="Comic Sans MS" pitchFamily="66" charset="0"/>
            </a:endParaRPr>
          </a:p>
        </p:txBody>
      </p:sp>
      <p:sp>
        <p:nvSpPr>
          <p:cNvPr id="8" name="7 - TextBox"/>
          <p:cNvSpPr txBox="1"/>
          <p:nvPr/>
        </p:nvSpPr>
        <p:spPr>
          <a:xfrm>
            <a:off x="7524328" y="5229200"/>
            <a:ext cx="1440160" cy="400110"/>
          </a:xfrm>
          <a:prstGeom prst="rect">
            <a:avLst/>
          </a:prstGeom>
          <a:noFill/>
        </p:spPr>
        <p:txBody>
          <a:bodyPr wrap="square" rtlCol="0">
            <a:spAutoFit/>
          </a:bodyPr>
          <a:lstStyle/>
          <a:p>
            <a:pPr algn="ctr"/>
            <a:r>
              <a:rPr lang="el-GR" sz="2000" b="1" dirty="0" smtClean="0">
                <a:solidFill>
                  <a:srgbClr val="3333CC"/>
                </a:solidFill>
                <a:effectLst>
                  <a:outerShdw blurRad="38100" dist="38100" dir="2700000" algn="tl">
                    <a:srgbClr val="000000">
                      <a:alpha val="43137"/>
                    </a:srgbClr>
                  </a:outerShdw>
                </a:effectLst>
                <a:latin typeface="Comic Sans MS" pitchFamily="66" charset="0"/>
              </a:rPr>
              <a:t>ΜΠΛΕ</a:t>
            </a:r>
            <a:endParaRPr lang="el-GR" sz="2000" b="1" dirty="0">
              <a:solidFill>
                <a:srgbClr val="3333CC"/>
              </a:solidFill>
              <a:effectLst>
                <a:outerShdw blurRad="38100" dist="38100" dir="2700000" algn="tl">
                  <a:srgbClr val="000000">
                    <a:alpha val="43137"/>
                  </a:srgbClr>
                </a:outerShdw>
              </a:effectLst>
              <a:latin typeface="Comic Sans MS" pitchFamily="66" charset="0"/>
            </a:endParaRPr>
          </a:p>
        </p:txBody>
      </p:sp>
      <p:sp>
        <p:nvSpPr>
          <p:cNvPr id="9" name="8 - TextBox"/>
          <p:cNvSpPr txBox="1"/>
          <p:nvPr/>
        </p:nvSpPr>
        <p:spPr>
          <a:xfrm>
            <a:off x="2195736" y="1124744"/>
            <a:ext cx="1440160" cy="400110"/>
          </a:xfrm>
          <a:prstGeom prst="rect">
            <a:avLst/>
          </a:prstGeom>
          <a:noFill/>
        </p:spPr>
        <p:txBody>
          <a:bodyPr wrap="square" rtlCol="0">
            <a:spAutoFit/>
          </a:bodyPr>
          <a:lstStyle/>
          <a:p>
            <a:pPr algn="ctr"/>
            <a:r>
              <a:rPr lang="el-GR" sz="2000" b="1" dirty="0" smtClean="0">
                <a:solidFill>
                  <a:srgbClr val="F0EA00"/>
                </a:solidFill>
                <a:effectLst>
                  <a:outerShdw blurRad="38100" dist="38100" dir="2700000" algn="tl">
                    <a:srgbClr val="000000">
                      <a:alpha val="43137"/>
                    </a:srgbClr>
                  </a:outerShdw>
                </a:effectLst>
                <a:latin typeface="Comic Sans MS" pitchFamily="66" charset="0"/>
              </a:rPr>
              <a:t>ΚΙΤΡΙΝΟ</a:t>
            </a:r>
            <a:endParaRPr lang="el-GR" sz="2000" b="1" dirty="0">
              <a:solidFill>
                <a:srgbClr val="F0EA00"/>
              </a:solidFill>
              <a:effectLst>
                <a:outerShdw blurRad="38100" dist="38100" dir="2700000" algn="tl">
                  <a:srgbClr val="000000">
                    <a:alpha val="43137"/>
                  </a:srgbClr>
                </a:outerShdw>
              </a:effectLst>
              <a:latin typeface="Comic Sans MS"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2"/>
                                        </p:tgtEl>
                                        <p:attrNameLst>
                                          <p:attrName>style.visibility</p:attrName>
                                        </p:attrNameLst>
                                      </p:cBhvr>
                                      <p:to>
                                        <p:strVal val="visible"/>
                                      </p:to>
                                    </p:set>
                                    <p:anim calcmode="discrete" valueType="clr">
                                      <p:cBhvr override="childStyle">
                                        <p:cTn id="7" dur="80"/>
                                        <p:tgtEl>
                                          <p:spTgt spid="2"/>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
                                        </p:tgtEl>
                                        <p:attrNameLst>
                                          <p:attrName>fillcolor</p:attrName>
                                        </p:attrNameLst>
                                      </p:cBhvr>
                                      <p:tavLst>
                                        <p:tav tm="0">
                                          <p:val>
                                            <p:clrVal>
                                              <a:schemeClr val="accent2"/>
                                            </p:clrVal>
                                          </p:val>
                                        </p:tav>
                                        <p:tav tm="50000">
                                          <p:val>
                                            <p:clrVal>
                                              <a:schemeClr val="hlink"/>
                                            </p:clrVal>
                                          </p:val>
                                        </p:tav>
                                      </p:tavLst>
                                    </p:anim>
                                    <p:set>
                                      <p:cBhvr>
                                        <p:cTn id="9" dur="80"/>
                                        <p:tgtEl>
                                          <p:spTgt spid="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7 - Εικόνα" descr="Farbkreis_Itten_1961.png"/>
          <p:cNvPicPr/>
          <p:nvPr/>
        </p:nvPicPr>
        <p:blipFill>
          <a:blip r:embed="rId2" cstate="print"/>
          <a:stretch>
            <a:fillRect/>
          </a:stretch>
        </p:blipFill>
        <p:spPr>
          <a:xfrm>
            <a:off x="539552" y="764704"/>
            <a:ext cx="7992888" cy="6093296"/>
          </a:xfrm>
          <a:prstGeom prst="rect">
            <a:avLst/>
          </a:prstGeom>
        </p:spPr>
      </p:pic>
      <p:sp>
        <p:nvSpPr>
          <p:cNvPr id="5" name="4 - TextBox"/>
          <p:cNvSpPr txBox="1"/>
          <p:nvPr/>
        </p:nvSpPr>
        <p:spPr>
          <a:xfrm>
            <a:off x="0" y="188640"/>
            <a:ext cx="9144000" cy="523220"/>
          </a:xfrm>
          <a:prstGeom prst="rect">
            <a:avLst/>
          </a:prstGeom>
          <a:noFill/>
        </p:spPr>
        <p:txBody>
          <a:bodyPr wrap="square" rtlCol="0">
            <a:spAutoFit/>
          </a:bodyPr>
          <a:lstStyle/>
          <a:p>
            <a:pPr algn="ctr"/>
            <a:r>
              <a:rPr lang="el-GR" sz="2800" b="1" dirty="0" smtClean="0">
                <a:effectLst>
                  <a:outerShdw blurRad="38100" dist="38100" dir="2700000" algn="tl">
                    <a:srgbClr val="000000">
                      <a:alpha val="43137"/>
                    </a:srgbClr>
                  </a:outerShdw>
                </a:effectLst>
                <a:latin typeface="Comic Sans MS" pitchFamily="66" charset="0"/>
              </a:rPr>
              <a:t>Ο ΚΥΚΛΟΣ ΤΩΝ ΧΡΩΜΑΤΩΝ ΤΟΥ ΙΤΤΕΝ</a:t>
            </a:r>
            <a:endParaRPr lang="el-GR" sz="2800" b="1" dirty="0">
              <a:effectLst>
                <a:outerShdw blurRad="38100" dist="38100" dir="2700000" algn="tl">
                  <a:srgbClr val="000000">
                    <a:alpha val="43137"/>
                  </a:srgbClr>
                </a:outerShdw>
              </a:effectLst>
              <a:latin typeface="Comic Sans MS" pitchFamily="66" charset="0"/>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0" y="1772816"/>
            <a:ext cx="9144000" cy="2800767"/>
          </a:xfrm>
          <a:prstGeom prst="rect">
            <a:avLst/>
          </a:prstGeom>
          <a:noFill/>
        </p:spPr>
        <p:txBody>
          <a:bodyPr wrap="square" rtlCol="0">
            <a:spAutoFit/>
          </a:bodyPr>
          <a:lstStyle/>
          <a:p>
            <a:pPr algn="ctr"/>
            <a:r>
              <a:rPr lang="el-GR" sz="4400" b="1" dirty="0" smtClean="0">
                <a:solidFill>
                  <a:srgbClr val="FFFF00"/>
                </a:solidFill>
                <a:effectLst>
                  <a:outerShdw blurRad="38100" dist="38100" dir="2700000" algn="tl">
                    <a:srgbClr val="000000">
                      <a:alpha val="43137"/>
                    </a:srgbClr>
                  </a:outerShdw>
                </a:effectLst>
                <a:latin typeface="Comic Sans MS" panose="030F0702030302020204" pitchFamily="66" charset="0"/>
              </a:rPr>
              <a:t>Π</a:t>
            </a:r>
            <a:r>
              <a:rPr lang="el-GR" sz="4400" b="1" dirty="0" smtClean="0">
                <a:solidFill>
                  <a:srgbClr val="FFC000"/>
                </a:solidFill>
                <a:effectLst>
                  <a:outerShdw blurRad="38100" dist="38100" dir="2700000" algn="tl">
                    <a:srgbClr val="000000">
                      <a:alpha val="43137"/>
                    </a:srgbClr>
                  </a:outerShdw>
                </a:effectLst>
                <a:latin typeface="Comic Sans MS" panose="030F0702030302020204" pitchFamily="66" charset="0"/>
              </a:rPr>
              <a:t>Ι</a:t>
            </a:r>
            <a:r>
              <a:rPr lang="el-GR" sz="4400" b="1" dirty="0" smtClean="0">
                <a:solidFill>
                  <a:srgbClr val="EE7D00"/>
                </a:solidFill>
                <a:effectLst>
                  <a:outerShdw blurRad="38100" dist="38100" dir="2700000" algn="tl">
                    <a:srgbClr val="000000">
                      <a:alpha val="43137"/>
                    </a:srgbClr>
                  </a:outerShdw>
                </a:effectLst>
                <a:latin typeface="Comic Sans MS" panose="030F0702030302020204" pitchFamily="66" charset="0"/>
              </a:rPr>
              <a:t>Ν</a:t>
            </a:r>
            <a:r>
              <a:rPr lang="el-GR" sz="4400" b="1" dirty="0" smtClean="0">
                <a:solidFill>
                  <a:srgbClr val="E64A04"/>
                </a:solidFill>
                <a:effectLst>
                  <a:outerShdw blurRad="38100" dist="38100" dir="2700000" algn="tl">
                    <a:srgbClr val="000000">
                      <a:alpha val="43137"/>
                    </a:srgbClr>
                  </a:outerShdw>
                </a:effectLst>
                <a:latin typeface="Comic Sans MS" panose="030F0702030302020204" pitchFamily="66" charset="0"/>
              </a:rPr>
              <a:t>Α</a:t>
            </a:r>
            <a:r>
              <a:rPr lang="el-GR" sz="4400" b="1" dirty="0" smtClean="0">
                <a:solidFill>
                  <a:srgbClr val="FF0000"/>
                </a:solidFill>
                <a:effectLst>
                  <a:outerShdw blurRad="38100" dist="38100" dir="2700000" algn="tl">
                    <a:srgbClr val="000000">
                      <a:alpha val="43137"/>
                    </a:srgbClr>
                  </a:outerShdw>
                </a:effectLst>
                <a:latin typeface="Comic Sans MS" panose="030F0702030302020204" pitchFamily="66" charset="0"/>
              </a:rPr>
              <a:t>Κ</a:t>
            </a:r>
            <a:r>
              <a:rPr lang="el-GR" sz="4400" b="1" dirty="0" smtClean="0">
                <a:solidFill>
                  <a:srgbClr val="B80088"/>
                </a:solidFill>
                <a:effectLst>
                  <a:outerShdw blurRad="38100" dist="38100" dir="2700000" algn="tl">
                    <a:srgbClr val="000000">
                      <a:alpha val="43137"/>
                    </a:srgbClr>
                  </a:outerShdw>
                </a:effectLst>
                <a:latin typeface="Comic Sans MS" panose="030F0702030302020204" pitchFamily="66" charset="0"/>
              </a:rPr>
              <a:t>Ε</a:t>
            </a:r>
            <a:r>
              <a:rPr lang="el-GR" sz="4400" b="1" dirty="0" smtClean="0">
                <a:solidFill>
                  <a:srgbClr val="7030A0"/>
                </a:solidFill>
                <a:effectLst>
                  <a:outerShdw blurRad="38100" dist="38100" dir="2700000" algn="tl">
                    <a:srgbClr val="000000">
                      <a:alpha val="43137"/>
                    </a:srgbClr>
                  </a:outerShdw>
                </a:effectLst>
                <a:latin typeface="Comic Sans MS" panose="030F0702030302020204" pitchFamily="66" charset="0"/>
              </a:rPr>
              <a:t>Σ</a:t>
            </a:r>
            <a:r>
              <a:rPr lang="el-GR" sz="4400" b="1" dirty="0" smtClean="0">
                <a:solidFill>
                  <a:srgbClr val="FF0000"/>
                </a:solidFill>
                <a:effectLst>
                  <a:outerShdw blurRad="38100" dist="38100" dir="2700000" algn="tl">
                    <a:srgbClr val="000000">
                      <a:alpha val="43137"/>
                    </a:srgbClr>
                  </a:outerShdw>
                </a:effectLst>
                <a:latin typeface="Comic Sans MS" panose="030F0702030302020204" pitchFamily="66" charset="0"/>
              </a:rPr>
              <a:t> </a:t>
            </a:r>
            <a:r>
              <a:rPr lang="el-GR" sz="4400" b="1" dirty="0" smtClean="0">
                <a:solidFill>
                  <a:srgbClr val="002060"/>
                </a:solidFill>
                <a:effectLst>
                  <a:outerShdw blurRad="38100" dist="38100" dir="2700000" algn="tl">
                    <a:srgbClr val="000000">
                      <a:alpha val="43137"/>
                    </a:srgbClr>
                  </a:outerShdw>
                </a:effectLst>
                <a:latin typeface="Comic Sans MS" panose="030F0702030302020204" pitchFamily="66" charset="0"/>
              </a:rPr>
              <a:t>Ζ</a:t>
            </a:r>
            <a:r>
              <a:rPr lang="el-GR" sz="4400" b="1" dirty="0" smtClean="0">
                <a:solidFill>
                  <a:srgbClr val="0070C0"/>
                </a:solidFill>
                <a:effectLst>
                  <a:outerShdw blurRad="38100" dist="38100" dir="2700000" algn="tl">
                    <a:srgbClr val="000000">
                      <a:alpha val="43137"/>
                    </a:srgbClr>
                  </a:outerShdw>
                </a:effectLst>
                <a:latin typeface="Comic Sans MS" panose="030F0702030302020204" pitchFamily="66" charset="0"/>
              </a:rPr>
              <a:t>Ω</a:t>
            </a:r>
            <a:r>
              <a:rPr lang="el-GR" sz="4400" b="1" dirty="0" smtClean="0">
                <a:solidFill>
                  <a:srgbClr val="07CFAE"/>
                </a:solidFill>
                <a:effectLst>
                  <a:outerShdw blurRad="38100" dist="38100" dir="2700000" algn="tl">
                    <a:srgbClr val="000000">
                      <a:alpha val="43137"/>
                    </a:srgbClr>
                  </a:outerShdw>
                </a:effectLst>
                <a:latin typeface="Comic Sans MS" panose="030F0702030302020204" pitchFamily="66" charset="0"/>
              </a:rPr>
              <a:t>Γ</a:t>
            </a:r>
            <a:r>
              <a:rPr lang="el-GR" sz="4400" b="1" dirty="0" smtClean="0">
                <a:solidFill>
                  <a:srgbClr val="00B050"/>
                </a:solidFill>
                <a:effectLst>
                  <a:outerShdw blurRad="38100" dist="38100" dir="2700000" algn="tl">
                    <a:srgbClr val="000000">
                      <a:alpha val="43137"/>
                    </a:srgbClr>
                  </a:outerShdw>
                </a:effectLst>
                <a:latin typeface="Comic Sans MS" panose="030F0702030302020204" pitchFamily="66" charset="0"/>
              </a:rPr>
              <a:t>Ρ</a:t>
            </a:r>
            <a:r>
              <a:rPr lang="el-GR" sz="4400" b="1" dirty="0" smtClean="0">
                <a:solidFill>
                  <a:srgbClr val="92D050"/>
                </a:solidFill>
                <a:effectLst>
                  <a:outerShdw blurRad="38100" dist="38100" dir="2700000" algn="tl">
                    <a:srgbClr val="000000">
                      <a:alpha val="43137"/>
                    </a:srgbClr>
                  </a:outerShdw>
                </a:effectLst>
                <a:latin typeface="Comic Sans MS" panose="030F0702030302020204" pitchFamily="66" charset="0"/>
              </a:rPr>
              <a:t>Α</a:t>
            </a:r>
            <a:r>
              <a:rPr lang="el-GR" sz="4400" b="1" dirty="0" smtClean="0">
                <a:solidFill>
                  <a:srgbClr val="FFFF00"/>
                </a:solidFill>
                <a:effectLst>
                  <a:outerShdw blurRad="38100" dist="38100" dir="2700000" algn="tl">
                    <a:srgbClr val="000000">
                      <a:alpha val="43137"/>
                    </a:srgbClr>
                  </a:outerShdw>
                </a:effectLst>
                <a:latin typeface="Comic Sans MS" panose="030F0702030302020204" pitchFamily="66" charset="0"/>
              </a:rPr>
              <a:t>Φ</a:t>
            </a:r>
            <a:r>
              <a:rPr lang="el-GR" sz="4400" b="1" dirty="0" smtClean="0">
                <a:solidFill>
                  <a:srgbClr val="FFC000"/>
                </a:solidFill>
                <a:effectLst>
                  <a:outerShdw blurRad="38100" dist="38100" dir="2700000" algn="tl">
                    <a:srgbClr val="000000">
                      <a:alpha val="43137"/>
                    </a:srgbClr>
                  </a:outerShdw>
                </a:effectLst>
                <a:latin typeface="Comic Sans MS" panose="030F0702030302020204" pitchFamily="66" charset="0"/>
              </a:rPr>
              <a:t>Ι</a:t>
            </a:r>
            <a:r>
              <a:rPr lang="el-GR" sz="4400" b="1" dirty="0" smtClean="0">
                <a:solidFill>
                  <a:srgbClr val="EE7D00"/>
                </a:solidFill>
                <a:effectLst>
                  <a:outerShdw blurRad="38100" dist="38100" dir="2700000" algn="tl">
                    <a:srgbClr val="000000">
                      <a:alpha val="43137"/>
                    </a:srgbClr>
                  </a:outerShdw>
                </a:effectLst>
                <a:latin typeface="Comic Sans MS" panose="030F0702030302020204" pitchFamily="66" charset="0"/>
              </a:rPr>
              <a:t>Κ</a:t>
            </a:r>
            <a:r>
              <a:rPr lang="el-GR" sz="4400" b="1" dirty="0" smtClean="0">
                <a:solidFill>
                  <a:srgbClr val="E64A04"/>
                </a:solidFill>
                <a:effectLst>
                  <a:outerShdw blurRad="38100" dist="38100" dir="2700000" algn="tl">
                    <a:srgbClr val="000000">
                      <a:alpha val="43137"/>
                    </a:srgbClr>
                  </a:outerShdw>
                </a:effectLst>
                <a:latin typeface="Comic Sans MS" panose="030F0702030302020204" pitchFamily="66" charset="0"/>
              </a:rPr>
              <a:t>Η</a:t>
            </a:r>
            <a:r>
              <a:rPr lang="el-GR" sz="4400" b="1" dirty="0" smtClean="0">
                <a:solidFill>
                  <a:srgbClr val="FF0000"/>
                </a:solidFill>
                <a:effectLst>
                  <a:outerShdw blurRad="38100" dist="38100" dir="2700000" algn="tl">
                    <a:srgbClr val="000000">
                      <a:alpha val="43137"/>
                    </a:srgbClr>
                  </a:outerShdw>
                </a:effectLst>
                <a:latin typeface="Comic Sans MS" panose="030F0702030302020204" pitchFamily="66" charset="0"/>
              </a:rPr>
              <a:t>Σ </a:t>
            </a:r>
          </a:p>
          <a:p>
            <a:pPr algn="ctr"/>
            <a:r>
              <a:rPr lang="el-GR" sz="4400" b="1" dirty="0" smtClean="0">
                <a:solidFill>
                  <a:srgbClr val="B80088"/>
                </a:solidFill>
                <a:effectLst>
                  <a:outerShdw blurRad="38100" dist="38100" dir="2700000" algn="tl">
                    <a:srgbClr val="000000">
                      <a:alpha val="43137"/>
                    </a:srgbClr>
                  </a:outerShdw>
                </a:effectLst>
                <a:latin typeface="Comic Sans MS" panose="030F0702030302020204" pitchFamily="66" charset="0"/>
              </a:rPr>
              <a:t>Μ</a:t>
            </a:r>
            <a:r>
              <a:rPr lang="el-GR" sz="4400" b="1" dirty="0" smtClean="0">
                <a:solidFill>
                  <a:srgbClr val="7030A0"/>
                </a:solidFill>
                <a:effectLst>
                  <a:outerShdw blurRad="38100" dist="38100" dir="2700000" algn="tl">
                    <a:srgbClr val="000000">
                      <a:alpha val="43137"/>
                    </a:srgbClr>
                  </a:outerShdw>
                </a:effectLst>
                <a:latin typeface="Comic Sans MS" panose="030F0702030302020204" pitchFamily="66" charset="0"/>
              </a:rPr>
              <a:t>Ε</a:t>
            </a:r>
            <a:r>
              <a:rPr lang="el-GR" sz="4400" b="1" dirty="0" smtClean="0">
                <a:solidFill>
                  <a:srgbClr val="FF0000"/>
                </a:solidFill>
                <a:effectLst>
                  <a:outerShdw blurRad="38100" dist="38100" dir="2700000" algn="tl">
                    <a:srgbClr val="000000">
                      <a:alpha val="43137"/>
                    </a:srgbClr>
                  </a:outerShdw>
                </a:effectLst>
                <a:latin typeface="Comic Sans MS" panose="030F0702030302020204" pitchFamily="66" charset="0"/>
              </a:rPr>
              <a:t> </a:t>
            </a:r>
            <a:r>
              <a:rPr lang="el-GR" sz="4400" b="1" dirty="0" smtClean="0">
                <a:solidFill>
                  <a:srgbClr val="002060"/>
                </a:solidFill>
                <a:effectLst>
                  <a:outerShdw blurRad="38100" dist="38100" dir="2700000" algn="tl">
                    <a:srgbClr val="000000">
                      <a:alpha val="43137"/>
                    </a:srgbClr>
                  </a:outerShdw>
                </a:effectLst>
                <a:latin typeface="Comic Sans MS" panose="030F0702030302020204" pitchFamily="66" charset="0"/>
              </a:rPr>
              <a:t>Β</a:t>
            </a:r>
            <a:r>
              <a:rPr lang="el-GR" sz="4400" b="1" dirty="0" smtClean="0">
                <a:solidFill>
                  <a:srgbClr val="0070C0"/>
                </a:solidFill>
                <a:effectLst>
                  <a:outerShdw blurRad="38100" dist="38100" dir="2700000" algn="tl">
                    <a:srgbClr val="000000">
                      <a:alpha val="43137"/>
                    </a:srgbClr>
                  </a:outerShdw>
                </a:effectLst>
                <a:latin typeface="Comic Sans MS" panose="030F0702030302020204" pitchFamily="66" charset="0"/>
              </a:rPr>
              <a:t>Α</a:t>
            </a:r>
            <a:r>
              <a:rPr lang="el-GR" sz="4400" b="1" dirty="0" smtClean="0">
                <a:solidFill>
                  <a:srgbClr val="07CFAE"/>
                </a:solidFill>
                <a:effectLst>
                  <a:outerShdw blurRad="38100" dist="38100" dir="2700000" algn="tl">
                    <a:srgbClr val="000000">
                      <a:alpha val="43137"/>
                    </a:srgbClr>
                  </a:outerShdw>
                </a:effectLst>
                <a:latin typeface="Comic Sans MS" panose="030F0702030302020204" pitchFamily="66" charset="0"/>
              </a:rPr>
              <a:t>Σ</a:t>
            </a:r>
            <a:r>
              <a:rPr lang="el-GR" sz="4400" b="1" dirty="0" smtClean="0">
                <a:solidFill>
                  <a:srgbClr val="00B050"/>
                </a:solidFill>
                <a:effectLst>
                  <a:outerShdw blurRad="38100" dist="38100" dir="2700000" algn="tl">
                    <a:srgbClr val="000000">
                      <a:alpha val="43137"/>
                    </a:srgbClr>
                  </a:outerShdw>
                </a:effectLst>
                <a:latin typeface="Comic Sans MS" panose="030F0702030302020204" pitchFamily="66" charset="0"/>
              </a:rPr>
              <a:t>Η</a:t>
            </a:r>
            <a:r>
              <a:rPr lang="el-GR" sz="4400" b="1" dirty="0" smtClean="0">
                <a:solidFill>
                  <a:srgbClr val="FF0000"/>
                </a:solidFill>
                <a:effectLst>
                  <a:outerShdw blurRad="38100" dist="38100" dir="2700000" algn="tl">
                    <a:srgbClr val="000000">
                      <a:alpha val="43137"/>
                    </a:srgbClr>
                  </a:outerShdw>
                </a:effectLst>
                <a:latin typeface="Comic Sans MS" panose="030F0702030302020204" pitchFamily="66" charset="0"/>
              </a:rPr>
              <a:t> </a:t>
            </a:r>
            <a:r>
              <a:rPr lang="el-GR" sz="4400" b="1" dirty="0" smtClean="0">
                <a:solidFill>
                  <a:srgbClr val="92D050"/>
                </a:solidFill>
                <a:effectLst>
                  <a:outerShdw blurRad="38100" dist="38100" dir="2700000" algn="tl">
                    <a:srgbClr val="000000">
                      <a:alpha val="43137"/>
                    </a:srgbClr>
                  </a:outerShdw>
                </a:effectLst>
                <a:latin typeface="Comic Sans MS" panose="030F0702030302020204" pitchFamily="66" charset="0"/>
              </a:rPr>
              <a:t>Τ</a:t>
            </a:r>
            <a:r>
              <a:rPr lang="el-GR" sz="4400" b="1" dirty="0" smtClean="0">
                <a:solidFill>
                  <a:srgbClr val="FFFF00"/>
                </a:solidFill>
                <a:effectLst>
                  <a:outerShdw blurRad="38100" dist="38100" dir="2700000" algn="tl">
                    <a:srgbClr val="000000">
                      <a:alpha val="43137"/>
                    </a:srgbClr>
                  </a:outerShdw>
                </a:effectLst>
                <a:latin typeface="Comic Sans MS" panose="030F0702030302020204" pitchFamily="66" charset="0"/>
              </a:rPr>
              <a:t>Ο</a:t>
            </a:r>
            <a:r>
              <a:rPr lang="el-GR" sz="4400" b="1" dirty="0" smtClean="0">
                <a:solidFill>
                  <a:srgbClr val="FFC000"/>
                </a:solidFill>
                <a:effectLst>
                  <a:outerShdw blurRad="38100" dist="38100" dir="2700000" algn="tl">
                    <a:srgbClr val="000000">
                      <a:alpha val="43137"/>
                    </a:srgbClr>
                  </a:outerShdw>
                </a:effectLst>
                <a:latin typeface="Comic Sans MS" panose="030F0702030302020204" pitchFamily="66" charset="0"/>
              </a:rPr>
              <a:t>Υ</a:t>
            </a:r>
            <a:r>
              <a:rPr lang="el-GR" sz="4400" b="1" dirty="0" smtClean="0">
                <a:solidFill>
                  <a:srgbClr val="EE7D00"/>
                </a:solidFill>
                <a:effectLst>
                  <a:outerShdw blurRad="38100" dist="38100" dir="2700000" algn="tl">
                    <a:srgbClr val="000000">
                      <a:alpha val="43137"/>
                    </a:srgbClr>
                  </a:outerShdw>
                </a:effectLst>
                <a:latin typeface="Comic Sans MS" panose="030F0702030302020204" pitchFamily="66" charset="0"/>
              </a:rPr>
              <a:t>Σ</a:t>
            </a:r>
            <a:r>
              <a:rPr lang="el-GR" sz="4400" b="1" dirty="0" smtClean="0">
                <a:solidFill>
                  <a:srgbClr val="FF0000"/>
                </a:solidFill>
                <a:effectLst>
                  <a:outerShdw blurRad="38100" dist="38100" dir="2700000" algn="tl">
                    <a:srgbClr val="000000">
                      <a:alpha val="43137"/>
                    </a:srgbClr>
                  </a:outerShdw>
                </a:effectLst>
                <a:latin typeface="Comic Sans MS" panose="030F0702030302020204" pitchFamily="66" charset="0"/>
              </a:rPr>
              <a:t> </a:t>
            </a:r>
          </a:p>
          <a:p>
            <a:pPr algn="ctr"/>
            <a:r>
              <a:rPr lang="el-GR" sz="4400" b="1" dirty="0" smtClean="0">
                <a:solidFill>
                  <a:srgbClr val="E64A04"/>
                </a:solidFill>
                <a:effectLst>
                  <a:outerShdw blurRad="38100" dist="38100" dir="2700000" algn="tl">
                    <a:srgbClr val="000000">
                      <a:alpha val="43137"/>
                    </a:srgbClr>
                  </a:outerShdw>
                </a:effectLst>
                <a:latin typeface="Comic Sans MS" panose="030F0702030302020204" pitchFamily="66" charset="0"/>
              </a:rPr>
              <a:t>Τ</a:t>
            </a:r>
            <a:r>
              <a:rPr lang="el-GR" sz="4400" b="1" dirty="0" smtClean="0">
                <a:solidFill>
                  <a:srgbClr val="FF0000"/>
                </a:solidFill>
                <a:effectLst>
                  <a:outerShdw blurRad="38100" dist="38100" dir="2700000" algn="tl">
                    <a:srgbClr val="000000">
                      <a:alpha val="43137"/>
                    </a:srgbClr>
                  </a:outerShdw>
                </a:effectLst>
                <a:latin typeface="Comic Sans MS" panose="030F0702030302020204" pitchFamily="66" charset="0"/>
              </a:rPr>
              <a:t>Ο </a:t>
            </a:r>
            <a:r>
              <a:rPr lang="el-GR" sz="4400" b="1" dirty="0" smtClean="0">
                <a:solidFill>
                  <a:srgbClr val="B80088"/>
                </a:solidFill>
                <a:effectLst>
                  <a:outerShdw blurRad="38100" dist="38100" dir="2700000" algn="tl">
                    <a:srgbClr val="000000">
                      <a:alpha val="43137"/>
                    </a:srgbClr>
                  </a:outerShdw>
                </a:effectLst>
                <a:latin typeface="Comic Sans MS" panose="030F0702030302020204" pitchFamily="66" charset="0"/>
              </a:rPr>
              <a:t>Χ</a:t>
            </a:r>
            <a:r>
              <a:rPr lang="el-GR" sz="4400" b="1" dirty="0" smtClean="0">
                <a:solidFill>
                  <a:srgbClr val="7030A0"/>
                </a:solidFill>
                <a:effectLst>
                  <a:outerShdw blurRad="38100" dist="38100" dir="2700000" algn="tl">
                    <a:srgbClr val="000000">
                      <a:alpha val="43137"/>
                    </a:srgbClr>
                  </a:outerShdw>
                </a:effectLst>
                <a:latin typeface="Comic Sans MS" panose="030F0702030302020204" pitchFamily="66" charset="0"/>
              </a:rPr>
              <a:t>Ρ</a:t>
            </a:r>
            <a:r>
              <a:rPr lang="el-GR" sz="4400" b="1" dirty="0" smtClean="0">
                <a:solidFill>
                  <a:srgbClr val="002060"/>
                </a:solidFill>
                <a:effectLst>
                  <a:outerShdw blurRad="38100" dist="38100" dir="2700000" algn="tl">
                    <a:srgbClr val="000000">
                      <a:alpha val="43137"/>
                    </a:srgbClr>
                  </a:outerShdw>
                </a:effectLst>
                <a:latin typeface="Comic Sans MS" panose="030F0702030302020204" pitchFamily="66" charset="0"/>
              </a:rPr>
              <a:t>Ω</a:t>
            </a:r>
            <a:r>
              <a:rPr lang="el-GR" sz="4400" b="1" dirty="0" smtClean="0">
                <a:solidFill>
                  <a:srgbClr val="0070C0"/>
                </a:solidFill>
                <a:effectLst>
                  <a:outerShdw blurRad="38100" dist="38100" dir="2700000" algn="tl">
                    <a:srgbClr val="000000">
                      <a:alpha val="43137"/>
                    </a:srgbClr>
                  </a:outerShdw>
                </a:effectLst>
                <a:latin typeface="Comic Sans MS" panose="030F0702030302020204" pitchFamily="66" charset="0"/>
              </a:rPr>
              <a:t>Μ</a:t>
            </a:r>
            <a:r>
              <a:rPr lang="el-GR" sz="4400" b="1" dirty="0" smtClean="0">
                <a:solidFill>
                  <a:srgbClr val="07CFAE"/>
                </a:solidFill>
                <a:effectLst>
                  <a:outerShdw blurRad="38100" dist="38100" dir="2700000" algn="tl">
                    <a:srgbClr val="000000">
                      <a:alpha val="43137"/>
                    </a:srgbClr>
                  </a:outerShdw>
                </a:effectLst>
                <a:latin typeface="Comic Sans MS" panose="030F0702030302020204" pitchFamily="66" charset="0"/>
              </a:rPr>
              <a:t>Α</a:t>
            </a:r>
          </a:p>
          <a:p>
            <a:pPr algn="ctr"/>
            <a:r>
              <a:rPr lang="el-GR" sz="4400" b="1" dirty="0" smtClean="0">
                <a:solidFill>
                  <a:srgbClr val="00B050"/>
                </a:solidFill>
                <a:effectLst>
                  <a:outerShdw blurRad="38100" dist="38100" dir="2700000" algn="tl">
                    <a:srgbClr val="000000">
                      <a:alpha val="43137"/>
                    </a:srgbClr>
                  </a:outerShdw>
                </a:effectLst>
                <a:latin typeface="Comic Sans MS" panose="030F0702030302020204" pitchFamily="66" charset="0"/>
              </a:rPr>
              <a:t>.</a:t>
            </a:r>
            <a:r>
              <a:rPr lang="el-GR" sz="4400" b="1" dirty="0" smtClean="0">
                <a:solidFill>
                  <a:srgbClr val="FF0000"/>
                </a:solidFill>
                <a:effectLst>
                  <a:outerShdw blurRad="38100" dist="38100" dir="2700000" algn="tl">
                    <a:srgbClr val="000000">
                      <a:alpha val="43137"/>
                    </a:srgbClr>
                  </a:outerShdw>
                </a:effectLst>
                <a:latin typeface="Comic Sans MS" panose="030F0702030302020204" pitchFamily="66" charset="0"/>
              </a:rPr>
              <a:t> </a:t>
            </a:r>
            <a:r>
              <a:rPr lang="el-GR" sz="4400" b="1" dirty="0" smtClean="0">
                <a:solidFill>
                  <a:srgbClr val="92D050"/>
                </a:solidFill>
                <a:effectLst>
                  <a:outerShdw blurRad="38100" dist="38100" dir="2700000" algn="tl">
                    <a:srgbClr val="000000">
                      <a:alpha val="43137"/>
                    </a:srgbClr>
                  </a:outerShdw>
                </a:effectLst>
                <a:latin typeface="Comic Sans MS" panose="030F0702030302020204" pitchFamily="66" charset="0"/>
              </a:rPr>
              <a:t>.</a:t>
            </a:r>
            <a:r>
              <a:rPr lang="el-GR" sz="4400" b="1" dirty="0" smtClean="0">
                <a:solidFill>
                  <a:srgbClr val="FF0000"/>
                </a:solidFill>
                <a:effectLst>
                  <a:outerShdw blurRad="38100" dist="38100" dir="2700000" algn="tl">
                    <a:srgbClr val="000000">
                      <a:alpha val="43137"/>
                    </a:srgbClr>
                  </a:outerShdw>
                </a:effectLst>
                <a:latin typeface="Comic Sans MS" panose="030F0702030302020204" pitchFamily="66" charset="0"/>
              </a:rPr>
              <a:t> </a:t>
            </a:r>
            <a:r>
              <a:rPr lang="el-GR" sz="4400" b="1" dirty="0" smtClean="0">
                <a:solidFill>
                  <a:srgbClr val="FFFF00"/>
                </a:solidFill>
                <a:effectLst>
                  <a:outerShdw blurRad="38100" dist="38100" dir="2700000" algn="tl">
                    <a:srgbClr val="000000">
                      <a:alpha val="43137"/>
                    </a:srgbClr>
                  </a:outerShdw>
                </a:effectLst>
                <a:latin typeface="Comic Sans MS" panose="030F0702030302020204" pitchFamily="66" charset="0"/>
              </a:rPr>
              <a:t>.</a:t>
            </a:r>
            <a:endParaRPr lang="el-GR" sz="4400" b="1" dirty="0">
              <a:solidFill>
                <a:srgbClr val="FFFF00"/>
              </a:solidFill>
              <a:effectLst>
                <a:outerShdw blurRad="38100" dist="38100" dir="2700000" algn="tl">
                  <a:srgbClr val="000000">
                    <a:alpha val="43137"/>
                  </a:srgbClr>
                </a:outerShdw>
              </a:effectLst>
              <a:latin typeface="Comic Sans MS" panose="030F0702030302020204" pitchFamily="66" charset="0"/>
            </a:endParaRPr>
          </a:p>
        </p:txBody>
      </p:sp>
    </p:spTree>
    <p:extLst>
      <p:ext uri="{BB962C8B-B14F-4D97-AF65-F5344CB8AC3E}">
        <p14:creationId xmlns="" xmlns:p14="http://schemas.microsoft.com/office/powerpoint/2010/main" val="131955511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1 - Εικόνα" descr="matisse_red_studio1362587504443.jpg"/>
          <p:cNvPicPr>
            <a:picLocks noChangeAspect="1"/>
          </p:cNvPicPr>
          <p:nvPr/>
        </p:nvPicPr>
        <p:blipFill>
          <a:blip r:embed="rId2" cstate="print"/>
          <a:stretch>
            <a:fillRect/>
          </a:stretch>
        </p:blipFill>
        <p:spPr>
          <a:xfrm>
            <a:off x="0" y="-2730"/>
            <a:ext cx="9144000" cy="6893251"/>
          </a:xfrm>
          <a:prstGeom prst="rect">
            <a:avLst/>
          </a:prstGeom>
        </p:spPr>
      </p:pic>
      <p:sp>
        <p:nvSpPr>
          <p:cNvPr id="5" name="9 - TextBox"/>
          <p:cNvSpPr txBox="1"/>
          <p:nvPr/>
        </p:nvSpPr>
        <p:spPr>
          <a:xfrm>
            <a:off x="4139952" y="4437112"/>
            <a:ext cx="3096344" cy="1015856"/>
          </a:xfrm>
          <a:prstGeom prst="rect">
            <a:avLst/>
          </a:prstGeom>
          <a:noFill/>
        </p:spPr>
        <p:txBody>
          <a:bodyPr wrap="square" rtlCol="0">
            <a:spAutoFit/>
          </a:bodyPr>
          <a:lstStyle/>
          <a:p>
            <a:pPr algn="ctr">
              <a:lnSpc>
                <a:spcPct val="150000"/>
              </a:lnSpc>
            </a:pPr>
            <a:r>
              <a:rPr lang="el-GR" sz="2400" b="1" dirty="0" smtClean="0">
                <a:solidFill>
                  <a:schemeClr val="bg1"/>
                </a:solidFill>
                <a:latin typeface="Comic Sans MS" pitchFamily="66" charset="0"/>
              </a:rPr>
              <a:t>"Το κόκκινο ατελιέ" </a:t>
            </a:r>
            <a:r>
              <a:rPr lang="en-US" b="1" dirty="0" smtClean="0">
                <a:solidFill>
                  <a:schemeClr val="bg1"/>
                </a:solidFill>
                <a:latin typeface="Comic Sans MS" panose="030F0702030302020204" pitchFamily="66" charset="0"/>
              </a:rPr>
              <a:t>Henri Matisse, </a:t>
            </a:r>
            <a:r>
              <a:rPr lang="el-GR" b="1" dirty="0" smtClean="0">
                <a:solidFill>
                  <a:schemeClr val="bg1"/>
                </a:solidFill>
                <a:latin typeface="Comic Sans MS" pitchFamily="66" charset="0"/>
              </a:rPr>
              <a:t>1911</a:t>
            </a:r>
            <a:endParaRPr lang="el-GR" b="1" dirty="0">
              <a:solidFill>
                <a:schemeClr val="bg1"/>
              </a:solidFill>
              <a:latin typeface="Comic Sans MS" pitchFamily="66" charset="0"/>
            </a:endParaRPr>
          </a:p>
        </p:txBody>
      </p:sp>
    </p:spTree>
    <p:extLst>
      <p:ext uri="{BB962C8B-B14F-4D97-AF65-F5344CB8AC3E}">
        <p14:creationId xmlns="" xmlns:p14="http://schemas.microsoft.com/office/powerpoint/2010/main" val="275409085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 Θέση περιεχομένου"/>
          <p:cNvSpPr>
            <a:spLocks noGrp="1"/>
          </p:cNvSpPr>
          <p:nvPr>
            <p:ph idx="1"/>
          </p:nvPr>
        </p:nvSpPr>
        <p:spPr>
          <a:xfrm>
            <a:off x="539552" y="188640"/>
            <a:ext cx="8604448" cy="6669360"/>
          </a:xfrm>
        </p:spPr>
        <p:txBody>
          <a:bodyPr>
            <a:normAutofit fontScale="55000" lnSpcReduction="20000"/>
          </a:bodyPr>
          <a:lstStyle/>
          <a:p>
            <a:pPr>
              <a:buNone/>
            </a:pPr>
            <a:r>
              <a:rPr lang="el-GR" dirty="0" smtClean="0">
                <a:latin typeface="Comic Sans MS" pitchFamily="66" charset="0"/>
              </a:rPr>
              <a:t>                        </a:t>
            </a:r>
            <a:r>
              <a:rPr lang="el-GR" sz="4400" b="1" dirty="0" smtClean="0">
                <a:solidFill>
                  <a:srgbClr val="FF0000"/>
                </a:solidFill>
                <a:latin typeface="Comic Sans MS" pitchFamily="66" charset="0"/>
              </a:rPr>
              <a:t>ΟΜΑΔΕΣ ΕΡΓΑΣΙΑΣ</a:t>
            </a:r>
          </a:p>
          <a:p>
            <a:pPr>
              <a:buNone/>
            </a:pPr>
            <a:endParaRPr lang="el-GR" dirty="0" smtClean="0">
              <a:latin typeface="Comic Sans MS" pitchFamily="66" charset="0"/>
            </a:endParaRPr>
          </a:p>
          <a:p>
            <a:pPr>
              <a:buNone/>
            </a:pPr>
            <a:r>
              <a:rPr lang="el-GR" dirty="0" smtClean="0">
                <a:latin typeface="Comic Sans MS" pitchFamily="66" charset="0"/>
              </a:rPr>
              <a:t>1.   </a:t>
            </a:r>
            <a:r>
              <a:rPr lang="el-GR" b="1" dirty="0" smtClean="0">
                <a:solidFill>
                  <a:srgbClr val="FF6600"/>
                </a:solidFill>
                <a:latin typeface="Comic Sans MS" pitchFamily="66" charset="0"/>
              </a:rPr>
              <a:t>Οι ιππότες της </a:t>
            </a:r>
            <a:r>
              <a:rPr lang="el-GR" b="1" smtClean="0">
                <a:solidFill>
                  <a:srgbClr val="FF6600"/>
                </a:solidFill>
                <a:latin typeface="Comic Sans MS" pitchFamily="66" charset="0"/>
              </a:rPr>
              <a:t>σκιάς</a:t>
            </a:r>
            <a:r>
              <a:rPr lang="el-GR" smtClean="0">
                <a:latin typeface="Comic Sans MS" pitchFamily="66" charset="0"/>
              </a:rPr>
              <a:t>:</a:t>
            </a:r>
            <a:r>
              <a:rPr lang="en-US" smtClean="0">
                <a:latin typeface="Comic Sans MS" pitchFamily="66" charset="0"/>
              </a:rPr>
              <a:t> </a:t>
            </a:r>
            <a:r>
              <a:rPr lang="el-GR" smtClean="0">
                <a:latin typeface="Comic Sans MS" pitchFamily="66" charset="0"/>
              </a:rPr>
              <a:t>    </a:t>
            </a:r>
            <a:r>
              <a:rPr lang="en-US" smtClean="0">
                <a:latin typeface="Comic Sans MS" pitchFamily="66" charset="0"/>
              </a:rPr>
              <a:t>      </a:t>
            </a:r>
            <a:r>
              <a:rPr lang="el-GR" smtClean="0">
                <a:latin typeface="Comic Sans MS" pitchFamily="66" charset="0"/>
              </a:rPr>
              <a:t>Γιώργος </a:t>
            </a:r>
            <a:r>
              <a:rPr lang="el-GR" dirty="0" smtClean="0">
                <a:latin typeface="Comic Sans MS" pitchFamily="66" charset="0"/>
              </a:rPr>
              <a:t>Αθανασίου</a:t>
            </a:r>
          </a:p>
          <a:p>
            <a:pPr>
              <a:buNone/>
            </a:pPr>
            <a:r>
              <a:rPr lang="el-GR" smtClean="0">
                <a:latin typeface="Comic Sans MS" pitchFamily="66" charset="0"/>
              </a:rPr>
              <a:t>                                      </a:t>
            </a:r>
            <a:r>
              <a:rPr lang="en-US" smtClean="0">
                <a:latin typeface="Comic Sans MS" pitchFamily="66" charset="0"/>
              </a:rPr>
              <a:t> </a:t>
            </a:r>
            <a:r>
              <a:rPr lang="el-GR" smtClean="0">
                <a:latin typeface="Comic Sans MS" pitchFamily="66" charset="0"/>
              </a:rPr>
              <a:t>    </a:t>
            </a:r>
            <a:r>
              <a:rPr lang="en-US" smtClean="0">
                <a:latin typeface="Comic Sans MS" pitchFamily="66" charset="0"/>
              </a:rPr>
              <a:t>       </a:t>
            </a:r>
            <a:r>
              <a:rPr lang="el-GR" dirty="0" smtClean="0">
                <a:latin typeface="Comic Sans MS" pitchFamily="66" charset="0"/>
              </a:rPr>
              <a:t>Δημήτρης </a:t>
            </a:r>
            <a:r>
              <a:rPr lang="el-GR" dirty="0" err="1" smtClean="0">
                <a:latin typeface="Comic Sans MS" pitchFamily="66" charset="0"/>
              </a:rPr>
              <a:t>Ανδρεαδέλλης</a:t>
            </a:r>
            <a:endParaRPr lang="el-GR" dirty="0" smtClean="0">
              <a:latin typeface="Comic Sans MS" pitchFamily="66" charset="0"/>
            </a:endParaRPr>
          </a:p>
          <a:p>
            <a:pPr>
              <a:buNone/>
            </a:pPr>
            <a:r>
              <a:rPr lang="el-GR" smtClean="0">
                <a:latin typeface="Comic Sans MS" pitchFamily="66" charset="0"/>
              </a:rPr>
              <a:t>                                     </a:t>
            </a:r>
            <a:r>
              <a:rPr lang="en-US" smtClean="0">
                <a:latin typeface="Comic Sans MS" pitchFamily="66" charset="0"/>
              </a:rPr>
              <a:t> </a:t>
            </a:r>
            <a:r>
              <a:rPr lang="el-GR" smtClean="0">
                <a:latin typeface="Comic Sans MS" pitchFamily="66" charset="0"/>
              </a:rPr>
              <a:t>  </a:t>
            </a:r>
            <a:r>
              <a:rPr lang="en-US" smtClean="0">
                <a:latin typeface="Comic Sans MS" pitchFamily="66" charset="0"/>
              </a:rPr>
              <a:t>        </a:t>
            </a:r>
            <a:r>
              <a:rPr lang="el-GR" smtClean="0">
                <a:latin typeface="Comic Sans MS" pitchFamily="66" charset="0"/>
              </a:rPr>
              <a:t>  </a:t>
            </a:r>
            <a:r>
              <a:rPr lang="el-GR" dirty="0" smtClean="0">
                <a:latin typeface="Comic Sans MS" pitchFamily="66" charset="0"/>
              </a:rPr>
              <a:t>Νίκος </a:t>
            </a:r>
            <a:r>
              <a:rPr lang="el-GR" dirty="0" err="1" smtClean="0">
                <a:latin typeface="Comic Sans MS" pitchFamily="66" charset="0"/>
              </a:rPr>
              <a:t>Γκάβρα</a:t>
            </a:r>
            <a:endParaRPr lang="el-GR" dirty="0" smtClean="0">
              <a:latin typeface="Comic Sans MS" pitchFamily="66" charset="0"/>
            </a:endParaRPr>
          </a:p>
          <a:p>
            <a:pPr>
              <a:buNone/>
            </a:pPr>
            <a:r>
              <a:rPr lang="el-GR" dirty="0" smtClean="0">
                <a:latin typeface="Comic Sans MS" pitchFamily="66" charset="0"/>
              </a:rPr>
              <a:t>2.   </a:t>
            </a:r>
            <a:r>
              <a:rPr lang="en-US" b="1" dirty="0" smtClean="0">
                <a:solidFill>
                  <a:srgbClr val="F0EA00"/>
                </a:solidFill>
                <a:latin typeface="Comic Sans MS" pitchFamily="66" charset="0"/>
              </a:rPr>
              <a:t>Fiction </a:t>
            </a:r>
            <a:r>
              <a:rPr lang="en-US" b="1" dirty="0" err="1" smtClean="0">
                <a:solidFill>
                  <a:srgbClr val="F0EA00"/>
                </a:solidFill>
                <a:latin typeface="Comic Sans MS" pitchFamily="66" charset="0"/>
              </a:rPr>
              <a:t>Colour</a:t>
            </a:r>
            <a:r>
              <a:rPr lang="el-GR" smtClean="0">
                <a:latin typeface="Comic Sans MS" pitchFamily="66" charset="0"/>
              </a:rPr>
              <a:t>:   </a:t>
            </a:r>
            <a:r>
              <a:rPr lang="en-US" smtClean="0">
                <a:latin typeface="Comic Sans MS" pitchFamily="66" charset="0"/>
              </a:rPr>
              <a:t>        </a:t>
            </a:r>
            <a:r>
              <a:rPr lang="el-GR" smtClean="0">
                <a:latin typeface="Comic Sans MS" pitchFamily="66" charset="0"/>
              </a:rPr>
              <a:t>Γιάννης </a:t>
            </a:r>
            <a:r>
              <a:rPr lang="el-GR" dirty="0" err="1" smtClean="0">
                <a:latin typeface="Comic Sans MS" pitchFamily="66" charset="0"/>
              </a:rPr>
              <a:t>Βασιλάκος</a:t>
            </a:r>
            <a:endParaRPr lang="el-GR" dirty="0" smtClean="0">
              <a:latin typeface="Comic Sans MS" pitchFamily="66" charset="0"/>
            </a:endParaRPr>
          </a:p>
          <a:p>
            <a:pPr>
              <a:buNone/>
            </a:pPr>
            <a:r>
              <a:rPr lang="en-US" smtClean="0">
                <a:latin typeface="Comic Sans MS" pitchFamily="66" charset="0"/>
              </a:rPr>
              <a:t>                     </a:t>
            </a:r>
            <a:r>
              <a:rPr lang="el-GR" smtClean="0">
                <a:latin typeface="Comic Sans MS" pitchFamily="66" charset="0"/>
              </a:rPr>
              <a:t>              </a:t>
            </a:r>
            <a:r>
              <a:rPr lang="en-US" smtClean="0">
                <a:latin typeface="Comic Sans MS" pitchFamily="66" charset="0"/>
              </a:rPr>
              <a:t> </a:t>
            </a:r>
            <a:r>
              <a:rPr lang="el-GR" smtClean="0">
                <a:latin typeface="Comic Sans MS" pitchFamily="66" charset="0"/>
              </a:rPr>
              <a:t>    </a:t>
            </a:r>
            <a:r>
              <a:rPr lang="el-GR" dirty="0" smtClean="0">
                <a:latin typeface="Comic Sans MS" pitchFamily="66" charset="0"/>
              </a:rPr>
              <a:t>Αναστασία Βλάχου</a:t>
            </a:r>
          </a:p>
          <a:p>
            <a:pPr>
              <a:buNone/>
            </a:pPr>
            <a:r>
              <a:rPr lang="el-GR" smtClean="0">
                <a:latin typeface="Comic Sans MS" pitchFamily="66" charset="0"/>
              </a:rPr>
              <a:t>      </a:t>
            </a:r>
            <a:r>
              <a:rPr lang="en-US" smtClean="0">
                <a:latin typeface="Comic Sans MS" pitchFamily="66" charset="0"/>
              </a:rPr>
              <a:t>         </a:t>
            </a:r>
            <a:r>
              <a:rPr lang="el-GR" smtClean="0">
                <a:latin typeface="Comic Sans MS" pitchFamily="66" charset="0"/>
              </a:rPr>
              <a:t>                  </a:t>
            </a:r>
            <a:r>
              <a:rPr lang="en-US" smtClean="0">
                <a:latin typeface="Comic Sans MS" pitchFamily="66" charset="0"/>
              </a:rPr>
              <a:t>  </a:t>
            </a:r>
            <a:r>
              <a:rPr lang="el-GR" smtClean="0">
                <a:latin typeface="Comic Sans MS" pitchFamily="66" charset="0"/>
              </a:rPr>
              <a:t>     </a:t>
            </a:r>
            <a:r>
              <a:rPr lang="el-GR" dirty="0" smtClean="0">
                <a:latin typeface="Comic Sans MS" pitchFamily="66" charset="0"/>
              </a:rPr>
              <a:t>Νικήτας Δράκος</a:t>
            </a:r>
          </a:p>
          <a:p>
            <a:pPr>
              <a:buNone/>
            </a:pPr>
            <a:r>
              <a:rPr lang="el-GR" smtClean="0">
                <a:latin typeface="Comic Sans MS" pitchFamily="66" charset="0"/>
              </a:rPr>
              <a:t>              </a:t>
            </a:r>
            <a:r>
              <a:rPr lang="en-US" smtClean="0">
                <a:latin typeface="Comic Sans MS" pitchFamily="66" charset="0"/>
              </a:rPr>
              <a:t>                  </a:t>
            </a:r>
            <a:r>
              <a:rPr lang="el-GR" smtClean="0">
                <a:latin typeface="Comic Sans MS" pitchFamily="66" charset="0"/>
              </a:rPr>
              <a:t> </a:t>
            </a:r>
            <a:r>
              <a:rPr lang="en-US" smtClean="0">
                <a:latin typeface="Comic Sans MS" pitchFamily="66" charset="0"/>
              </a:rPr>
              <a:t> </a:t>
            </a:r>
            <a:r>
              <a:rPr lang="el-GR" smtClean="0">
                <a:latin typeface="Comic Sans MS" pitchFamily="66" charset="0"/>
              </a:rPr>
              <a:t>      Ελιζαβέ</a:t>
            </a:r>
            <a:r>
              <a:rPr lang="el-GR" dirty="0" err="1" smtClean="0">
                <a:latin typeface="Comic Sans MS" pitchFamily="66" charset="0"/>
              </a:rPr>
              <a:t>τα</a:t>
            </a:r>
            <a:r>
              <a:rPr lang="el-GR" dirty="0" smtClean="0">
                <a:latin typeface="Comic Sans MS" pitchFamily="66" charset="0"/>
              </a:rPr>
              <a:t> </a:t>
            </a:r>
            <a:r>
              <a:rPr lang="el-GR" dirty="0" err="1" smtClean="0">
                <a:latin typeface="Comic Sans MS" pitchFamily="66" charset="0"/>
              </a:rPr>
              <a:t>Σμίρνοβα</a:t>
            </a:r>
            <a:endParaRPr lang="el-GR" dirty="0" smtClean="0">
              <a:latin typeface="Comic Sans MS" pitchFamily="66" charset="0"/>
            </a:endParaRPr>
          </a:p>
          <a:p>
            <a:pPr>
              <a:buNone/>
            </a:pPr>
            <a:r>
              <a:rPr lang="el-GR" dirty="0" smtClean="0">
                <a:latin typeface="Comic Sans MS" pitchFamily="66" charset="0"/>
              </a:rPr>
              <a:t>3.   </a:t>
            </a:r>
            <a:r>
              <a:rPr lang="el-GR" b="1" dirty="0" smtClean="0">
                <a:solidFill>
                  <a:srgbClr val="00B050"/>
                </a:solidFill>
                <a:latin typeface="Comic Sans MS" pitchFamily="66" charset="0"/>
              </a:rPr>
              <a:t>Ζωγραφικοί Πειραματισμοί</a:t>
            </a:r>
            <a:r>
              <a:rPr lang="el-GR" smtClean="0">
                <a:latin typeface="Comic Sans MS" pitchFamily="66" charset="0"/>
              </a:rPr>
              <a:t>: </a:t>
            </a:r>
            <a:r>
              <a:rPr lang="en-US" smtClean="0">
                <a:latin typeface="Comic Sans MS" pitchFamily="66" charset="0"/>
              </a:rPr>
              <a:t>     </a:t>
            </a:r>
            <a:r>
              <a:rPr lang="el-GR" smtClean="0">
                <a:latin typeface="Comic Sans MS" pitchFamily="66" charset="0"/>
              </a:rPr>
              <a:t>    </a:t>
            </a:r>
            <a:r>
              <a:rPr lang="en-US" smtClean="0">
                <a:latin typeface="Comic Sans MS" pitchFamily="66" charset="0"/>
              </a:rPr>
              <a:t> </a:t>
            </a:r>
            <a:r>
              <a:rPr lang="el-GR" smtClean="0">
                <a:latin typeface="Comic Sans MS" pitchFamily="66" charset="0"/>
              </a:rPr>
              <a:t>Ναταλία-Χριστίνα </a:t>
            </a:r>
            <a:r>
              <a:rPr lang="el-GR" dirty="0" smtClean="0">
                <a:latin typeface="Comic Sans MS" pitchFamily="66" charset="0"/>
              </a:rPr>
              <a:t>Ζαχαράκη</a:t>
            </a:r>
          </a:p>
          <a:p>
            <a:pPr>
              <a:buNone/>
            </a:pPr>
            <a:r>
              <a:rPr lang="el-GR" smtClean="0">
                <a:latin typeface="Comic Sans MS" pitchFamily="66" charset="0"/>
              </a:rPr>
              <a:t>                                                     </a:t>
            </a:r>
            <a:r>
              <a:rPr lang="en-US" smtClean="0">
                <a:latin typeface="Comic Sans MS" pitchFamily="66" charset="0"/>
              </a:rPr>
              <a:t>  </a:t>
            </a:r>
            <a:r>
              <a:rPr lang="el-GR" smtClean="0">
                <a:latin typeface="Comic Sans MS" pitchFamily="66" charset="0"/>
              </a:rPr>
              <a:t>  </a:t>
            </a:r>
            <a:r>
              <a:rPr lang="en-US" smtClean="0">
                <a:latin typeface="Comic Sans MS" pitchFamily="66" charset="0"/>
              </a:rPr>
              <a:t>  </a:t>
            </a:r>
            <a:r>
              <a:rPr lang="el-GR" smtClean="0">
                <a:latin typeface="Comic Sans MS" pitchFamily="66" charset="0"/>
              </a:rPr>
              <a:t>Αλέξια </a:t>
            </a:r>
            <a:r>
              <a:rPr lang="el-GR" dirty="0" err="1" smtClean="0">
                <a:latin typeface="Comic Sans MS" pitchFamily="66" charset="0"/>
              </a:rPr>
              <a:t>Καρότση</a:t>
            </a:r>
            <a:endParaRPr lang="el-GR" dirty="0" smtClean="0">
              <a:latin typeface="Comic Sans MS" pitchFamily="66" charset="0"/>
            </a:endParaRPr>
          </a:p>
          <a:p>
            <a:pPr>
              <a:buNone/>
            </a:pPr>
            <a:r>
              <a:rPr lang="el-GR" smtClean="0">
                <a:latin typeface="Comic Sans MS" pitchFamily="66" charset="0"/>
              </a:rPr>
              <a:t>                                                       </a:t>
            </a:r>
            <a:r>
              <a:rPr lang="en-US" smtClean="0">
                <a:latin typeface="Comic Sans MS" pitchFamily="66" charset="0"/>
              </a:rPr>
              <a:t>  </a:t>
            </a:r>
            <a:r>
              <a:rPr lang="el-GR" smtClean="0">
                <a:latin typeface="Comic Sans MS" pitchFamily="66" charset="0"/>
              </a:rPr>
              <a:t> </a:t>
            </a:r>
            <a:r>
              <a:rPr lang="en-US" smtClean="0">
                <a:latin typeface="Comic Sans MS" pitchFamily="66" charset="0"/>
              </a:rPr>
              <a:t> </a:t>
            </a:r>
            <a:r>
              <a:rPr lang="el-GR" smtClean="0">
                <a:latin typeface="Comic Sans MS" pitchFamily="66" charset="0"/>
              </a:rPr>
              <a:t>Κωνσταντίνος </a:t>
            </a:r>
            <a:r>
              <a:rPr lang="el-GR" dirty="0" err="1" smtClean="0">
                <a:latin typeface="Comic Sans MS" pitchFamily="66" charset="0"/>
              </a:rPr>
              <a:t>Κιούσης</a:t>
            </a:r>
            <a:endParaRPr lang="el-GR" dirty="0" smtClean="0">
              <a:latin typeface="Comic Sans MS" pitchFamily="66" charset="0"/>
            </a:endParaRPr>
          </a:p>
          <a:p>
            <a:pPr>
              <a:buNone/>
            </a:pPr>
            <a:r>
              <a:rPr lang="el-GR" smtClean="0">
                <a:latin typeface="Comic Sans MS" pitchFamily="66" charset="0"/>
              </a:rPr>
              <a:t>                                                       </a:t>
            </a:r>
            <a:r>
              <a:rPr lang="en-US" smtClean="0">
                <a:latin typeface="Comic Sans MS" pitchFamily="66" charset="0"/>
              </a:rPr>
              <a:t>    </a:t>
            </a:r>
            <a:r>
              <a:rPr lang="el-GR" smtClean="0">
                <a:latin typeface="Comic Sans MS" pitchFamily="66" charset="0"/>
              </a:rPr>
              <a:t>Αντιγόνη </a:t>
            </a:r>
            <a:r>
              <a:rPr lang="el-GR" dirty="0" err="1" smtClean="0">
                <a:latin typeface="Comic Sans MS" pitchFamily="66" charset="0"/>
              </a:rPr>
              <a:t>Μαμαλούκου</a:t>
            </a:r>
            <a:endParaRPr lang="el-GR" dirty="0" smtClean="0">
              <a:latin typeface="Comic Sans MS" pitchFamily="66" charset="0"/>
            </a:endParaRPr>
          </a:p>
          <a:p>
            <a:pPr>
              <a:buNone/>
            </a:pPr>
            <a:r>
              <a:rPr lang="el-GR" dirty="0" smtClean="0">
                <a:latin typeface="Comic Sans MS" pitchFamily="66" charset="0"/>
              </a:rPr>
              <a:t>4.   </a:t>
            </a:r>
            <a:r>
              <a:rPr lang="el-GR" b="1" dirty="0" smtClean="0">
                <a:solidFill>
                  <a:srgbClr val="3333CC"/>
                </a:solidFill>
                <a:latin typeface="Comic Sans MS" pitchFamily="66" charset="0"/>
              </a:rPr>
              <a:t>Τα κορίτσια της βροχής</a:t>
            </a:r>
            <a:r>
              <a:rPr lang="el-GR" smtClean="0">
                <a:latin typeface="Comic Sans MS" pitchFamily="66" charset="0"/>
              </a:rPr>
              <a:t>:    </a:t>
            </a:r>
            <a:r>
              <a:rPr lang="en-US" smtClean="0">
                <a:latin typeface="Comic Sans MS" pitchFamily="66" charset="0"/>
              </a:rPr>
              <a:t>       </a:t>
            </a:r>
            <a:r>
              <a:rPr lang="el-GR" smtClean="0">
                <a:latin typeface="Comic Sans MS" pitchFamily="66" charset="0"/>
              </a:rPr>
              <a:t>Μαίρη </a:t>
            </a:r>
            <a:r>
              <a:rPr lang="el-GR" dirty="0" err="1" smtClean="0">
                <a:latin typeface="Comic Sans MS" pitchFamily="66" charset="0"/>
              </a:rPr>
              <a:t>Καραδήμου</a:t>
            </a:r>
            <a:r>
              <a:rPr lang="el-GR" dirty="0" smtClean="0">
                <a:latin typeface="Comic Sans MS" pitchFamily="66" charset="0"/>
              </a:rPr>
              <a:t>  </a:t>
            </a:r>
          </a:p>
          <a:p>
            <a:pPr>
              <a:buNone/>
            </a:pPr>
            <a:r>
              <a:rPr lang="el-GR" smtClean="0">
                <a:latin typeface="Comic Sans MS" pitchFamily="66" charset="0"/>
              </a:rPr>
              <a:t>                                        </a:t>
            </a:r>
            <a:r>
              <a:rPr lang="en-US" smtClean="0">
                <a:latin typeface="Comic Sans MS" pitchFamily="66" charset="0"/>
              </a:rPr>
              <a:t>      </a:t>
            </a:r>
            <a:r>
              <a:rPr lang="el-GR" smtClean="0">
                <a:latin typeface="Comic Sans MS" pitchFamily="66" charset="0"/>
              </a:rPr>
              <a:t>       </a:t>
            </a:r>
            <a:r>
              <a:rPr lang="en-US" smtClean="0">
                <a:latin typeface="Comic Sans MS" pitchFamily="66" charset="0"/>
              </a:rPr>
              <a:t>  </a:t>
            </a:r>
            <a:r>
              <a:rPr lang="el-GR" smtClean="0">
                <a:latin typeface="Comic Sans MS" pitchFamily="66" charset="0"/>
              </a:rPr>
              <a:t>Λιάνα </a:t>
            </a:r>
            <a:r>
              <a:rPr lang="el-GR" dirty="0" smtClean="0">
                <a:latin typeface="Comic Sans MS" pitchFamily="66" charset="0"/>
              </a:rPr>
              <a:t>Κρανιδιώτη</a:t>
            </a:r>
          </a:p>
          <a:p>
            <a:pPr>
              <a:buNone/>
            </a:pPr>
            <a:r>
              <a:rPr lang="el-GR" smtClean="0">
                <a:latin typeface="Comic Sans MS" pitchFamily="66" charset="0"/>
              </a:rPr>
              <a:t>                                          </a:t>
            </a:r>
            <a:r>
              <a:rPr lang="en-US" smtClean="0">
                <a:latin typeface="Comic Sans MS" pitchFamily="66" charset="0"/>
              </a:rPr>
              <a:t>     </a:t>
            </a:r>
            <a:r>
              <a:rPr lang="el-GR" smtClean="0">
                <a:latin typeface="Comic Sans MS" pitchFamily="66" charset="0"/>
              </a:rPr>
              <a:t>      </a:t>
            </a:r>
            <a:r>
              <a:rPr lang="en-US" smtClean="0">
                <a:latin typeface="Comic Sans MS" pitchFamily="66" charset="0"/>
              </a:rPr>
              <a:t>  </a:t>
            </a:r>
            <a:r>
              <a:rPr lang="el-GR" smtClean="0">
                <a:latin typeface="Comic Sans MS" pitchFamily="66" charset="0"/>
              </a:rPr>
              <a:t>Άννα </a:t>
            </a:r>
            <a:r>
              <a:rPr lang="el-GR" dirty="0" err="1" smtClean="0">
                <a:latin typeface="Comic Sans MS" pitchFamily="66" charset="0"/>
              </a:rPr>
              <a:t>Κωνσταντινίδου</a:t>
            </a:r>
            <a:r>
              <a:rPr lang="el-GR" dirty="0" smtClean="0">
                <a:latin typeface="Comic Sans MS" pitchFamily="66" charset="0"/>
              </a:rPr>
              <a:t>- </a:t>
            </a:r>
            <a:r>
              <a:rPr lang="el-GR" dirty="0" err="1" smtClean="0">
                <a:latin typeface="Comic Sans MS" pitchFamily="66" charset="0"/>
              </a:rPr>
              <a:t>Τσάμπιον</a:t>
            </a:r>
            <a:endParaRPr lang="el-GR" dirty="0" smtClean="0">
              <a:latin typeface="Comic Sans MS" pitchFamily="66" charset="0"/>
            </a:endParaRPr>
          </a:p>
          <a:p>
            <a:pPr>
              <a:buNone/>
            </a:pPr>
            <a:r>
              <a:rPr lang="el-GR" smtClean="0">
                <a:latin typeface="Comic Sans MS" pitchFamily="66" charset="0"/>
              </a:rPr>
              <a:t>                                              </a:t>
            </a:r>
            <a:r>
              <a:rPr lang="en-US" smtClean="0">
                <a:latin typeface="Comic Sans MS" pitchFamily="66" charset="0"/>
              </a:rPr>
              <a:t> </a:t>
            </a:r>
            <a:r>
              <a:rPr lang="el-GR" smtClean="0">
                <a:latin typeface="Comic Sans MS" pitchFamily="66" charset="0"/>
              </a:rPr>
              <a:t>   </a:t>
            </a:r>
            <a:r>
              <a:rPr lang="en-US" smtClean="0">
                <a:latin typeface="Comic Sans MS" pitchFamily="66" charset="0"/>
              </a:rPr>
              <a:t> </a:t>
            </a:r>
            <a:r>
              <a:rPr lang="el-GR" smtClean="0">
                <a:latin typeface="Comic Sans MS" pitchFamily="66" charset="0"/>
              </a:rPr>
              <a:t>  </a:t>
            </a:r>
            <a:r>
              <a:rPr lang="en-US" smtClean="0">
                <a:latin typeface="Comic Sans MS" pitchFamily="66" charset="0"/>
              </a:rPr>
              <a:t>  </a:t>
            </a:r>
            <a:r>
              <a:rPr lang="el-GR" smtClean="0">
                <a:latin typeface="Comic Sans MS" pitchFamily="66" charset="0"/>
              </a:rPr>
              <a:t>Ξανθή </a:t>
            </a:r>
            <a:r>
              <a:rPr lang="el-GR" dirty="0" err="1" smtClean="0">
                <a:latin typeface="Comic Sans MS" pitchFamily="66" charset="0"/>
              </a:rPr>
              <a:t>Κωνσταντινίδου</a:t>
            </a:r>
            <a:r>
              <a:rPr lang="el-GR" dirty="0" smtClean="0">
                <a:latin typeface="Comic Sans MS" pitchFamily="66" charset="0"/>
              </a:rPr>
              <a:t>- </a:t>
            </a:r>
            <a:r>
              <a:rPr lang="el-GR" dirty="0" err="1" smtClean="0">
                <a:latin typeface="Comic Sans MS" pitchFamily="66" charset="0"/>
              </a:rPr>
              <a:t>Τσάμπιον</a:t>
            </a:r>
            <a:endParaRPr lang="el-GR" dirty="0" smtClean="0">
              <a:latin typeface="Comic Sans MS" pitchFamily="66" charset="0"/>
            </a:endParaRPr>
          </a:p>
          <a:p>
            <a:pPr>
              <a:buNone/>
            </a:pPr>
            <a:r>
              <a:rPr lang="el-GR" dirty="0" smtClean="0">
                <a:latin typeface="Comic Sans MS" pitchFamily="66" charset="0"/>
              </a:rPr>
              <a:t>5.    </a:t>
            </a:r>
            <a:r>
              <a:rPr lang="el-GR" b="1" dirty="0" smtClean="0">
                <a:solidFill>
                  <a:srgbClr val="7030A0"/>
                </a:solidFill>
                <a:latin typeface="Comic Sans MS" pitchFamily="66" charset="0"/>
              </a:rPr>
              <a:t>Τα "άτομα" της ζωγραφικής</a:t>
            </a:r>
            <a:r>
              <a:rPr lang="el-GR" smtClean="0">
                <a:latin typeface="Comic Sans MS" pitchFamily="66" charset="0"/>
              </a:rPr>
              <a:t>:  </a:t>
            </a:r>
            <a:r>
              <a:rPr lang="en-US" smtClean="0">
                <a:latin typeface="Comic Sans MS" pitchFamily="66" charset="0"/>
              </a:rPr>
              <a:t>     </a:t>
            </a:r>
            <a:r>
              <a:rPr lang="el-GR" smtClean="0">
                <a:latin typeface="Comic Sans MS" pitchFamily="66" charset="0"/>
              </a:rPr>
              <a:t>  </a:t>
            </a:r>
            <a:r>
              <a:rPr lang="en-US" smtClean="0">
                <a:latin typeface="Comic Sans MS" pitchFamily="66" charset="0"/>
              </a:rPr>
              <a:t>  </a:t>
            </a:r>
            <a:r>
              <a:rPr lang="el-GR" smtClean="0">
                <a:latin typeface="Comic Sans MS" pitchFamily="66" charset="0"/>
              </a:rPr>
              <a:t>Θοδωρής </a:t>
            </a:r>
            <a:r>
              <a:rPr lang="el-GR" dirty="0" smtClean="0">
                <a:latin typeface="Comic Sans MS" pitchFamily="66" charset="0"/>
              </a:rPr>
              <a:t>Μακρής</a:t>
            </a:r>
          </a:p>
          <a:p>
            <a:pPr>
              <a:buNone/>
            </a:pPr>
            <a:r>
              <a:rPr lang="el-GR" smtClean="0">
                <a:latin typeface="Comic Sans MS" pitchFamily="66" charset="0"/>
              </a:rPr>
              <a:t>                                                     </a:t>
            </a:r>
            <a:r>
              <a:rPr lang="en-US" smtClean="0">
                <a:latin typeface="Comic Sans MS" pitchFamily="66" charset="0"/>
              </a:rPr>
              <a:t> </a:t>
            </a:r>
            <a:r>
              <a:rPr lang="el-GR" smtClean="0">
                <a:latin typeface="Comic Sans MS" pitchFamily="66" charset="0"/>
              </a:rPr>
              <a:t> </a:t>
            </a:r>
            <a:r>
              <a:rPr lang="en-US" smtClean="0">
                <a:latin typeface="Comic Sans MS" pitchFamily="66" charset="0"/>
              </a:rPr>
              <a:t> </a:t>
            </a:r>
            <a:r>
              <a:rPr lang="el-GR" smtClean="0">
                <a:latin typeface="Comic Sans MS" pitchFamily="66" charset="0"/>
              </a:rPr>
              <a:t> </a:t>
            </a:r>
            <a:r>
              <a:rPr lang="en-US" smtClean="0">
                <a:latin typeface="Comic Sans MS" pitchFamily="66" charset="0"/>
              </a:rPr>
              <a:t>     </a:t>
            </a:r>
            <a:r>
              <a:rPr lang="el-GR" smtClean="0">
                <a:latin typeface="Comic Sans MS" pitchFamily="66" charset="0"/>
              </a:rPr>
              <a:t>Παύλος </a:t>
            </a:r>
            <a:r>
              <a:rPr lang="el-GR" dirty="0" err="1" smtClean="0">
                <a:latin typeface="Comic Sans MS" pitchFamily="66" charset="0"/>
              </a:rPr>
              <a:t>Μουλής</a:t>
            </a:r>
            <a:endParaRPr lang="el-GR" dirty="0" smtClean="0">
              <a:latin typeface="Comic Sans MS" pitchFamily="66" charset="0"/>
            </a:endParaRPr>
          </a:p>
          <a:p>
            <a:pPr>
              <a:buNone/>
            </a:pPr>
            <a:r>
              <a:rPr lang="el-GR" smtClean="0">
                <a:latin typeface="Comic Sans MS" pitchFamily="66" charset="0"/>
              </a:rPr>
              <a:t>                                               </a:t>
            </a:r>
            <a:r>
              <a:rPr lang="en-US" smtClean="0">
                <a:latin typeface="Comic Sans MS" pitchFamily="66" charset="0"/>
              </a:rPr>
              <a:t>   </a:t>
            </a:r>
            <a:r>
              <a:rPr lang="el-GR" smtClean="0">
                <a:latin typeface="Comic Sans MS" pitchFamily="66" charset="0"/>
              </a:rPr>
              <a:t>    </a:t>
            </a:r>
            <a:r>
              <a:rPr lang="en-US" smtClean="0">
                <a:latin typeface="Comic Sans MS" pitchFamily="66" charset="0"/>
              </a:rPr>
              <a:t> </a:t>
            </a:r>
            <a:r>
              <a:rPr lang="el-GR" smtClean="0">
                <a:latin typeface="Comic Sans MS" pitchFamily="66" charset="0"/>
              </a:rPr>
              <a:t>     </a:t>
            </a:r>
            <a:r>
              <a:rPr lang="en-US" smtClean="0">
                <a:latin typeface="Comic Sans MS" pitchFamily="66" charset="0"/>
              </a:rPr>
              <a:t>  </a:t>
            </a:r>
            <a:r>
              <a:rPr lang="el-GR" smtClean="0">
                <a:latin typeface="Comic Sans MS" pitchFamily="66" charset="0"/>
              </a:rPr>
              <a:t>Γρηγόρης </a:t>
            </a:r>
            <a:r>
              <a:rPr lang="el-GR" dirty="0" smtClean="0">
                <a:latin typeface="Comic Sans MS" pitchFamily="66" charset="0"/>
              </a:rPr>
              <a:t>Παναγιώτη</a:t>
            </a:r>
          </a:p>
          <a:p>
            <a:pPr>
              <a:buNone/>
            </a:pPr>
            <a:r>
              <a:rPr lang="el-GR" smtClean="0">
                <a:latin typeface="Comic Sans MS" pitchFamily="66" charset="0"/>
              </a:rPr>
              <a:t>                                                  </a:t>
            </a:r>
            <a:r>
              <a:rPr lang="en-US" smtClean="0">
                <a:latin typeface="Comic Sans MS" pitchFamily="66" charset="0"/>
              </a:rPr>
              <a:t>    </a:t>
            </a:r>
            <a:r>
              <a:rPr lang="el-GR" smtClean="0">
                <a:latin typeface="Comic Sans MS" pitchFamily="66" charset="0"/>
              </a:rPr>
              <a:t>      </a:t>
            </a:r>
            <a:r>
              <a:rPr lang="en-US" smtClean="0">
                <a:latin typeface="Comic Sans MS" pitchFamily="66" charset="0"/>
              </a:rPr>
              <a:t>  </a:t>
            </a:r>
            <a:r>
              <a:rPr lang="el-GR" smtClean="0">
                <a:latin typeface="Comic Sans MS" pitchFamily="66" charset="0"/>
              </a:rPr>
              <a:t>Άλκης </a:t>
            </a:r>
            <a:r>
              <a:rPr lang="el-GR" dirty="0" smtClean="0">
                <a:latin typeface="Comic Sans MS" pitchFamily="66" charset="0"/>
              </a:rPr>
              <a:t>Σιδέρης</a:t>
            </a:r>
          </a:p>
          <a:p>
            <a:pPr>
              <a:buNone/>
            </a:pPr>
            <a:r>
              <a:rPr lang="el-GR" dirty="0" smtClean="0">
                <a:latin typeface="Comic Sans MS" pitchFamily="66" charset="0"/>
              </a:rPr>
              <a:t>      </a:t>
            </a:r>
          </a:p>
          <a:p>
            <a:pPr>
              <a:buNone/>
            </a:pPr>
            <a:r>
              <a:rPr lang="el-GR" dirty="0" smtClean="0">
                <a:latin typeface="Comic Sans MS" pitchFamily="66" charset="0"/>
              </a:rPr>
              <a:t>                              </a:t>
            </a:r>
            <a:r>
              <a:rPr lang="el-GR" b="1" dirty="0" smtClean="0">
                <a:latin typeface="Comic Sans MS" pitchFamily="66" charset="0"/>
              </a:rPr>
              <a:t>Υπεύθυνη καθηγήτρια:     Βασιλική </a:t>
            </a:r>
            <a:r>
              <a:rPr lang="el-GR" b="1" dirty="0" err="1" smtClean="0">
                <a:latin typeface="Comic Sans MS" pitchFamily="66" charset="0"/>
              </a:rPr>
              <a:t>Μηλιώνη</a:t>
            </a:r>
            <a:endParaRPr lang="el-GR" dirty="0">
              <a:latin typeface="Comic Sans MS" pitchFamily="66" charset="0"/>
            </a:endParaRPr>
          </a:p>
        </p:txBody>
      </p:sp>
      <p:pic>
        <p:nvPicPr>
          <p:cNvPr id="4" name="3 - Εικόνα" descr="image012.jpg"/>
          <p:cNvPicPr>
            <a:picLocks noChangeAspect="1"/>
          </p:cNvPicPr>
          <p:nvPr/>
        </p:nvPicPr>
        <p:blipFill>
          <a:blip r:embed="rId2" cstate="print"/>
          <a:stretch>
            <a:fillRect/>
          </a:stretch>
        </p:blipFill>
        <p:spPr>
          <a:xfrm rot="5400000">
            <a:off x="5103440" y="2996952"/>
            <a:ext cx="6858000" cy="864096"/>
          </a:xfrm>
          <a:prstGeom prst="rect">
            <a:avLst/>
          </a:prstGeom>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2 - Εικόνα" descr="300px-Orange,_Red,_Yellow.jpg"/>
          <p:cNvPicPr>
            <a:picLocks noChangeAspect="1"/>
          </p:cNvPicPr>
          <p:nvPr/>
        </p:nvPicPr>
        <p:blipFill rotWithShape="1">
          <a:blip r:embed="rId2" cstate="print"/>
          <a:srcRect l="16076" r="16807"/>
          <a:stretch/>
        </p:blipFill>
        <p:spPr>
          <a:xfrm>
            <a:off x="-6745" y="5958"/>
            <a:ext cx="4634387" cy="6852042"/>
          </a:xfrm>
          <a:prstGeom prst="rect">
            <a:avLst/>
          </a:prstGeom>
        </p:spPr>
      </p:pic>
      <p:pic>
        <p:nvPicPr>
          <p:cNvPr id="5" name="4 - Εικόνα" descr="C:\Users\ΑΝΑΣΤΑΣΙΑ\Documents\ΣΧΟΛΕΙΟ\Project\Scan0001 (2).jpg"/>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4644008" y="0"/>
            <a:ext cx="4499992" cy="6858000"/>
          </a:xfrm>
          <a:prstGeom prst="rect">
            <a:avLst/>
          </a:prstGeom>
          <a:noFill/>
          <a:ln>
            <a:noFill/>
          </a:ln>
        </p:spPr>
      </p:pic>
      <p:sp>
        <p:nvSpPr>
          <p:cNvPr id="6" name="7 - TextBox"/>
          <p:cNvSpPr txBox="1"/>
          <p:nvPr/>
        </p:nvSpPr>
        <p:spPr>
          <a:xfrm>
            <a:off x="5411561" y="5802314"/>
            <a:ext cx="3456384" cy="1061829"/>
          </a:xfrm>
          <a:prstGeom prst="rect">
            <a:avLst/>
          </a:prstGeom>
          <a:noFill/>
        </p:spPr>
        <p:txBody>
          <a:bodyPr wrap="square" rtlCol="0">
            <a:spAutoFit/>
          </a:bodyPr>
          <a:lstStyle/>
          <a:p>
            <a:pPr algn="ctr">
              <a:lnSpc>
                <a:spcPct val="150000"/>
              </a:lnSpc>
            </a:pPr>
            <a:r>
              <a:rPr lang="el-GR" b="1" dirty="0" smtClean="0">
                <a:solidFill>
                  <a:srgbClr val="FFFF00"/>
                </a:solidFill>
                <a:latin typeface="Comic Sans MS" pitchFamily="66" charset="0"/>
              </a:rPr>
              <a:t>"</a:t>
            </a:r>
            <a:r>
              <a:rPr lang="el-GR" sz="2400" b="1" dirty="0" smtClean="0">
                <a:solidFill>
                  <a:srgbClr val="FFFF00"/>
                </a:solidFill>
                <a:latin typeface="Comic Sans MS" pitchFamily="66" charset="0"/>
              </a:rPr>
              <a:t>Ο</a:t>
            </a:r>
            <a:r>
              <a:rPr lang="el-GR" b="1" dirty="0" smtClean="0">
                <a:solidFill>
                  <a:srgbClr val="FFFF00"/>
                </a:solidFill>
                <a:latin typeface="Comic Sans MS" pitchFamily="66" charset="0"/>
              </a:rPr>
              <a:t> </a:t>
            </a:r>
            <a:r>
              <a:rPr lang="el-GR" sz="2400" b="1" dirty="0" smtClean="0">
                <a:solidFill>
                  <a:srgbClr val="FFFF00"/>
                </a:solidFill>
                <a:latin typeface="Comic Sans MS" pitchFamily="66" charset="0"/>
              </a:rPr>
              <a:t>γέρο-χωρικός</a:t>
            </a:r>
            <a:r>
              <a:rPr lang="el-GR" b="1" dirty="0" smtClean="0">
                <a:solidFill>
                  <a:srgbClr val="FFFF00"/>
                </a:solidFill>
                <a:latin typeface="Comic Sans MS" pitchFamily="66" charset="0"/>
              </a:rPr>
              <a:t>" </a:t>
            </a:r>
            <a:r>
              <a:rPr lang="en-US" b="1" dirty="0" smtClean="0">
                <a:solidFill>
                  <a:srgbClr val="FFFF00"/>
                </a:solidFill>
                <a:latin typeface="Comic Sans MS" pitchFamily="66" charset="0"/>
              </a:rPr>
              <a:t>Vincent Van Gogh</a:t>
            </a:r>
            <a:r>
              <a:rPr lang="el-GR" b="1" dirty="0" smtClean="0">
                <a:solidFill>
                  <a:srgbClr val="FFFF00"/>
                </a:solidFill>
                <a:latin typeface="Comic Sans MS" pitchFamily="66" charset="0"/>
              </a:rPr>
              <a:t>,</a:t>
            </a:r>
            <a:r>
              <a:rPr lang="en-US" b="1" dirty="0" smtClean="0">
                <a:solidFill>
                  <a:srgbClr val="FFFF00"/>
                </a:solidFill>
                <a:latin typeface="Comic Sans MS" pitchFamily="66" charset="0"/>
              </a:rPr>
              <a:t> </a:t>
            </a:r>
            <a:r>
              <a:rPr lang="el-GR" b="1" dirty="0" smtClean="0">
                <a:solidFill>
                  <a:srgbClr val="FFFF00"/>
                </a:solidFill>
                <a:latin typeface="Comic Sans MS" pitchFamily="66" charset="0"/>
              </a:rPr>
              <a:t>1888 </a:t>
            </a:r>
            <a:endParaRPr lang="el-GR" b="1" dirty="0">
              <a:solidFill>
                <a:srgbClr val="FFFF00"/>
              </a:solidFill>
              <a:latin typeface="Comic Sans MS" pitchFamily="66" charset="0"/>
            </a:endParaRPr>
          </a:p>
        </p:txBody>
      </p:sp>
      <p:sp>
        <p:nvSpPr>
          <p:cNvPr id="7" name="8 - TextBox"/>
          <p:cNvSpPr txBox="1"/>
          <p:nvPr/>
        </p:nvSpPr>
        <p:spPr>
          <a:xfrm>
            <a:off x="567604" y="5096057"/>
            <a:ext cx="3485688" cy="1015856"/>
          </a:xfrm>
          <a:prstGeom prst="rect">
            <a:avLst/>
          </a:prstGeom>
          <a:noFill/>
        </p:spPr>
        <p:txBody>
          <a:bodyPr wrap="square" rtlCol="0">
            <a:spAutoFit/>
          </a:bodyPr>
          <a:lstStyle/>
          <a:p>
            <a:pPr algn="ctr">
              <a:lnSpc>
                <a:spcPct val="150000"/>
              </a:lnSpc>
            </a:pPr>
            <a:r>
              <a:rPr lang="el-GR" sz="2400" b="1" dirty="0" smtClean="0">
                <a:solidFill>
                  <a:srgbClr val="FFFF00"/>
                </a:solidFill>
                <a:latin typeface="Comic Sans MS" panose="030F0702030302020204" pitchFamily="66" charset="0"/>
              </a:rPr>
              <a:t>"</a:t>
            </a:r>
            <a:r>
              <a:rPr lang="en-US" sz="2400" b="1" dirty="0" smtClean="0">
                <a:solidFill>
                  <a:srgbClr val="FFFF00"/>
                </a:solidFill>
                <a:latin typeface="Comic Sans MS" panose="030F0702030302020204" pitchFamily="66" charset="0"/>
              </a:rPr>
              <a:t>Orange</a:t>
            </a:r>
            <a:r>
              <a:rPr lang="el-GR" sz="2400" b="1" dirty="0" smtClean="0">
                <a:solidFill>
                  <a:srgbClr val="FFFF00"/>
                </a:solidFill>
                <a:latin typeface="Comic Sans MS" panose="030F0702030302020204" pitchFamily="66" charset="0"/>
              </a:rPr>
              <a:t>-</a:t>
            </a:r>
            <a:r>
              <a:rPr lang="en-US" sz="2400" b="1" dirty="0" smtClean="0">
                <a:solidFill>
                  <a:srgbClr val="FFFF00"/>
                </a:solidFill>
                <a:latin typeface="Comic Sans MS" panose="030F0702030302020204" pitchFamily="66" charset="0"/>
              </a:rPr>
              <a:t>red</a:t>
            </a:r>
            <a:r>
              <a:rPr lang="el-GR" sz="2400" b="1" dirty="0" smtClean="0">
                <a:solidFill>
                  <a:srgbClr val="FFFF00"/>
                </a:solidFill>
                <a:latin typeface="Comic Sans MS" panose="030F0702030302020204" pitchFamily="66" charset="0"/>
              </a:rPr>
              <a:t>-</a:t>
            </a:r>
            <a:r>
              <a:rPr lang="en-US" sz="2400" b="1" dirty="0" smtClean="0">
                <a:solidFill>
                  <a:srgbClr val="FFFF00"/>
                </a:solidFill>
                <a:latin typeface="Comic Sans MS" panose="030F0702030302020204" pitchFamily="66" charset="0"/>
              </a:rPr>
              <a:t>yellow</a:t>
            </a:r>
            <a:r>
              <a:rPr lang="el-GR" sz="2400" b="1" dirty="0" smtClean="0">
                <a:solidFill>
                  <a:srgbClr val="FFFF00"/>
                </a:solidFill>
                <a:latin typeface="Comic Sans MS" panose="030F0702030302020204" pitchFamily="66" charset="0"/>
              </a:rPr>
              <a:t>" </a:t>
            </a:r>
            <a:r>
              <a:rPr lang="en-US" b="1" dirty="0" smtClean="0">
                <a:solidFill>
                  <a:srgbClr val="FFFF00"/>
                </a:solidFill>
                <a:latin typeface="Comic Sans MS" panose="030F0702030302020204" pitchFamily="66" charset="0"/>
              </a:rPr>
              <a:t>Mark Rothko, 1961</a:t>
            </a:r>
            <a:r>
              <a:rPr lang="el-GR" b="1" dirty="0" smtClean="0">
                <a:solidFill>
                  <a:srgbClr val="FFFF00"/>
                </a:solidFill>
                <a:latin typeface="Comic Sans MS" panose="030F0702030302020204" pitchFamily="66" charset="0"/>
              </a:rPr>
              <a:t> </a:t>
            </a:r>
            <a:endParaRPr lang="el-GR" sz="2400" b="1" dirty="0">
              <a:solidFill>
                <a:srgbClr val="FFFF00"/>
              </a:solidFill>
              <a:latin typeface="Comic Sans MS" panose="030F0702030302020204" pitchFamily="66" charset="0"/>
            </a:endParaRPr>
          </a:p>
        </p:txBody>
      </p:sp>
    </p:spTree>
    <p:extLst>
      <p:ext uri="{BB962C8B-B14F-4D97-AF65-F5344CB8AC3E}">
        <p14:creationId xmlns="" xmlns:p14="http://schemas.microsoft.com/office/powerpoint/2010/main" val="56871208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 Εικόνα" descr="375px-Vincent_Willem_van_Gogh_128.jpg"/>
          <p:cNvPicPr>
            <a:picLocks noChangeAspect="1"/>
          </p:cNvPicPr>
          <p:nvPr/>
        </p:nvPicPr>
        <p:blipFill>
          <a:blip r:embed="rId2" cstate="print"/>
          <a:stretch>
            <a:fillRect/>
          </a:stretch>
        </p:blipFill>
        <p:spPr>
          <a:xfrm>
            <a:off x="4626492" y="0"/>
            <a:ext cx="4517508" cy="6858000"/>
          </a:xfrm>
          <a:prstGeom prst="rect">
            <a:avLst/>
          </a:prstGeom>
        </p:spPr>
      </p:pic>
      <p:sp>
        <p:nvSpPr>
          <p:cNvPr id="5" name="10 - TextBox"/>
          <p:cNvSpPr txBox="1"/>
          <p:nvPr/>
        </p:nvSpPr>
        <p:spPr>
          <a:xfrm>
            <a:off x="4750786" y="5733256"/>
            <a:ext cx="4268920" cy="1061829"/>
          </a:xfrm>
          <a:prstGeom prst="rect">
            <a:avLst/>
          </a:prstGeom>
          <a:noFill/>
        </p:spPr>
        <p:txBody>
          <a:bodyPr wrap="square" rtlCol="0">
            <a:spAutoFit/>
          </a:bodyPr>
          <a:lstStyle/>
          <a:p>
            <a:pPr algn="ctr">
              <a:lnSpc>
                <a:spcPct val="150000"/>
              </a:lnSpc>
            </a:pPr>
            <a:r>
              <a:rPr lang="el-GR" sz="2400" b="1" dirty="0" smtClean="0">
                <a:solidFill>
                  <a:schemeClr val="accent2">
                    <a:lumMod val="50000"/>
                  </a:schemeClr>
                </a:solidFill>
                <a:latin typeface="Comic Sans MS" panose="030F0702030302020204" pitchFamily="66" charset="0"/>
              </a:rPr>
              <a:t>"Τα ηλιοτρόπια" </a:t>
            </a:r>
            <a:endParaRPr lang="en-US" sz="2400" b="1" dirty="0" smtClean="0">
              <a:solidFill>
                <a:schemeClr val="accent2">
                  <a:lumMod val="50000"/>
                </a:schemeClr>
              </a:solidFill>
              <a:latin typeface="Comic Sans MS" panose="030F0702030302020204" pitchFamily="66" charset="0"/>
            </a:endParaRPr>
          </a:p>
          <a:p>
            <a:pPr algn="ctr">
              <a:lnSpc>
                <a:spcPct val="150000"/>
              </a:lnSpc>
            </a:pPr>
            <a:r>
              <a:rPr lang="en-US" b="1" dirty="0" smtClean="0">
                <a:solidFill>
                  <a:schemeClr val="accent2">
                    <a:lumMod val="50000"/>
                  </a:schemeClr>
                </a:solidFill>
                <a:latin typeface="Comic Sans MS" panose="030F0702030302020204" pitchFamily="66" charset="0"/>
              </a:rPr>
              <a:t>Vincent van Gogh, 1888</a:t>
            </a:r>
            <a:endParaRPr lang="el-GR" b="1" dirty="0">
              <a:solidFill>
                <a:schemeClr val="accent2">
                  <a:lumMod val="50000"/>
                </a:schemeClr>
              </a:solidFill>
              <a:latin typeface="Comic Sans MS" panose="030F0702030302020204" pitchFamily="66" charset="0"/>
            </a:endParaRPr>
          </a:p>
        </p:txBody>
      </p:sp>
      <p:pic>
        <p:nvPicPr>
          <p:cNvPr id="6" name="11 - Εικόνα" descr="338px-Gustav_Klimt_016.jpg"/>
          <p:cNvPicPr>
            <a:picLocks noChangeAspect="1"/>
          </p:cNvPicPr>
          <p:nvPr/>
        </p:nvPicPr>
        <p:blipFill>
          <a:blip r:embed="rId3" cstate="print"/>
          <a:stretch>
            <a:fillRect/>
          </a:stretch>
        </p:blipFill>
        <p:spPr>
          <a:xfrm>
            <a:off x="-2" y="0"/>
            <a:ext cx="4626493" cy="6880960"/>
          </a:xfrm>
          <a:prstGeom prst="rect">
            <a:avLst/>
          </a:prstGeom>
        </p:spPr>
      </p:pic>
      <p:sp>
        <p:nvSpPr>
          <p:cNvPr id="7" name="12 - Ορθογώνιο"/>
          <p:cNvSpPr/>
          <p:nvPr/>
        </p:nvSpPr>
        <p:spPr>
          <a:xfrm>
            <a:off x="441037" y="5822005"/>
            <a:ext cx="3744416" cy="1015856"/>
          </a:xfrm>
          <a:prstGeom prst="rect">
            <a:avLst/>
          </a:prstGeom>
        </p:spPr>
        <p:txBody>
          <a:bodyPr wrap="square">
            <a:spAutoFit/>
          </a:bodyPr>
          <a:lstStyle/>
          <a:p>
            <a:pPr algn="ctr">
              <a:lnSpc>
                <a:spcPct val="150000"/>
              </a:lnSpc>
            </a:pPr>
            <a:r>
              <a:rPr lang="el-GR" sz="2400" b="1" dirty="0" smtClean="0">
                <a:solidFill>
                  <a:srgbClr val="FFE269"/>
                </a:solidFill>
                <a:latin typeface="Comic Sans MS" pitchFamily="66" charset="0"/>
              </a:rPr>
              <a:t>"Το φιλί“</a:t>
            </a:r>
            <a:endParaRPr lang="en-US" sz="2400" b="1" dirty="0">
              <a:solidFill>
                <a:srgbClr val="FFE269"/>
              </a:solidFill>
              <a:latin typeface="Comic Sans MS" pitchFamily="66" charset="0"/>
            </a:endParaRPr>
          </a:p>
          <a:p>
            <a:pPr algn="ctr">
              <a:lnSpc>
                <a:spcPct val="150000"/>
              </a:lnSpc>
            </a:pPr>
            <a:r>
              <a:rPr lang="el-GR" b="1" dirty="0" err="1" smtClean="0">
                <a:solidFill>
                  <a:srgbClr val="FFE269"/>
                </a:solidFill>
                <a:latin typeface="Comic Sans MS" pitchFamily="66" charset="0"/>
              </a:rPr>
              <a:t>Γκούσταφ</a:t>
            </a:r>
            <a:r>
              <a:rPr lang="el-GR" b="1" dirty="0" smtClean="0">
                <a:solidFill>
                  <a:srgbClr val="FFE269"/>
                </a:solidFill>
                <a:latin typeface="Comic Sans MS" pitchFamily="66" charset="0"/>
              </a:rPr>
              <a:t> </a:t>
            </a:r>
            <a:r>
              <a:rPr lang="el-GR" b="1" dirty="0" err="1" smtClean="0">
                <a:solidFill>
                  <a:srgbClr val="FFE269"/>
                </a:solidFill>
                <a:latin typeface="Comic Sans MS" pitchFamily="66" charset="0"/>
              </a:rPr>
              <a:t>Κλιμτ</a:t>
            </a:r>
            <a:r>
              <a:rPr lang="en-US" b="1" dirty="0" smtClean="0">
                <a:solidFill>
                  <a:srgbClr val="FFE269"/>
                </a:solidFill>
                <a:latin typeface="Comic Sans MS" pitchFamily="66" charset="0"/>
              </a:rPr>
              <a:t>, 1907</a:t>
            </a:r>
            <a:endParaRPr lang="el-GR" b="1" dirty="0">
              <a:solidFill>
                <a:srgbClr val="FFE269"/>
              </a:solidFill>
              <a:latin typeface="Comic Sans MS" pitchFamily="66" charset="0"/>
            </a:endParaRPr>
          </a:p>
        </p:txBody>
      </p:sp>
    </p:spTree>
    <p:extLst>
      <p:ext uri="{BB962C8B-B14F-4D97-AF65-F5344CB8AC3E}">
        <p14:creationId xmlns="" xmlns:p14="http://schemas.microsoft.com/office/powerpoint/2010/main" val="3831258458"/>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1 - Εικόνα" descr="κατσούλας 2.jpg"/>
          <p:cNvPicPr>
            <a:picLocks noChangeAspect="1"/>
          </p:cNvPicPr>
          <p:nvPr/>
        </p:nvPicPr>
        <p:blipFill rotWithShape="1">
          <a:blip r:embed="rId2" cstate="print"/>
          <a:srcRect b="9251"/>
          <a:stretch/>
        </p:blipFill>
        <p:spPr>
          <a:xfrm>
            <a:off x="-41243" y="-45822"/>
            <a:ext cx="9217194" cy="6903821"/>
          </a:xfrm>
          <a:prstGeom prst="rect">
            <a:avLst/>
          </a:prstGeom>
        </p:spPr>
      </p:pic>
      <p:sp>
        <p:nvSpPr>
          <p:cNvPr id="5" name="Rectangle 2"/>
          <p:cNvSpPr>
            <a:spLocks noChangeArrowheads="1"/>
          </p:cNvSpPr>
          <p:nvPr/>
        </p:nvSpPr>
        <p:spPr bwMode="auto">
          <a:xfrm>
            <a:off x="2245350" y="5445224"/>
            <a:ext cx="4644008" cy="101566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spcBef>
                <a:spcPct val="0"/>
              </a:spcBef>
              <a:spcAft>
                <a:spcPct val="0"/>
              </a:spcAft>
              <a:buClrTx/>
              <a:buSzTx/>
              <a:buFontTx/>
              <a:buNone/>
              <a:tabLst/>
            </a:pPr>
            <a:r>
              <a:rPr kumimoji="0" lang="el-GR" sz="2800" b="1" i="0" u="none" strike="noStrike" cap="none" normalizeH="0" baseline="0" dirty="0" smtClean="0">
                <a:ln>
                  <a:noFill/>
                </a:ln>
                <a:solidFill>
                  <a:srgbClr val="9DF808"/>
                </a:solidFill>
                <a:effectLst>
                  <a:outerShdw blurRad="38100" dist="38100" dir="2700000" algn="tl">
                    <a:srgbClr val="000000">
                      <a:alpha val="43137"/>
                    </a:srgbClr>
                  </a:outerShdw>
                </a:effectLst>
                <a:latin typeface="Comic Sans MS" pitchFamily="66" charset="0"/>
                <a:ea typeface="Calibri" pitchFamily="34" charset="0"/>
                <a:cs typeface="Times New Roman" pitchFamily="18" charset="0"/>
              </a:rPr>
              <a:t>" Ελαιώνας"</a:t>
            </a:r>
            <a:endParaRPr kumimoji="0" lang="el-GR" sz="2800" b="1" i="0" u="none" strike="noStrike" cap="none" normalizeH="0" baseline="0" dirty="0" smtClean="0">
              <a:ln>
                <a:noFill/>
              </a:ln>
              <a:solidFill>
                <a:srgbClr val="9DF808"/>
              </a:solidFill>
              <a:effectLst>
                <a:outerShdw blurRad="38100" dist="38100" dir="2700000" algn="tl">
                  <a:srgbClr val="000000">
                    <a:alpha val="43137"/>
                  </a:srgbClr>
                </a:outerShdw>
              </a:effectLst>
              <a:latin typeface="Comic Sans MS" pitchFamily="66" charset="0"/>
              <a:cs typeface="Arial" pitchFamily="34" charset="0"/>
            </a:endParaRPr>
          </a:p>
          <a:p>
            <a:pPr marL="0" marR="0" lvl="0" indent="0" algn="ctr" defTabSz="914400" rtl="0" eaLnBrk="0" fontAlgn="base" latinLnBrk="0" hangingPunct="0">
              <a:spcBef>
                <a:spcPct val="0"/>
              </a:spcBef>
              <a:spcAft>
                <a:spcPct val="0"/>
              </a:spcAft>
              <a:buClrTx/>
              <a:buSzTx/>
              <a:buFontTx/>
              <a:buNone/>
              <a:tabLst/>
            </a:pPr>
            <a:r>
              <a:rPr kumimoji="0" lang="el-GR" sz="3200" b="1" i="0" u="none" strike="noStrike" cap="none" normalizeH="0" baseline="0" dirty="0" smtClean="0">
                <a:ln>
                  <a:noFill/>
                </a:ln>
                <a:solidFill>
                  <a:srgbClr val="9DF808"/>
                </a:solidFill>
                <a:effectLst>
                  <a:outerShdw blurRad="38100" dist="38100" dir="2700000" algn="tl">
                    <a:srgbClr val="000000">
                      <a:alpha val="43137"/>
                    </a:srgbClr>
                  </a:outerShdw>
                </a:effectLst>
                <a:latin typeface="Comic Sans MS" pitchFamily="66" charset="0"/>
                <a:ea typeface="Calibri" pitchFamily="34" charset="0"/>
                <a:cs typeface="Times New Roman" pitchFamily="18" charset="0"/>
              </a:rPr>
              <a:t> </a:t>
            </a:r>
            <a:r>
              <a:rPr kumimoji="0" lang="el-GR" sz="2000" b="1" i="0" u="none" strike="noStrike" cap="none" normalizeH="0" baseline="0" dirty="0" smtClean="0">
                <a:ln>
                  <a:noFill/>
                </a:ln>
                <a:solidFill>
                  <a:srgbClr val="9DF808"/>
                </a:solidFill>
                <a:effectLst>
                  <a:outerShdw blurRad="38100" dist="38100" dir="2700000" algn="tl">
                    <a:srgbClr val="000000">
                      <a:alpha val="43137"/>
                    </a:srgbClr>
                  </a:outerShdw>
                </a:effectLst>
                <a:latin typeface="Comic Sans MS" pitchFamily="66" charset="0"/>
                <a:ea typeface="Calibri" pitchFamily="34" charset="0"/>
                <a:cs typeface="Times New Roman" pitchFamily="18" charset="0"/>
              </a:rPr>
              <a:t>Αριστομένης Κατσούλας</a:t>
            </a:r>
            <a:endParaRPr kumimoji="0" lang="el-GR" sz="3200" b="1" i="0" u="none" strike="noStrike" cap="none" normalizeH="0" baseline="0" dirty="0" smtClean="0">
              <a:ln>
                <a:noFill/>
              </a:ln>
              <a:solidFill>
                <a:srgbClr val="9DF808"/>
              </a:solidFill>
              <a:effectLst>
                <a:outerShdw blurRad="38100" dist="38100" dir="2700000" algn="tl">
                  <a:srgbClr val="000000">
                    <a:alpha val="43137"/>
                  </a:srgbClr>
                </a:outerShdw>
              </a:effectLst>
              <a:latin typeface="Comic Sans MS" pitchFamily="66" charset="0"/>
              <a:cs typeface="Arial" pitchFamily="34" charset="0"/>
            </a:endParaRPr>
          </a:p>
        </p:txBody>
      </p:sp>
    </p:spTree>
    <p:extLst>
      <p:ext uri="{BB962C8B-B14F-4D97-AF65-F5344CB8AC3E}">
        <p14:creationId xmlns="" xmlns:p14="http://schemas.microsoft.com/office/powerpoint/2010/main" val="160285375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2 - Εικόνα" descr="blue-ships-x.jpg"/>
          <p:cNvPicPr>
            <a:picLocks noChangeAspect="1"/>
          </p:cNvPicPr>
          <p:nvPr/>
        </p:nvPicPr>
        <p:blipFill>
          <a:blip r:embed="rId2" cstate="print"/>
          <a:stretch>
            <a:fillRect/>
          </a:stretch>
        </p:blipFill>
        <p:spPr>
          <a:xfrm>
            <a:off x="5076056" y="-2169"/>
            <a:ext cx="4067944" cy="7455707"/>
          </a:xfrm>
          <a:prstGeom prst="rect">
            <a:avLst/>
          </a:prstGeom>
        </p:spPr>
      </p:pic>
      <p:pic>
        <p:nvPicPr>
          <p:cNvPr id="5" name="3 - Εικόνα" descr="picasso_blindman.jpg"/>
          <p:cNvPicPr>
            <a:picLocks noChangeAspect="1"/>
          </p:cNvPicPr>
          <p:nvPr/>
        </p:nvPicPr>
        <p:blipFill>
          <a:blip r:embed="rId3" cstate="print"/>
          <a:stretch>
            <a:fillRect/>
          </a:stretch>
        </p:blipFill>
        <p:spPr>
          <a:xfrm>
            <a:off x="0" y="0"/>
            <a:ext cx="4904206" cy="6858000"/>
          </a:xfrm>
          <a:prstGeom prst="rect">
            <a:avLst/>
          </a:prstGeom>
        </p:spPr>
      </p:pic>
      <p:sp>
        <p:nvSpPr>
          <p:cNvPr id="6" name="Rectangle 3"/>
          <p:cNvSpPr>
            <a:spLocks noChangeArrowheads="1"/>
          </p:cNvSpPr>
          <p:nvPr/>
        </p:nvSpPr>
        <p:spPr bwMode="auto">
          <a:xfrm>
            <a:off x="-1" y="1831647"/>
            <a:ext cx="2452103" cy="161582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50000"/>
              </a:lnSpc>
              <a:spcBef>
                <a:spcPct val="0"/>
              </a:spcBef>
              <a:spcAft>
                <a:spcPct val="0"/>
              </a:spcAft>
              <a:buClrTx/>
              <a:buSzTx/>
              <a:buFontTx/>
              <a:buNone/>
              <a:tabLst/>
            </a:pPr>
            <a:r>
              <a:rPr kumimoji="0" lang="el-GR" sz="2400" b="1" i="0" u="none" strike="noStrike" cap="none" normalizeH="0" baseline="0" dirty="0" smtClean="0">
                <a:ln>
                  <a:noFill/>
                </a:ln>
                <a:solidFill>
                  <a:schemeClr val="accent1">
                    <a:lumMod val="60000"/>
                    <a:lumOff val="40000"/>
                  </a:schemeClr>
                </a:solidFill>
                <a:effectLst/>
                <a:latin typeface="Comic Sans MS" pitchFamily="66" charset="0"/>
                <a:ea typeface="Calibri" pitchFamily="34" charset="0"/>
                <a:cs typeface="Times New Roman" pitchFamily="18" charset="0"/>
              </a:rPr>
              <a:t>"</a:t>
            </a:r>
            <a:r>
              <a:rPr kumimoji="0" lang="en-US" sz="2400" b="1" i="0" u="none" strike="noStrike" cap="none" normalizeH="0" baseline="0" dirty="0" smtClean="0">
                <a:ln>
                  <a:noFill/>
                </a:ln>
                <a:solidFill>
                  <a:schemeClr val="accent1">
                    <a:lumMod val="60000"/>
                    <a:lumOff val="40000"/>
                  </a:schemeClr>
                </a:solidFill>
                <a:effectLst/>
                <a:latin typeface="Comic Sans MS" pitchFamily="66" charset="0"/>
                <a:ea typeface="Calibri" pitchFamily="34" charset="0"/>
                <a:cs typeface="Times New Roman" pitchFamily="18" charset="0"/>
              </a:rPr>
              <a:t>The Blind Man</a:t>
            </a:r>
            <a:r>
              <a:rPr kumimoji="0" lang="el-GR" sz="2400" b="1" i="0" u="none" strike="noStrike" cap="none" normalizeH="0" baseline="0" dirty="0" smtClean="0">
                <a:ln>
                  <a:noFill/>
                </a:ln>
                <a:solidFill>
                  <a:schemeClr val="accent1">
                    <a:lumMod val="60000"/>
                    <a:lumOff val="40000"/>
                  </a:schemeClr>
                </a:solidFill>
                <a:effectLst/>
                <a:latin typeface="Comic Sans MS" pitchFamily="66" charset="0"/>
                <a:ea typeface="Calibri" pitchFamily="34" charset="0"/>
                <a:cs typeface="Times New Roman" pitchFamily="18" charset="0"/>
              </a:rPr>
              <a:t>’</a:t>
            </a:r>
            <a:r>
              <a:rPr kumimoji="0" lang="en-US" sz="2400" b="1" i="0" u="none" strike="noStrike" cap="none" normalizeH="0" baseline="0" dirty="0" smtClean="0">
                <a:ln>
                  <a:noFill/>
                </a:ln>
                <a:solidFill>
                  <a:schemeClr val="accent1">
                    <a:lumMod val="60000"/>
                    <a:lumOff val="40000"/>
                  </a:schemeClr>
                </a:solidFill>
                <a:effectLst/>
                <a:latin typeface="Comic Sans MS" pitchFamily="66" charset="0"/>
                <a:ea typeface="Calibri" pitchFamily="34" charset="0"/>
                <a:cs typeface="Times New Roman" pitchFamily="18" charset="0"/>
              </a:rPr>
              <a:t>s Meal</a:t>
            </a:r>
            <a:r>
              <a:rPr kumimoji="0" lang="el-GR" sz="2400" b="1" i="0" u="none" strike="noStrike" cap="none" normalizeH="0" baseline="0" dirty="0" smtClean="0">
                <a:ln>
                  <a:noFill/>
                </a:ln>
                <a:solidFill>
                  <a:schemeClr val="accent1">
                    <a:lumMod val="60000"/>
                    <a:lumOff val="40000"/>
                  </a:schemeClr>
                </a:solidFill>
                <a:effectLst/>
                <a:latin typeface="Comic Sans MS" pitchFamily="66" charset="0"/>
                <a:ea typeface="Calibri" pitchFamily="34" charset="0"/>
                <a:cs typeface="Times New Roman" pitchFamily="18" charset="0"/>
              </a:rPr>
              <a:t>" </a:t>
            </a:r>
          </a:p>
          <a:p>
            <a:pPr marL="0" marR="0" lvl="0" indent="0" algn="ctr" defTabSz="914400" rtl="0" eaLnBrk="1" fontAlgn="base" latinLnBrk="0" hangingPunct="1">
              <a:lnSpc>
                <a:spcPct val="150000"/>
              </a:lnSpc>
              <a:spcBef>
                <a:spcPct val="0"/>
              </a:spcBef>
              <a:spcAft>
                <a:spcPct val="0"/>
              </a:spcAft>
              <a:buClrTx/>
              <a:buSzTx/>
              <a:buFontTx/>
              <a:buNone/>
              <a:tabLst/>
            </a:pPr>
            <a:r>
              <a:rPr kumimoji="0" lang="el-GR" b="1" i="0" u="none" strike="noStrike" cap="none" normalizeH="0" baseline="0" dirty="0" smtClean="0">
                <a:ln>
                  <a:noFill/>
                </a:ln>
                <a:solidFill>
                  <a:schemeClr val="accent1">
                    <a:lumMod val="60000"/>
                    <a:lumOff val="40000"/>
                  </a:schemeClr>
                </a:solidFill>
                <a:effectLst/>
                <a:latin typeface="Comic Sans MS" pitchFamily="66" charset="0"/>
                <a:ea typeface="Calibri" pitchFamily="34" charset="0"/>
                <a:cs typeface="Times New Roman" pitchFamily="18" charset="0"/>
              </a:rPr>
              <a:t>Πάμπλο Πικάσο</a:t>
            </a:r>
            <a:endParaRPr kumimoji="0" lang="el-GR" sz="2800" b="1" i="0" u="none" strike="noStrike" cap="none" normalizeH="0" baseline="0" dirty="0" smtClean="0">
              <a:ln>
                <a:noFill/>
              </a:ln>
              <a:solidFill>
                <a:schemeClr val="accent1">
                  <a:lumMod val="60000"/>
                  <a:lumOff val="40000"/>
                </a:schemeClr>
              </a:solidFill>
              <a:effectLst/>
              <a:latin typeface="Comic Sans MS" pitchFamily="66" charset="0"/>
              <a:cs typeface="Arial" pitchFamily="34" charset="0"/>
            </a:endParaRPr>
          </a:p>
        </p:txBody>
      </p:sp>
      <p:sp>
        <p:nvSpPr>
          <p:cNvPr id="7" name="12 - TextBox"/>
          <p:cNvSpPr txBox="1"/>
          <p:nvPr/>
        </p:nvSpPr>
        <p:spPr>
          <a:xfrm>
            <a:off x="5633864" y="5465837"/>
            <a:ext cx="2952328" cy="1061829"/>
          </a:xfrm>
          <a:prstGeom prst="rect">
            <a:avLst/>
          </a:prstGeom>
          <a:noFill/>
        </p:spPr>
        <p:txBody>
          <a:bodyPr wrap="square" rtlCol="0">
            <a:spAutoFit/>
          </a:bodyPr>
          <a:lstStyle/>
          <a:p>
            <a:pPr algn="ctr">
              <a:lnSpc>
                <a:spcPct val="150000"/>
              </a:lnSpc>
            </a:pPr>
            <a:r>
              <a:rPr lang="en-US" sz="2400" b="1" dirty="0" smtClean="0">
                <a:solidFill>
                  <a:schemeClr val="tx1">
                    <a:lumMod val="95000"/>
                    <a:lumOff val="5000"/>
                  </a:schemeClr>
                </a:solidFill>
                <a:latin typeface="Comic Sans MS" pitchFamily="66" charset="0"/>
              </a:rPr>
              <a:t>“</a:t>
            </a:r>
            <a:r>
              <a:rPr lang="el-GR" sz="2400" b="1" dirty="0" smtClean="0">
                <a:solidFill>
                  <a:schemeClr val="tx1">
                    <a:lumMod val="95000"/>
                    <a:lumOff val="5000"/>
                  </a:schemeClr>
                </a:solidFill>
                <a:latin typeface="Comic Sans MS" pitchFamily="66" charset="0"/>
              </a:rPr>
              <a:t>Σε μωβ φόντο</a:t>
            </a:r>
            <a:r>
              <a:rPr lang="en-US" sz="2400" b="1" dirty="0" smtClean="0">
                <a:solidFill>
                  <a:schemeClr val="tx1">
                    <a:lumMod val="95000"/>
                    <a:lumOff val="5000"/>
                  </a:schemeClr>
                </a:solidFill>
                <a:latin typeface="Comic Sans MS" pitchFamily="66" charset="0"/>
              </a:rPr>
              <a:t>”</a:t>
            </a:r>
            <a:r>
              <a:rPr lang="el-GR" sz="2400" b="1" dirty="0" smtClean="0">
                <a:solidFill>
                  <a:schemeClr val="tx1">
                    <a:lumMod val="95000"/>
                    <a:lumOff val="5000"/>
                  </a:schemeClr>
                </a:solidFill>
                <a:latin typeface="Comic Sans MS" pitchFamily="66" charset="0"/>
              </a:rPr>
              <a:t> </a:t>
            </a:r>
          </a:p>
          <a:p>
            <a:pPr algn="ctr">
              <a:lnSpc>
                <a:spcPct val="150000"/>
              </a:lnSpc>
            </a:pPr>
            <a:r>
              <a:rPr lang="el-GR" b="1" dirty="0" smtClean="0">
                <a:solidFill>
                  <a:schemeClr val="tx1">
                    <a:lumMod val="95000"/>
                    <a:lumOff val="5000"/>
                  </a:schemeClr>
                </a:solidFill>
                <a:latin typeface="Comic Sans MS" pitchFamily="66" charset="0"/>
              </a:rPr>
              <a:t>Γιάννης Σταύρου</a:t>
            </a:r>
            <a:endParaRPr lang="el-GR" b="1" dirty="0">
              <a:solidFill>
                <a:schemeClr val="tx1">
                  <a:lumMod val="95000"/>
                  <a:lumOff val="5000"/>
                </a:schemeClr>
              </a:solidFill>
              <a:latin typeface="Comic Sans MS" pitchFamily="66" charset="0"/>
            </a:endParaRPr>
          </a:p>
        </p:txBody>
      </p:sp>
    </p:spTree>
    <p:extLst>
      <p:ext uri="{BB962C8B-B14F-4D97-AF65-F5344CB8AC3E}">
        <p14:creationId xmlns="" xmlns:p14="http://schemas.microsoft.com/office/powerpoint/2010/main" val="3575408211"/>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8" name="Picture 6" descr="http://www.prosfores.gr.vc/wp-content/uploads/2012/02/main13f56_thumb.jpg"/>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5471" y="0"/>
            <a:ext cx="9199114" cy="6858001"/>
          </a:xfrm>
          <a:prstGeom prst="rect">
            <a:avLst/>
          </a:prstGeom>
          <a:noFill/>
          <a:extLst>
            <a:ext uri="{909E8E84-426E-40DD-AFC4-6F175D3DCCD1}">
              <a14:hiddenFill xmlns="" xmlns:a14="http://schemas.microsoft.com/office/drawing/2010/main">
                <a:solidFill>
                  <a:srgbClr val="FFFFFF"/>
                </a:solidFill>
              </a14:hiddenFill>
            </a:ext>
          </a:extLst>
        </p:spPr>
      </p:pic>
      <p:sp>
        <p:nvSpPr>
          <p:cNvPr id="4" name="3 - TextBox"/>
          <p:cNvSpPr txBox="1"/>
          <p:nvPr/>
        </p:nvSpPr>
        <p:spPr>
          <a:xfrm>
            <a:off x="755576" y="245136"/>
            <a:ext cx="6192688" cy="523220"/>
          </a:xfrm>
          <a:prstGeom prst="rect">
            <a:avLst/>
          </a:prstGeom>
          <a:noFill/>
        </p:spPr>
        <p:txBody>
          <a:bodyPr wrap="square" rtlCol="0">
            <a:spAutoFit/>
          </a:bodyPr>
          <a:lstStyle/>
          <a:p>
            <a:pPr algn="ctr"/>
            <a:r>
              <a:rPr lang="el-GR" sz="2800" b="1" dirty="0" smtClean="0">
                <a:solidFill>
                  <a:schemeClr val="accent6">
                    <a:lumMod val="60000"/>
                    <a:lumOff val="40000"/>
                  </a:schemeClr>
                </a:solidFill>
                <a:effectLst>
                  <a:outerShdw blurRad="38100" dist="38100" dir="2700000" algn="tl">
                    <a:srgbClr val="000000">
                      <a:alpha val="43137"/>
                    </a:srgbClr>
                  </a:outerShdw>
                </a:effectLst>
                <a:latin typeface="Comic Sans MS" panose="030F0702030302020204" pitchFamily="66" charset="0"/>
              </a:rPr>
              <a:t>ΖΩΓΡΑΦΙΚΟΙ  ΠΕΙΡΑΜΑΤΙΣΜΟΙ</a:t>
            </a:r>
            <a:endParaRPr lang="el-GR" sz="2800" b="1" dirty="0">
              <a:solidFill>
                <a:schemeClr val="accent6">
                  <a:lumMod val="60000"/>
                  <a:lumOff val="40000"/>
                </a:schemeClr>
              </a:solidFill>
              <a:effectLst>
                <a:outerShdw blurRad="38100" dist="38100" dir="2700000" algn="tl">
                  <a:srgbClr val="000000">
                    <a:alpha val="43137"/>
                  </a:srgbClr>
                </a:outerShdw>
              </a:effectLst>
              <a:latin typeface="Comic Sans MS" panose="030F0702030302020204" pitchFamily="66" charset="0"/>
            </a:endParaRPr>
          </a:p>
        </p:txBody>
      </p:sp>
      <p:sp>
        <p:nvSpPr>
          <p:cNvPr id="2" name="Ορθογώνιο 1"/>
          <p:cNvSpPr/>
          <p:nvPr/>
        </p:nvSpPr>
        <p:spPr>
          <a:xfrm rot="20584764">
            <a:off x="1909376" y="2250432"/>
            <a:ext cx="4572000" cy="707886"/>
          </a:xfrm>
          <a:prstGeom prst="rect">
            <a:avLst/>
          </a:prstGeom>
        </p:spPr>
        <p:txBody>
          <a:bodyPr>
            <a:spAutoFit/>
          </a:bodyPr>
          <a:lstStyle/>
          <a:p>
            <a:pPr algn="ctr"/>
            <a:r>
              <a:rPr lang="el-GR" sz="2000" b="1" dirty="0" smtClean="0">
                <a:solidFill>
                  <a:srgbClr val="FFFF00"/>
                </a:solidFill>
                <a:effectLst>
                  <a:outerShdw blurRad="38100" dist="38100" dir="2700000" algn="tl">
                    <a:srgbClr val="000000">
                      <a:alpha val="43137"/>
                    </a:srgbClr>
                  </a:outerShdw>
                </a:effectLst>
                <a:latin typeface="Comic Sans MS" panose="030F0702030302020204" pitchFamily="66" charset="0"/>
              </a:rPr>
              <a:t>στο </a:t>
            </a:r>
            <a:r>
              <a:rPr lang="el-GR" sz="2000" b="1" dirty="0">
                <a:solidFill>
                  <a:srgbClr val="FFFF00"/>
                </a:solidFill>
                <a:effectLst>
                  <a:outerShdw blurRad="38100" dist="38100" dir="2700000" algn="tl">
                    <a:srgbClr val="000000">
                      <a:alpha val="43137"/>
                    </a:srgbClr>
                  </a:outerShdw>
                </a:effectLst>
                <a:latin typeface="Comic Sans MS" panose="030F0702030302020204" pitchFamily="66" charset="0"/>
              </a:rPr>
              <a:t>πέρασμα του χρόνου, απεικονίζονται από ζωγράφους.</a:t>
            </a:r>
          </a:p>
        </p:txBody>
      </p:sp>
      <p:sp>
        <p:nvSpPr>
          <p:cNvPr id="3" name="Ορθογώνιο 2"/>
          <p:cNvSpPr/>
          <p:nvPr/>
        </p:nvSpPr>
        <p:spPr>
          <a:xfrm rot="20648854">
            <a:off x="251520" y="1510626"/>
            <a:ext cx="3279188" cy="1015663"/>
          </a:xfrm>
          <a:prstGeom prst="rect">
            <a:avLst/>
          </a:prstGeom>
        </p:spPr>
        <p:txBody>
          <a:bodyPr wrap="square">
            <a:spAutoFit/>
          </a:bodyPr>
          <a:lstStyle/>
          <a:p>
            <a:pPr algn="ctr"/>
            <a:r>
              <a:rPr lang="el-GR" sz="2000" b="1" dirty="0">
                <a:solidFill>
                  <a:srgbClr val="FFFF00"/>
                </a:solidFill>
                <a:effectLst>
                  <a:outerShdw blurRad="38100" dist="38100" dir="2700000" algn="tl">
                    <a:srgbClr val="000000">
                      <a:alpha val="43137"/>
                    </a:srgbClr>
                  </a:outerShdw>
                </a:effectLst>
                <a:latin typeface="Comic Sans MS" panose="030F0702030302020204" pitchFamily="66" charset="0"/>
              </a:rPr>
              <a:t>Διάσημοι φυσικοί, αλλά και έννοιες, φαινόμενα, κατασκευές, πειράματα:</a:t>
            </a: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www.greek-language.gr/Resources/cache/image/6f7cd9dfd0e5deaa/3845.480.jpg"/>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5114" y="0"/>
            <a:ext cx="9144000" cy="6856721"/>
          </a:xfrm>
          <a:prstGeom prst="rect">
            <a:avLst/>
          </a:prstGeom>
          <a:noFill/>
          <a:extLst>
            <a:ext uri="{909E8E84-426E-40DD-AFC4-6F175D3DCCD1}">
              <a14:hiddenFill xmlns="" xmlns:a14="http://schemas.microsoft.com/office/drawing/2010/main">
                <a:solidFill>
                  <a:srgbClr val="FFFFFF"/>
                </a:solidFill>
              </a14:hiddenFill>
            </a:ext>
          </a:extLst>
        </p:spPr>
      </p:pic>
      <p:sp>
        <p:nvSpPr>
          <p:cNvPr id="4" name="Ορθογώνιο 3"/>
          <p:cNvSpPr/>
          <p:nvPr/>
        </p:nvSpPr>
        <p:spPr>
          <a:xfrm>
            <a:off x="0" y="0"/>
            <a:ext cx="2555776" cy="3370346"/>
          </a:xfrm>
          <a:prstGeom prst="rect">
            <a:avLst/>
          </a:prstGeom>
        </p:spPr>
        <p:txBody>
          <a:bodyPr wrap="square">
            <a:spAutoFit/>
          </a:bodyPr>
          <a:lstStyle/>
          <a:p>
            <a:pPr algn="ctr">
              <a:lnSpc>
                <a:spcPct val="150000"/>
              </a:lnSpc>
            </a:pPr>
            <a:r>
              <a:rPr lang="el-GR" dirty="0">
                <a:solidFill>
                  <a:srgbClr val="002060"/>
                </a:solidFill>
                <a:effectLst>
                  <a:outerShdw blurRad="38100" dist="38100" dir="2700000" algn="tl">
                    <a:srgbClr val="000000">
                      <a:alpha val="43137"/>
                    </a:srgbClr>
                  </a:outerShdw>
                </a:effectLst>
                <a:latin typeface="Comic Sans MS" panose="030F0702030302020204" pitchFamily="66" charset="0"/>
              </a:rPr>
              <a:t>Η λέξη "Φυσική" είναι μια συντομευμένη μορφή του όρου "Φυσική Φιλοσοφία" που χρησιμοποιήθηκε για να περιγράψει τη μελέτη των φαινομένων της φύσης</a:t>
            </a:r>
            <a:r>
              <a:rPr lang="el-GR" dirty="0" smtClean="0">
                <a:solidFill>
                  <a:srgbClr val="002060"/>
                </a:solidFill>
                <a:effectLst>
                  <a:outerShdw blurRad="38100" dist="38100" dir="2700000" algn="tl">
                    <a:srgbClr val="000000">
                      <a:alpha val="43137"/>
                    </a:srgbClr>
                  </a:outerShdw>
                </a:effectLst>
                <a:latin typeface="Comic Sans MS" panose="030F0702030302020204" pitchFamily="66" charset="0"/>
              </a:rPr>
              <a:t>.</a:t>
            </a:r>
            <a:endParaRPr lang="el-GR" dirty="0">
              <a:solidFill>
                <a:srgbClr val="002060"/>
              </a:solidFill>
              <a:effectLst>
                <a:outerShdw blurRad="38100" dist="38100" dir="2700000" algn="tl">
                  <a:srgbClr val="000000">
                    <a:alpha val="43137"/>
                  </a:srgbClr>
                </a:outerShdw>
              </a:effectLst>
              <a:latin typeface="Comic Sans MS" panose="030F0702030302020204" pitchFamily="66" charset="0"/>
            </a:endParaRPr>
          </a:p>
        </p:txBody>
      </p:sp>
      <p:sp>
        <p:nvSpPr>
          <p:cNvPr id="5" name="Ορθογώνιο 4"/>
          <p:cNvSpPr/>
          <p:nvPr/>
        </p:nvSpPr>
        <p:spPr>
          <a:xfrm>
            <a:off x="3521077" y="5519172"/>
            <a:ext cx="4572000" cy="1338828"/>
          </a:xfrm>
          <a:prstGeom prst="rect">
            <a:avLst/>
          </a:prstGeom>
        </p:spPr>
        <p:txBody>
          <a:bodyPr>
            <a:spAutoFit/>
          </a:bodyPr>
          <a:lstStyle/>
          <a:p>
            <a:pPr algn="ctr">
              <a:lnSpc>
                <a:spcPct val="150000"/>
              </a:lnSpc>
            </a:pPr>
            <a:r>
              <a:rPr lang="el-GR" dirty="0">
                <a:solidFill>
                  <a:srgbClr val="002060"/>
                </a:solidFill>
                <a:effectLst>
                  <a:outerShdw blurRad="38100" dist="38100" dir="2700000" algn="tl">
                    <a:srgbClr val="000000">
                      <a:alpha val="43137"/>
                    </a:srgbClr>
                  </a:outerShdw>
                </a:effectLst>
                <a:latin typeface="Comic Sans MS" panose="030F0702030302020204" pitchFamily="66" charset="0"/>
              </a:rPr>
              <a:t>Σήμερα, θα μπορούσαμε να πούμε ότι η Φυσική μελετά τις αλληλεπιδράσεις της ύλης με την ενέργεια.</a:t>
            </a:r>
            <a:endParaRPr lang="en-US" dirty="0">
              <a:solidFill>
                <a:srgbClr val="002060"/>
              </a:solidFill>
              <a:effectLst>
                <a:outerShdw blurRad="38100" dist="38100" dir="2700000" algn="tl">
                  <a:srgbClr val="000000">
                    <a:alpha val="43137"/>
                  </a:srgbClr>
                </a:outerShdw>
              </a:effectLst>
              <a:latin typeface="Comic Sans MS" panose="030F0702030302020204" pitchFamily="66" charset="0"/>
            </a:endParaRPr>
          </a:p>
        </p:txBody>
      </p:sp>
    </p:spTree>
    <p:extLst>
      <p:ext uri="{BB962C8B-B14F-4D97-AF65-F5344CB8AC3E}">
        <p14:creationId xmlns="" xmlns:p14="http://schemas.microsoft.com/office/powerpoint/2010/main" val="2685753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37"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900" decel="100000" fill="hold"/>
                                        <p:tgtEl>
                                          <p:spTgt spid="5"/>
                                        </p:tgtEl>
                                        <p:attrNameLst>
                                          <p:attrName>ppt_y</p:attrName>
                                        </p:attrNameLst>
                                      </p:cBhvr>
                                      <p:tavLst>
                                        <p:tav tm="0">
                                          <p:val>
                                            <p:strVal val="#ppt_y+1"/>
                                          </p:val>
                                        </p:tav>
                                        <p:tav tm="100000">
                                          <p:val>
                                            <p:strVal val="#ppt_y-.03"/>
                                          </p:val>
                                        </p:tav>
                                      </p:tavLst>
                                    </p:anim>
                                    <p:anim calcmode="lin" valueType="num">
                                      <p:cBhvr>
                                        <p:cTn id="17" dur="100" accel="100000" fill="hold">
                                          <p:stCondLst>
                                            <p:cond delay="900"/>
                                          </p:stCondLst>
                                        </p:cTn>
                                        <p:tgtEl>
                                          <p:spTgt spid="5"/>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4" descr="File:Justus Sustermans - Portrait of Galileo Galilei, 1636.jpg"/>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0" y="0"/>
            <a:ext cx="4788024" cy="6858000"/>
          </a:xfrm>
          <a:prstGeom prst="rect">
            <a:avLst/>
          </a:prstGeom>
          <a:noFill/>
          <a:extLst>
            <a:ext uri="{909E8E84-426E-40DD-AFC4-6F175D3DCCD1}">
              <a14:hiddenFill xmlns="" xmlns:a14="http://schemas.microsoft.com/office/drawing/2010/main">
                <a:solidFill>
                  <a:srgbClr val="FFFFFF"/>
                </a:solidFill>
              </a14:hiddenFill>
            </a:ext>
          </a:extLst>
        </p:spPr>
      </p:pic>
      <p:sp>
        <p:nvSpPr>
          <p:cNvPr id="4" name="Ορθογώνιο 3"/>
          <p:cNvSpPr/>
          <p:nvPr/>
        </p:nvSpPr>
        <p:spPr>
          <a:xfrm>
            <a:off x="0" y="2996952"/>
            <a:ext cx="4788024" cy="1754326"/>
          </a:xfrm>
          <a:prstGeom prst="rect">
            <a:avLst/>
          </a:prstGeom>
        </p:spPr>
        <p:txBody>
          <a:bodyPr wrap="square">
            <a:spAutoFit/>
          </a:bodyPr>
          <a:lstStyle/>
          <a:p>
            <a:pPr algn="ctr">
              <a:lnSpc>
                <a:spcPct val="150000"/>
              </a:lnSpc>
            </a:pPr>
            <a:r>
              <a:rPr lang="el-GR" dirty="0">
                <a:solidFill>
                  <a:schemeClr val="bg1"/>
                </a:solidFill>
                <a:effectLst>
                  <a:outerShdw blurRad="38100" dist="38100" dir="2700000" algn="tl">
                    <a:srgbClr val="000000">
                      <a:alpha val="43137"/>
                    </a:srgbClr>
                  </a:outerShdw>
                </a:effectLst>
                <a:latin typeface="Comic Sans MS" panose="030F0702030302020204" pitchFamily="66" charset="0"/>
              </a:rPr>
              <a:t>Ιδρυτής της σύγχρονης Φυσικής Επιστήμης θεωρείται ο Γαλιλαίος, επειδή ήταν ο πρώτος που εισήγαγε ξεκάθαρα το πείραμα στην επιστημονική σκέψη.</a:t>
            </a:r>
          </a:p>
        </p:txBody>
      </p:sp>
      <p:sp>
        <p:nvSpPr>
          <p:cNvPr id="5" name="Ορθογώνιο 4"/>
          <p:cNvSpPr/>
          <p:nvPr/>
        </p:nvSpPr>
        <p:spPr>
          <a:xfrm>
            <a:off x="4788024" y="529717"/>
            <a:ext cx="4355976" cy="5632311"/>
          </a:xfrm>
          <a:prstGeom prst="rect">
            <a:avLst/>
          </a:prstGeom>
        </p:spPr>
        <p:txBody>
          <a:bodyPr wrap="square">
            <a:spAutoFit/>
          </a:bodyPr>
          <a:lstStyle/>
          <a:p>
            <a:pPr algn="ctr">
              <a:lnSpc>
                <a:spcPct val="200000"/>
              </a:lnSpc>
            </a:pPr>
            <a:r>
              <a:rPr lang="el-GR" b="1" i="1" dirty="0">
                <a:effectLst>
                  <a:outerShdw blurRad="38100" dist="38100" dir="2700000" algn="tl">
                    <a:srgbClr val="000000">
                      <a:alpha val="43137"/>
                    </a:srgbClr>
                  </a:outerShdw>
                </a:effectLst>
              </a:rPr>
              <a:t>Στο τέλος του 19ου αιώνα, η "Κλασσική Φυσική" στηρίζεται:</a:t>
            </a:r>
          </a:p>
          <a:p>
            <a:pPr marL="285750" lvl="0" indent="-285750">
              <a:lnSpc>
                <a:spcPct val="200000"/>
              </a:lnSpc>
              <a:buBlip>
                <a:blip r:embed="rId3"/>
              </a:buBlip>
            </a:pPr>
            <a:r>
              <a:rPr lang="el-GR" b="1" i="1" dirty="0">
                <a:effectLst>
                  <a:outerShdw blurRad="38100" dist="38100" dir="2700000" algn="tl">
                    <a:srgbClr val="000000">
                      <a:alpha val="43137"/>
                    </a:srgbClr>
                  </a:outerShdw>
                </a:effectLst>
              </a:rPr>
              <a:t>Μηχανική του Νεύτωνα, δηλαδή Μηχανική του υλικού σημείου και του στερεού σώματος.</a:t>
            </a:r>
          </a:p>
          <a:p>
            <a:pPr marL="285750" lvl="0" indent="-285750">
              <a:lnSpc>
                <a:spcPct val="200000"/>
              </a:lnSpc>
              <a:buBlip>
                <a:blip r:embed="rId3"/>
              </a:buBlip>
            </a:pPr>
            <a:r>
              <a:rPr lang="el-GR" b="1" i="1" dirty="0">
                <a:effectLst>
                  <a:outerShdw blurRad="38100" dist="38100" dir="2700000" algn="tl">
                    <a:srgbClr val="000000">
                      <a:alpha val="43137"/>
                    </a:srgbClr>
                  </a:outerShdw>
                </a:effectLst>
              </a:rPr>
              <a:t>Οπτική</a:t>
            </a:r>
          </a:p>
          <a:p>
            <a:pPr marL="285750" lvl="0" indent="-285750">
              <a:lnSpc>
                <a:spcPct val="200000"/>
              </a:lnSpc>
              <a:buBlip>
                <a:blip r:embed="rId3"/>
              </a:buBlip>
            </a:pPr>
            <a:r>
              <a:rPr lang="el-GR" b="1" i="1" dirty="0">
                <a:effectLst>
                  <a:outerShdw blurRad="38100" dist="38100" dir="2700000" algn="tl">
                    <a:srgbClr val="000000">
                      <a:alpha val="43137"/>
                    </a:srgbClr>
                  </a:outerShdw>
                </a:effectLst>
              </a:rPr>
              <a:t>Ηλεκτρομαγνητισμό</a:t>
            </a:r>
          </a:p>
          <a:p>
            <a:pPr marL="285750" lvl="0" indent="-285750">
              <a:lnSpc>
                <a:spcPct val="200000"/>
              </a:lnSpc>
              <a:buBlip>
                <a:blip r:embed="rId3"/>
              </a:buBlip>
            </a:pPr>
            <a:r>
              <a:rPr lang="el-GR" b="1" i="1" dirty="0">
                <a:effectLst>
                  <a:outerShdw blurRad="38100" dist="38100" dir="2700000" algn="tl">
                    <a:srgbClr val="000000">
                      <a:alpha val="43137"/>
                    </a:srgbClr>
                  </a:outerShdw>
                </a:effectLst>
              </a:rPr>
              <a:t>Θερμότητα, Θερμοδυναμική, Κινητική Θεωρία των τέλειων αερίων, Στατιστική Φυσική.</a:t>
            </a:r>
            <a:endParaRPr lang="en-US" b="1" i="1" dirty="0">
              <a:effectLst>
                <a:outerShdw blurRad="38100" dist="38100" dir="2700000" algn="tl">
                  <a:srgbClr val="000000">
                    <a:alpha val="43137"/>
                  </a:srgbClr>
                </a:outerShdw>
              </a:effectLst>
            </a:endParaRPr>
          </a:p>
        </p:txBody>
      </p:sp>
    </p:spTree>
    <p:extLst>
      <p:ext uri="{BB962C8B-B14F-4D97-AF65-F5344CB8AC3E}">
        <p14:creationId xmlns="" xmlns:p14="http://schemas.microsoft.com/office/powerpoint/2010/main" val="8991682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800" decel="100000"/>
                                        <p:tgtEl>
                                          <p:spTgt spid="4"/>
                                        </p:tgtEl>
                                      </p:cBhvr>
                                    </p:animEffect>
                                    <p:anim calcmode="lin" valueType="num">
                                      <p:cBhvr>
                                        <p:cTn id="8" dur="800" decel="100000" fill="hold"/>
                                        <p:tgtEl>
                                          <p:spTgt spid="4"/>
                                        </p:tgtEl>
                                        <p:attrNameLst>
                                          <p:attrName>style.rotation</p:attrName>
                                        </p:attrNameLst>
                                      </p:cBhvr>
                                      <p:tavLst>
                                        <p:tav tm="0">
                                          <p:val>
                                            <p:fltVal val="-90"/>
                                          </p:val>
                                        </p:tav>
                                        <p:tav tm="100000">
                                          <p:val>
                                            <p:fltVal val="0"/>
                                          </p:val>
                                        </p:tav>
                                      </p:tavLst>
                                    </p:anim>
                                    <p:anim calcmode="lin" valueType="num">
                                      <p:cBhvr>
                                        <p:cTn id="9" dur="800" decel="100000" fill="hold"/>
                                        <p:tgtEl>
                                          <p:spTgt spid="4"/>
                                        </p:tgtEl>
                                        <p:attrNameLst>
                                          <p:attrName>ppt_x</p:attrName>
                                        </p:attrNameLst>
                                      </p:cBhvr>
                                      <p:tavLst>
                                        <p:tav tm="0">
                                          <p:val>
                                            <p:strVal val="#ppt_x+0.4"/>
                                          </p:val>
                                        </p:tav>
                                        <p:tav tm="100000">
                                          <p:val>
                                            <p:strVal val="#ppt_x-0.05"/>
                                          </p:val>
                                        </p:tav>
                                      </p:tavLst>
                                    </p:anim>
                                    <p:anim calcmode="lin" valueType="num">
                                      <p:cBhvr>
                                        <p:cTn id="10" dur="800" decel="100000" fill="hold"/>
                                        <p:tgtEl>
                                          <p:spTgt spid="4"/>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4"/>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4"/>
                                        </p:tgtEl>
                                        <p:attrNameLst>
                                          <p:attrName>ppt_y</p:attrName>
                                        </p:attrNameLst>
                                      </p:cBhvr>
                                      <p:tavLst>
                                        <p:tav tm="0">
                                          <p:val>
                                            <p:strVal val="#ppt_y+0.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7"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Εικόνα 7" descr="http://www.artofwise.gr/pictures/newton/img_5badf64bc807.jpg"/>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14086" y="0"/>
            <a:ext cx="4269882" cy="4221088"/>
          </a:xfrm>
          <a:prstGeom prst="rect">
            <a:avLst/>
          </a:prstGeom>
          <a:noFill/>
          <a:ln>
            <a:noFill/>
          </a:ln>
        </p:spPr>
      </p:pic>
      <p:pic>
        <p:nvPicPr>
          <p:cNvPr id="12" name="Εικόνα 11" descr="Hans Christian Oersted"/>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4274818" y="0"/>
            <a:ext cx="4860032" cy="3429001"/>
          </a:xfrm>
          <a:prstGeom prst="rect">
            <a:avLst/>
          </a:prstGeom>
          <a:noFill/>
          <a:ln>
            <a:noFill/>
          </a:ln>
        </p:spPr>
      </p:pic>
      <p:pic>
        <p:nvPicPr>
          <p:cNvPr id="15" name="Εικόνα 14" descr="http://9lyk-thess.thess.sch.gr/History/images/webdriver0.gif"/>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31282" y="4005064"/>
            <a:ext cx="4459266" cy="2911599"/>
          </a:xfrm>
          <a:prstGeom prst="rect">
            <a:avLst/>
          </a:prstGeom>
          <a:noFill/>
          <a:ln>
            <a:noFill/>
          </a:ln>
        </p:spPr>
      </p:pic>
      <p:pic>
        <p:nvPicPr>
          <p:cNvPr id="10" name="Εικόνα 9" descr="http://1oholargou.files.wordpress.com/2012/02/ben-franklin-kite.gif"/>
          <p:cNvPicPr/>
          <p:nvPr/>
        </p:nvPicPr>
        <p:blipFill>
          <a:blip r:embed="rId5" cstate="print">
            <a:extLst>
              <a:ext uri="{28A0092B-C50C-407E-A947-70E740481C1C}">
                <a14:useLocalDpi xmlns="" xmlns:a14="http://schemas.microsoft.com/office/drawing/2010/main" val="0"/>
              </a:ext>
            </a:extLst>
          </a:blip>
          <a:srcRect/>
          <a:stretch>
            <a:fillRect/>
          </a:stretch>
        </p:blipFill>
        <p:spPr bwMode="auto">
          <a:xfrm>
            <a:off x="4283968" y="3429000"/>
            <a:ext cx="4860032" cy="3429000"/>
          </a:xfrm>
          <a:prstGeom prst="rect">
            <a:avLst/>
          </a:prstGeom>
          <a:noFill/>
          <a:ln w="9525">
            <a:noFill/>
            <a:miter lim="800000"/>
            <a:headEnd/>
            <a:tailEnd/>
          </a:ln>
        </p:spPr>
      </p:pic>
      <p:sp>
        <p:nvSpPr>
          <p:cNvPr id="4" name="Ορθογώνιο 3"/>
          <p:cNvSpPr/>
          <p:nvPr/>
        </p:nvSpPr>
        <p:spPr>
          <a:xfrm>
            <a:off x="4418834" y="3429000"/>
            <a:ext cx="4572000" cy="1477328"/>
          </a:xfrm>
          <a:prstGeom prst="rect">
            <a:avLst/>
          </a:prstGeom>
        </p:spPr>
        <p:txBody>
          <a:bodyPr>
            <a:spAutoFit/>
          </a:bodyPr>
          <a:lstStyle/>
          <a:p>
            <a:pPr algn="ctr"/>
            <a:r>
              <a:rPr lang="el-GR" b="1" dirty="0">
                <a:solidFill>
                  <a:schemeClr val="bg1"/>
                </a:solidFill>
                <a:effectLst>
                  <a:outerShdw blurRad="38100" dist="38100" dir="2700000" algn="tl">
                    <a:srgbClr val="000000">
                      <a:alpha val="43137"/>
                    </a:srgbClr>
                  </a:outerShdw>
                </a:effectLst>
                <a:latin typeface="Comic Sans MS" panose="030F0702030302020204" pitchFamily="66" charset="0"/>
              </a:rPr>
              <a:t>Πολλές ανακαλύψεις, κατασκευές, πειράματα, αλλά και φαινόμενα απεικονίζονται σε έργα τέχνης, τόσο σε πίνακες όσο και σε τοιχογραφίες και χαρακτικές. </a:t>
            </a:r>
            <a:endParaRPr lang="en-US" b="1" dirty="0" smtClean="0">
              <a:solidFill>
                <a:schemeClr val="bg1"/>
              </a:solidFill>
              <a:effectLst>
                <a:outerShdw blurRad="38100" dist="38100" dir="2700000" algn="tl">
                  <a:srgbClr val="000000">
                    <a:alpha val="43137"/>
                  </a:srgbClr>
                </a:outerShdw>
              </a:effectLst>
              <a:latin typeface="Comic Sans MS" panose="030F0702030302020204" pitchFamily="66" charset="0"/>
            </a:endParaRPr>
          </a:p>
        </p:txBody>
      </p:sp>
    </p:spTree>
    <p:extLst>
      <p:ext uri="{BB962C8B-B14F-4D97-AF65-F5344CB8AC3E}">
        <p14:creationId xmlns="" xmlns:p14="http://schemas.microsoft.com/office/powerpoint/2010/main" val="376570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1"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25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8" dur="250" fill="hold"/>
                                        <p:tgtEl>
                                          <p:spTgt spid="4"/>
                                        </p:tgtEl>
                                        <p:attrNameLst>
                                          <p:attrName>ppt_y</p:attrName>
                                        </p:attrNameLst>
                                      </p:cBhvr>
                                      <p:tavLst>
                                        <p:tav tm="0">
                                          <p:val>
                                            <p:strVal val="#ppt_y"/>
                                          </p:val>
                                        </p:tav>
                                        <p:tav tm="100000">
                                          <p:val>
                                            <p:strVal val="#ppt_y"/>
                                          </p:val>
                                        </p:tav>
                                      </p:tavLst>
                                    </p:anim>
                                    <p:anim calcmode="lin" valueType="num">
                                      <p:cBhvr>
                                        <p:cTn id="9" dur="25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0" dur="25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250" tmFilter="0,0; .5, 1; 1, 1"/>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Εικόνα 5" descr="File:Torricelli.jpg"/>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3285244" y="3021384"/>
            <a:ext cx="3005560" cy="4168798"/>
          </a:xfrm>
          <a:prstGeom prst="rect">
            <a:avLst/>
          </a:prstGeom>
          <a:noFill/>
          <a:ln>
            <a:noFill/>
          </a:ln>
        </p:spPr>
      </p:pic>
      <p:pic>
        <p:nvPicPr>
          <p:cNvPr id="10" name="Εικόνα 9" descr="http://4.bp.blogspot.com/-6lZSBzm8MX4/UjXAbVMJF2I/AAAAAAAABtg/nlXKTWZQz_4/s320/oersted-electromagnetism.jpg"/>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24967" y="3429001"/>
            <a:ext cx="3732871" cy="3428999"/>
          </a:xfrm>
          <a:prstGeom prst="rect">
            <a:avLst/>
          </a:prstGeom>
          <a:noFill/>
          <a:ln>
            <a:noFill/>
          </a:ln>
        </p:spPr>
      </p:pic>
      <p:pic>
        <p:nvPicPr>
          <p:cNvPr id="7" name="Εικόνα 6" descr="http://indigoblue.gr/wp-content/uploads/1-montgolfier-balloon-arostat-rveillon-photo-researchers.jpg"/>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0" y="0"/>
            <a:ext cx="4788024" cy="3429001"/>
          </a:xfrm>
          <a:prstGeom prst="rect">
            <a:avLst/>
          </a:prstGeom>
          <a:noFill/>
          <a:ln>
            <a:noFill/>
          </a:ln>
        </p:spPr>
      </p:pic>
      <p:sp>
        <p:nvSpPr>
          <p:cNvPr id="4" name="Ορθογώνιο 3"/>
          <p:cNvSpPr/>
          <p:nvPr/>
        </p:nvSpPr>
        <p:spPr>
          <a:xfrm>
            <a:off x="-27709" y="1647226"/>
            <a:ext cx="4520916" cy="1754326"/>
          </a:xfrm>
          <a:prstGeom prst="rect">
            <a:avLst/>
          </a:prstGeom>
        </p:spPr>
        <p:txBody>
          <a:bodyPr wrap="square">
            <a:spAutoFit/>
          </a:bodyPr>
          <a:lstStyle/>
          <a:p>
            <a:pPr algn="ctr"/>
            <a:r>
              <a:rPr lang="el-GR" b="1" dirty="0">
                <a:solidFill>
                  <a:schemeClr val="bg1"/>
                </a:solidFill>
                <a:effectLst>
                  <a:outerShdw blurRad="38100" dist="38100" dir="2700000" algn="tl">
                    <a:srgbClr val="000000">
                      <a:alpha val="43137"/>
                    </a:srgbClr>
                  </a:outerShdw>
                </a:effectLst>
                <a:latin typeface="Comic Sans MS" panose="030F0702030302020204" pitchFamily="66" charset="0"/>
              </a:rPr>
              <a:t>Κάθε πίνακας δημοσιοποιεί μία ιστορία. Τον καιρό που δεν υπήρχαν φωτογραφικές μηχανές και κάμερες, οι ζωγράφοι αποτύπωναν στα έργα τους τον πραγματικό κόσμο με μεγάλη πειστικότητα ... </a:t>
            </a:r>
          </a:p>
        </p:txBody>
      </p:sp>
      <p:pic>
        <p:nvPicPr>
          <p:cNvPr id="12" name="Εικόνα 11" descr="Αλχημιστής σε αναζήτηση της Φιλοσοφικής Λίθου. Ζωγραφικός πίνακας του Joseph Wright (1771)">
            <a:hlinkClick r:id="rId5"/>
          </p:cNvPr>
          <p:cNvPicPr/>
          <p:nvPr/>
        </p:nvPicPr>
        <p:blipFill>
          <a:blip r:embed="rId6" cstate="print">
            <a:extLst>
              <a:ext uri="{28A0092B-C50C-407E-A947-70E740481C1C}">
                <a14:useLocalDpi xmlns="" xmlns:a14="http://schemas.microsoft.com/office/drawing/2010/main" val="0"/>
              </a:ext>
            </a:extLst>
          </a:blip>
          <a:srcRect/>
          <a:stretch>
            <a:fillRect/>
          </a:stretch>
        </p:blipFill>
        <p:spPr bwMode="auto">
          <a:xfrm>
            <a:off x="6077110" y="3021385"/>
            <a:ext cx="3095625" cy="3836616"/>
          </a:xfrm>
          <a:prstGeom prst="rect">
            <a:avLst/>
          </a:prstGeom>
          <a:noFill/>
          <a:ln>
            <a:noFill/>
          </a:ln>
        </p:spPr>
      </p:pic>
      <p:pic>
        <p:nvPicPr>
          <p:cNvPr id="11" name="Εικόνα 10" descr="Πίνακας του Joseph Wright (1766) που δείχνει έναν φιλόσοφο να δίνει διάλεξη πάνω από το μηχανικό πλανητάριο">
            <a:hlinkClick r:id="rId7"/>
          </p:cNvPr>
          <p:cNvPicPr/>
          <p:nvPr/>
        </p:nvPicPr>
        <p:blipFill>
          <a:blip r:embed="rId8" cstate="print">
            <a:extLst>
              <a:ext uri="{28A0092B-C50C-407E-A947-70E740481C1C}">
                <a14:useLocalDpi xmlns="" xmlns:a14="http://schemas.microsoft.com/office/drawing/2010/main" val="0"/>
              </a:ext>
            </a:extLst>
          </a:blip>
          <a:srcRect/>
          <a:stretch>
            <a:fillRect/>
          </a:stretch>
        </p:blipFill>
        <p:spPr bwMode="auto">
          <a:xfrm>
            <a:off x="4499992" y="-17777"/>
            <a:ext cx="4708128" cy="3446778"/>
          </a:xfrm>
          <a:prstGeom prst="rect">
            <a:avLst/>
          </a:prstGeom>
          <a:noFill/>
          <a:ln>
            <a:noFill/>
          </a:ln>
        </p:spPr>
      </p:pic>
    </p:spTree>
    <p:extLst>
      <p:ext uri="{BB962C8B-B14F-4D97-AF65-F5344CB8AC3E}">
        <p14:creationId xmlns="" xmlns:p14="http://schemas.microsoft.com/office/powerpoint/2010/main" val="16883666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1"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25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8" dur="250" fill="hold"/>
                                        <p:tgtEl>
                                          <p:spTgt spid="4"/>
                                        </p:tgtEl>
                                        <p:attrNameLst>
                                          <p:attrName>ppt_y</p:attrName>
                                        </p:attrNameLst>
                                      </p:cBhvr>
                                      <p:tavLst>
                                        <p:tav tm="0">
                                          <p:val>
                                            <p:strVal val="#ppt_y"/>
                                          </p:val>
                                        </p:tav>
                                        <p:tav tm="100000">
                                          <p:val>
                                            <p:strVal val="#ppt_y"/>
                                          </p:val>
                                        </p:tav>
                                      </p:tavLst>
                                    </p:anim>
                                    <p:anim calcmode="lin" valueType="num">
                                      <p:cBhvr>
                                        <p:cTn id="9" dur="25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0" dur="25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250" tmFilter="0,0; .5, 1; 1, 1"/>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Εικόνα 4" descr="https://encrypted-tbn3.gstatic.com/images?q=tbn:ANd9GcRDMck7VjXsx7flZb446i6RUCth6gujfFvGc4hfEgiYkV94-aWW9w"/>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4" name="Ορθογώνιο 3"/>
          <p:cNvSpPr/>
          <p:nvPr/>
        </p:nvSpPr>
        <p:spPr>
          <a:xfrm>
            <a:off x="3779912" y="854449"/>
            <a:ext cx="4837616" cy="1338828"/>
          </a:xfrm>
          <a:prstGeom prst="rect">
            <a:avLst/>
          </a:prstGeom>
        </p:spPr>
        <p:txBody>
          <a:bodyPr wrap="square">
            <a:spAutoFit/>
          </a:bodyPr>
          <a:lstStyle/>
          <a:p>
            <a:pPr algn="ctr">
              <a:lnSpc>
                <a:spcPct val="150000"/>
              </a:lnSpc>
            </a:pPr>
            <a:r>
              <a:rPr lang="el-GR" b="1" dirty="0" smtClean="0">
                <a:solidFill>
                  <a:schemeClr val="bg1"/>
                </a:solidFill>
                <a:effectLst>
                  <a:outerShdw blurRad="38100" dist="38100" dir="2700000" algn="tl">
                    <a:srgbClr val="000000">
                      <a:alpha val="43137"/>
                    </a:srgbClr>
                  </a:outerShdw>
                </a:effectLst>
                <a:latin typeface="Comic Sans MS" panose="030F0702030302020204" pitchFamily="66" charset="0"/>
              </a:rPr>
              <a:t>Το 1609 ο </a:t>
            </a:r>
            <a:r>
              <a:rPr lang="el-GR" b="1" dirty="0">
                <a:solidFill>
                  <a:schemeClr val="bg1"/>
                </a:solidFill>
                <a:effectLst>
                  <a:outerShdw blurRad="38100" dist="38100" dir="2700000" algn="tl">
                    <a:srgbClr val="000000">
                      <a:alpha val="43137"/>
                    </a:srgbClr>
                  </a:outerShdw>
                </a:effectLst>
                <a:latin typeface="Comic Sans MS" panose="030F0702030302020204" pitchFamily="66" charset="0"/>
              </a:rPr>
              <a:t>Γαλιλαίος κατασκευάζει το τηλεσκόπιό του και συνεχίζει τις αστρονομικές του παρατηρήσεις. </a:t>
            </a:r>
          </a:p>
        </p:txBody>
      </p:sp>
      <p:pic>
        <p:nvPicPr>
          <p:cNvPr id="6" name="Εικόνα 5" descr="https://encrypted-tbn0.gstatic.com/images?q=tbn:ANd9GcR_XsHLSzi-nVP7lw7mGW6fVI2jbxzBLtL8VNgeQgr1J5aUt3m0"/>
          <p:cNvPicPr/>
          <p:nvPr/>
        </p:nvPicPr>
        <p:blipFill>
          <a:blip r:embed="rId3" cstate="print"/>
          <a:srcRect/>
          <a:stretch>
            <a:fillRect/>
          </a:stretch>
        </p:blipFill>
        <p:spPr bwMode="auto">
          <a:xfrm>
            <a:off x="0" y="80393"/>
            <a:ext cx="2915816" cy="2886941"/>
          </a:xfrm>
          <a:prstGeom prst="rect">
            <a:avLst/>
          </a:prstGeom>
          <a:noFill/>
          <a:ln w="9525">
            <a:noFill/>
            <a:miter lim="800000"/>
            <a:headEnd/>
            <a:tailEnd/>
          </a:ln>
        </p:spPr>
      </p:pic>
    </p:spTree>
    <p:extLst>
      <p:ext uri="{BB962C8B-B14F-4D97-AF65-F5344CB8AC3E}">
        <p14:creationId xmlns="" xmlns:p14="http://schemas.microsoft.com/office/powerpoint/2010/main" val="4356873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 name="2 - Θέση περιεχομένου"/>
          <p:cNvSpPr>
            <a:spLocks noGrp="1"/>
          </p:cNvSpPr>
          <p:nvPr>
            <p:ph idx="1"/>
          </p:nvPr>
        </p:nvSpPr>
        <p:spPr>
          <a:xfrm>
            <a:off x="323528" y="404664"/>
            <a:ext cx="8496944" cy="6264696"/>
          </a:xfrm>
        </p:spPr>
        <p:txBody>
          <a:bodyPr>
            <a:normAutofit fontScale="92500" lnSpcReduction="20000"/>
          </a:bodyPr>
          <a:lstStyle/>
          <a:p>
            <a:pPr algn="ctr">
              <a:buNone/>
            </a:pPr>
            <a:r>
              <a:rPr lang="el-GR" dirty="0" smtClean="0">
                <a:solidFill>
                  <a:srgbClr val="FF3300"/>
                </a:solidFill>
                <a:latin typeface="Comic Sans MS" pitchFamily="66" charset="0"/>
              </a:rPr>
              <a:t>ΣΚΟΠΟΣ ΤΗΣ ΕΡΕΥΝΑΣ:</a:t>
            </a:r>
          </a:p>
          <a:p>
            <a:pPr>
              <a:buNone/>
            </a:pPr>
            <a:endParaRPr lang="el-GR" dirty="0" smtClean="0">
              <a:solidFill>
                <a:srgbClr val="FF3300"/>
              </a:solidFill>
              <a:latin typeface="Comic Sans MS" pitchFamily="66" charset="0"/>
            </a:endParaRPr>
          </a:p>
          <a:p>
            <a:pPr algn="just">
              <a:buBlip>
                <a:blip r:embed="rId2"/>
              </a:buBlip>
            </a:pPr>
            <a:r>
              <a:rPr lang="el-GR" dirty="0" smtClean="0">
                <a:solidFill>
                  <a:schemeClr val="bg1"/>
                </a:solidFill>
                <a:latin typeface="Comic Sans MS" pitchFamily="66" charset="0"/>
              </a:rPr>
              <a:t>Να ανακαλύψουν οι μαθητές τη συνύπαρξη Φυσικής και έργων τέχνης.</a:t>
            </a:r>
          </a:p>
          <a:p>
            <a:pPr algn="just">
              <a:buBlip>
                <a:blip r:embed="rId2"/>
              </a:buBlip>
            </a:pPr>
            <a:r>
              <a:rPr lang="el-GR" dirty="0" smtClean="0">
                <a:solidFill>
                  <a:schemeClr val="bg1"/>
                </a:solidFill>
                <a:latin typeface="Comic Sans MS" pitchFamily="66" charset="0"/>
              </a:rPr>
              <a:t>Να γνωρίσουν βασικές έννοιες της Φυσικής (χώρος, χρόνος, κίνηση ) και πως αυτές έγιναν πρωταγωνίστριες σε πίνακες ζωγραφικής διάσημων ζωγράφων.</a:t>
            </a:r>
          </a:p>
          <a:p>
            <a:pPr algn="just">
              <a:buBlip>
                <a:blip r:embed="rId2"/>
              </a:buBlip>
            </a:pPr>
            <a:r>
              <a:rPr lang="el-GR" dirty="0" smtClean="0">
                <a:solidFill>
                  <a:schemeClr val="bg1"/>
                </a:solidFill>
                <a:latin typeface="Comic Sans MS" pitchFamily="66" charset="0"/>
              </a:rPr>
              <a:t>Να μελετήσουν το φως, τη σκιά και τα χρώματα στη Φυσική και στη Ζωγραφική.</a:t>
            </a:r>
          </a:p>
          <a:p>
            <a:pPr algn="just">
              <a:buBlip>
                <a:blip r:embed="rId2"/>
              </a:buBlip>
            </a:pPr>
            <a:r>
              <a:rPr lang="el-GR" dirty="0" smtClean="0">
                <a:solidFill>
                  <a:schemeClr val="bg1"/>
                </a:solidFill>
                <a:latin typeface="Comic Sans MS" pitchFamily="66" charset="0"/>
              </a:rPr>
              <a:t>Να ερευνήσουν πως η σύγχρονη Φυσική επηρέασε μεγάλους ζωγράφους του 20ου  αιώνα.</a:t>
            </a:r>
          </a:p>
          <a:p>
            <a:pPr lvl="0" algn="just">
              <a:buBlip>
                <a:blip r:embed="rId2"/>
              </a:buBlip>
            </a:pPr>
            <a:r>
              <a:rPr lang="el-GR" dirty="0" smtClean="0">
                <a:solidFill>
                  <a:schemeClr val="bg1"/>
                </a:solidFill>
                <a:latin typeface="Comic Sans MS" pitchFamily="66" charset="0"/>
              </a:rPr>
              <a:t>Να αγαπήσουν τη Φυσική και την Τέχνη.</a:t>
            </a:r>
          </a:p>
          <a:p>
            <a:pPr>
              <a:buBlip>
                <a:blip r:embed="rId2"/>
              </a:buBlip>
            </a:pPr>
            <a:endParaRPr lang="el-GR" dirty="0">
              <a:solidFill>
                <a:schemeClr val="bg1"/>
              </a:solidFill>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Εικόνα 5" descr="http://www.dapontes.gr/images/stories/didaskaliafe1/5.jpg"/>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4355976" y="3423634"/>
            <a:ext cx="4811216" cy="3484242"/>
          </a:xfrm>
          <a:prstGeom prst="rect">
            <a:avLst/>
          </a:prstGeom>
          <a:noFill/>
          <a:ln>
            <a:noFill/>
          </a:ln>
        </p:spPr>
      </p:pic>
      <p:pic>
        <p:nvPicPr>
          <p:cNvPr id="5" name="Εικόνα 4" descr="File: Evangelista Torricelli από τον Lorenzo Lippi (circa 1647, Galleria Silvano Lodi &amp; Due) jpg."/>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55419" y="-10732"/>
            <a:ext cx="4483403" cy="6868732"/>
          </a:xfrm>
          <a:prstGeom prst="rect">
            <a:avLst/>
          </a:prstGeom>
          <a:noFill/>
          <a:ln>
            <a:noFill/>
          </a:ln>
        </p:spPr>
      </p:pic>
      <p:pic>
        <p:nvPicPr>
          <p:cNvPr id="7" name="Εικόνα 6"/>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4427984" y="-27888"/>
            <a:ext cx="4716016" cy="3595388"/>
          </a:xfrm>
          <a:prstGeom prst="rect">
            <a:avLst/>
          </a:prstGeom>
          <a:noFill/>
          <a:ln>
            <a:noFill/>
          </a:ln>
        </p:spPr>
      </p:pic>
      <p:sp>
        <p:nvSpPr>
          <p:cNvPr id="4" name="Ορθογώνιο 3"/>
          <p:cNvSpPr/>
          <p:nvPr/>
        </p:nvSpPr>
        <p:spPr>
          <a:xfrm>
            <a:off x="-19416" y="4797152"/>
            <a:ext cx="4411395" cy="1295868"/>
          </a:xfrm>
          <a:prstGeom prst="rect">
            <a:avLst/>
          </a:prstGeom>
        </p:spPr>
        <p:txBody>
          <a:bodyPr wrap="square">
            <a:spAutoFit/>
          </a:bodyPr>
          <a:lstStyle/>
          <a:p>
            <a:pPr algn="ctr">
              <a:lnSpc>
                <a:spcPct val="150000"/>
              </a:lnSpc>
            </a:pPr>
            <a:r>
              <a:rPr lang="el-GR" b="1" dirty="0" smtClean="0">
                <a:solidFill>
                  <a:schemeClr val="bg1"/>
                </a:solidFill>
                <a:effectLst>
                  <a:outerShdw blurRad="38100" dist="38100" dir="2700000" algn="tl">
                    <a:srgbClr val="000000">
                      <a:alpha val="43137"/>
                    </a:srgbClr>
                  </a:outerShdw>
                </a:effectLst>
                <a:latin typeface="Comic Sans MS" panose="030F0702030302020204" pitchFamily="66" charset="0"/>
              </a:rPr>
              <a:t>Το 1643 γίνεται η ανακάλυψη </a:t>
            </a:r>
            <a:r>
              <a:rPr lang="el-GR" b="1" dirty="0">
                <a:solidFill>
                  <a:schemeClr val="bg1"/>
                </a:solidFill>
                <a:effectLst>
                  <a:outerShdw blurRad="38100" dist="38100" dir="2700000" algn="tl">
                    <a:srgbClr val="000000">
                      <a:alpha val="43137"/>
                    </a:srgbClr>
                  </a:outerShdw>
                </a:effectLst>
                <a:latin typeface="Comic Sans MS" panose="030F0702030302020204" pitchFamily="66" charset="0"/>
              </a:rPr>
              <a:t>του βαρομέτρου από τον Τορικέλλι. Μελέτη της ατμοσφαιρικής πίεσης.</a:t>
            </a:r>
          </a:p>
        </p:txBody>
      </p:sp>
    </p:spTree>
    <p:extLst>
      <p:ext uri="{BB962C8B-B14F-4D97-AF65-F5344CB8AC3E}">
        <p14:creationId xmlns="" xmlns:p14="http://schemas.microsoft.com/office/powerpoint/2010/main" val="34884518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Εικόνα 5" descr="File:Newton 25.jpg"/>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0" y="2636912"/>
            <a:ext cx="4355976" cy="4233393"/>
          </a:xfrm>
          <a:prstGeom prst="rect">
            <a:avLst/>
          </a:prstGeom>
          <a:noFill/>
          <a:ln>
            <a:noFill/>
          </a:ln>
        </p:spPr>
      </p:pic>
      <p:pic>
        <p:nvPicPr>
          <p:cNvPr id="7" name="Εικόνα 6" descr="http://2.bp.blogspot.com/-d1DGmW-0k2k/Tf2TnRYxzII/AAAAAAAAARQ/c-U6FxWN9jY/s1600/images.jpg"/>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4211960" y="0"/>
            <a:ext cx="4932040" cy="6858000"/>
          </a:xfrm>
          <a:prstGeom prst="rect">
            <a:avLst/>
          </a:prstGeom>
          <a:noFill/>
          <a:ln>
            <a:noFill/>
          </a:ln>
        </p:spPr>
      </p:pic>
      <p:sp>
        <p:nvSpPr>
          <p:cNvPr id="4" name="Ορθογώνιο 3"/>
          <p:cNvSpPr/>
          <p:nvPr/>
        </p:nvSpPr>
        <p:spPr>
          <a:xfrm>
            <a:off x="2038044" y="2636912"/>
            <a:ext cx="2317932" cy="2169825"/>
          </a:xfrm>
          <a:prstGeom prst="rect">
            <a:avLst/>
          </a:prstGeom>
        </p:spPr>
        <p:txBody>
          <a:bodyPr wrap="square">
            <a:spAutoFit/>
          </a:bodyPr>
          <a:lstStyle/>
          <a:p>
            <a:pPr algn="ctr">
              <a:lnSpc>
                <a:spcPct val="150000"/>
              </a:lnSpc>
            </a:pPr>
            <a:r>
              <a:rPr lang="el-GR" b="1" dirty="0" smtClean="0">
                <a:solidFill>
                  <a:schemeClr val="bg1"/>
                </a:solidFill>
                <a:effectLst>
                  <a:outerShdw blurRad="38100" dist="38100" dir="2700000" algn="tl">
                    <a:srgbClr val="000000">
                      <a:alpha val="43137"/>
                    </a:srgbClr>
                  </a:outerShdw>
                </a:effectLst>
                <a:latin typeface="Comic Sans MS" panose="030F0702030302020204" pitchFamily="66" charset="0"/>
              </a:rPr>
              <a:t>Το 1666</a:t>
            </a:r>
            <a:r>
              <a:rPr lang="el-GR" b="1" dirty="0">
                <a:solidFill>
                  <a:schemeClr val="bg1"/>
                </a:solidFill>
                <a:effectLst>
                  <a:outerShdw blurRad="38100" dist="38100" dir="2700000" algn="tl">
                    <a:srgbClr val="000000">
                      <a:alpha val="43137"/>
                    </a:srgbClr>
                  </a:outerShdw>
                </a:effectLst>
                <a:latin typeface="Comic Sans MS" panose="030F0702030302020204" pitchFamily="66" charset="0"/>
              </a:rPr>
              <a:t> </a:t>
            </a:r>
            <a:r>
              <a:rPr lang="el-GR" b="1" dirty="0" smtClean="0">
                <a:solidFill>
                  <a:schemeClr val="bg1"/>
                </a:solidFill>
                <a:effectLst>
                  <a:outerShdw blurRad="38100" dist="38100" dir="2700000" algn="tl">
                    <a:srgbClr val="000000">
                      <a:alpha val="43137"/>
                    </a:srgbClr>
                  </a:outerShdw>
                </a:effectLst>
                <a:latin typeface="Comic Sans MS" panose="030F0702030302020204" pitchFamily="66" charset="0"/>
              </a:rPr>
              <a:t>εκτελούνται τα </a:t>
            </a:r>
            <a:r>
              <a:rPr lang="el-GR" b="1" dirty="0">
                <a:solidFill>
                  <a:schemeClr val="bg1"/>
                </a:solidFill>
                <a:effectLst>
                  <a:outerShdw blurRad="38100" dist="38100" dir="2700000" algn="tl">
                    <a:srgbClr val="000000">
                      <a:alpha val="43137"/>
                    </a:srgbClr>
                  </a:outerShdw>
                </a:effectLst>
                <a:latin typeface="Comic Sans MS" panose="030F0702030302020204" pitchFamily="66" charset="0"/>
              </a:rPr>
              <a:t>π</a:t>
            </a:r>
            <a:r>
              <a:rPr lang="el-GR" b="1" dirty="0" smtClean="0">
                <a:solidFill>
                  <a:schemeClr val="bg1"/>
                </a:solidFill>
                <a:effectLst>
                  <a:outerShdw blurRad="38100" dist="38100" dir="2700000" algn="tl">
                    <a:srgbClr val="000000">
                      <a:alpha val="43137"/>
                    </a:srgbClr>
                  </a:outerShdw>
                </a:effectLst>
                <a:latin typeface="Comic Sans MS" panose="030F0702030302020204" pitchFamily="66" charset="0"/>
              </a:rPr>
              <a:t>ειράματα </a:t>
            </a:r>
            <a:r>
              <a:rPr lang="el-GR" b="1" dirty="0">
                <a:solidFill>
                  <a:schemeClr val="bg1"/>
                </a:solidFill>
                <a:effectLst>
                  <a:outerShdw blurRad="38100" dist="38100" dir="2700000" algn="tl">
                    <a:srgbClr val="000000">
                      <a:alpha val="43137"/>
                    </a:srgbClr>
                  </a:outerShdw>
                </a:effectLst>
                <a:latin typeface="Comic Sans MS" panose="030F0702030302020204" pitchFamily="66" charset="0"/>
              </a:rPr>
              <a:t>του Νεύτωνα σχετικά με το φως.</a:t>
            </a:r>
          </a:p>
        </p:txBody>
      </p:sp>
      <p:pic>
        <p:nvPicPr>
          <p:cNvPr id="5" name="Εικόνα 4" descr="http://katastasikafeneiou.files.wordpress.com/2011/12/isaacnewton.jpg"/>
          <p:cNvPicPr/>
          <p:nvPr/>
        </p:nvPicPr>
        <p:blipFill>
          <a:blip r:embed="rId4" cstate="print"/>
          <a:srcRect/>
          <a:stretch>
            <a:fillRect/>
          </a:stretch>
        </p:blipFill>
        <p:spPr bwMode="auto">
          <a:xfrm>
            <a:off x="0" y="0"/>
            <a:ext cx="4211960" cy="2636912"/>
          </a:xfrm>
          <a:prstGeom prst="rect">
            <a:avLst/>
          </a:prstGeom>
          <a:noFill/>
          <a:ln w="9525">
            <a:noFill/>
            <a:miter lim="800000"/>
            <a:headEnd/>
            <a:tailEnd/>
          </a:ln>
        </p:spPr>
      </p:pic>
    </p:spTree>
    <p:extLst>
      <p:ext uri="{BB962C8B-B14F-4D97-AF65-F5344CB8AC3E}">
        <p14:creationId xmlns="" xmlns:p14="http://schemas.microsoft.com/office/powerpoint/2010/main" val="1007277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descr="http://cdn.sansimera.gr/media/photos/main/Montgolfier-Balloon.jpg"/>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0" y="-21771"/>
            <a:ext cx="9313524" cy="6879771"/>
          </a:xfrm>
          <a:prstGeom prst="rect">
            <a:avLst/>
          </a:prstGeom>
          <a:noFill/>
          <a:extLst>
            <a:ext uri="{909E8E84-426E-40DD-AFC4-6F175D3DCCD1}">
              <a14:hiddenFill xmlns="" xmlns:a14="http://schemas.microsoft.com/office/drawing/2010/main">
                <a:solidFill>
                  <a:srgbClr val="FFFFFF"/>
                </a:solidFill>
              </a14:hiddenFill>
            </a:ext>
          </a:extLst>
        </p:spPr>
      </p:pic>
      <p:sp>
        <p:nvSpPr>
          <p:cNvPr id="4" name="Ορθογώνιο 3"/>
          <p:cNvSpPr/>
          <p:nvPr/>
        </p:nvSpPr>
        <p:spPr>
          <a:xfrm>
            <a:off x="4283968" y="188640"/>
            <a:ext cx="4572000" cy="877356"/>
          </a:xfrm>
          <a:prstGeom prst="rect">
            <a:avLst/>
          </a:prstGeom>
        </p:spPr>
        <p:txBody>
          <a:bodyPr>
            <a:spAutoFit/>
          </a:bodyPr>
          <a:lstStyle/>
          <a:p>
            <a:pPr algn="ctr">
              <a:lnSpc>
                <a:spcPct val="150000"/>
              </a:lnSpc>
            </a:pPr>
            <a:r>
              <a:rPr lang="el-GR" b="1" dirty="0" smtClean="0">
                <a:solidFill>
                  <a:schemeClr val="bg1"/>
                </a:solidFill>
                <a:latin typeface="Comic Sans MS" panose="030F0702030302020204" pitchFamily="66" charset="0"/>
              </a:rPr>
              <a:t>Το 1783 ανακαλύπτεται </a:t>
            </a:r>
            <a:r>
              <a:rPr lang="el-GR" b="1" dirty="0">
                <a:solidFill>
                  <a:schemeClr val="bg1"/>
                </a:solidFill>
                <a:latin typeface="Comic Sans MS" panose="030F0702030302020204" pitchFamily="66" charset="0"/>
              </a:rPr>
              <a:t>το αερόστατο από τους αδερφούς </a:t>
            </a:r>
            <a:r>
              <a:rPr lang="el-GR" b="1" dirty="0" err="1">
                <a:solidFill>
                  <a:schemeClr val="bg1"/>
                </a:solidFill>
                <a:latin typeface="Comic Sans MS" panose="030F0702030302020204" pitchFamily="66" charset="0"/>
              </a:rPr>
              <a:t>Μονγκολφιέ</a:t>
            </a:r>
            <a:r>
              <a:rPr lang="el-GR" b="1" dirty="0">
                <a:solidFill>
                  <a:schemeClr val="bg1"/>
                </a:solidFill>
                <a:latin typeface="Comic Sans MS" panose="030F0702030302020204" pitchFamily="66" charset="0"/>
              </a:rPr>
              <a:t>.</a:t>
            </a:r>
          </a:p>
        </p:txBody>
      </p:sp>
      <p:pic>
        <p:nvPicPr>
          <p:cNvPr id="1026" name="Picture 2" descr="http://lh4.ggpht.com/alkipt2000/SHg_iol9EwI/AAAAAAAAFkc/107rYZQItVU/PER_MOD_164_a_thumb.jpg%3Fimgmax%3D800"/>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5019663" y="4324371"/>
            <a:ext cx="4304556" cy="2558037"/>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1804654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Εικόνα 4" descr="http://9lyk-thess.thess.sch.gr/History/images/webdriver0.gif"/>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4478272" y="3212976"/>
            <a:ext cx="4688921" cy="3658910"/>
          </a:xfrm>
          <a:prstGeom prst="rect">
            <a:avLst/>
          </a:prstGeom>
          <a:noFill/>
          <a:ln>
            <a:noFill/>
          </a:ln>
        </p:spPr>
      </p:pic>
      <p:pic>
        <p:nvPicPr>
          <p:cNvPr id="3074" name="Picture 2" descr="http://upload.wikimedia.org/wikipedia/commons/thumb/5/52/Alessandro_Volta.jpeg/250px-Alessandro_Volta.jpeg"/>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0" y="0"/>
            <a:ext cx="4478272" cy="6858000"/>
          </a:xfrm>
          <a:prstGeom prst="rect">
            <a:avLst/>
          </a:prstGeom>
          <a:noFill/>
          <a:extLst>
            <a:ext uri="{909E8E84-426E-40DD-AFC4-6F175D3DCCD1}">
              <a14:hiddenFill xmlns="" xmlns:a14="http://schemas.microsoft.com/office/drawing/2010/main">
                <a:solidFill>
                  <a:srgbClr val="FFFFFF"/>
                </a:solidFill>
              </a14:hiddenFill>
            </a:ext>
          </a:extLst>
        </p:spPr>
      </p:pic>
      <p:pic>
        <p:nvPicPr>
          <p:cNvPr id="3076" name="Picture 4" descr="http://www.sparkmuseum.com/images/Books/VOLTA_NAPOLEON.JPG"/>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4478272" y="0"/>
            <a:ext cx="4706029" cy="3323694"/>
          </a:xfrm>
          <a:prstGeom prst="rect">
            <a:avLst/>
          </a:prstGeom>
          <a:noFill/>
          <a:extLst>
            <a:ext uri="{909E8E84-426E-40DD-AFC4-6F175D3DCCD1}">
              <a14:hiddenFill xmlns="" xmlns:a14="http://schemas.microsoft.com/office/drawing/2010/main">
                <a:solidFill>
                  <a:srgbClr val="FFFFFF"/>
                </a:solidFill>
              </a14:hiddenFill>
            </a:ext>
          </a:extLst>
        </p:spPr>
      </p:pic>
      <p:sp>
        <p:nvSpPr>
          <p:cNvPr id="4" name="Ορθογώνιο 3"/>
          <p:cNvSpPr/>
          <p:nvPr/>
        </p:nvSpPr>
        <p:spPr>
          <a:xfrm>
            <a:off x="2631038" y="116632"/>
            <a:ext cx="1850488" cy="2585323"/>
          </a:xfrm>
          <a:prstGeom prst="rect">
            <a:avLst/>
          </a:prstGeom>
        </p:spPr>
        <p:txBody>
          <a:bodyPr wrap="square">
            <a:spAutoFit/>
          </a:bodyPr>
          <a:lstStyle/>
          <a:p>
            <a:pPr algn="ctr">
              <a:lnSpc>
                <a:spcPct val="150000"/>
              </a:lnSpc>
            </a:pPr>
            <a:r>
              <a:rPr lang="el-GR" b="1" dirty="0" smtClean="0">
                <a:solidFill>
                  <a:schemeClr val="bg1"/>
                </a:solidFill>
                <a:effectLst>
                  <a:outerShdw blurRad="38100" dist="38100" dir="2700000" algn="tl">
                    <a:srgbClr val="000000">
                      <a:alpha val="43137"/>
                    </a:srgbClr>
                  </a:outerShdw>
                </a:effectLst>
                <a:latin typeface="Comic Sans MS" panose="030F0702030302020204" pitchFamily="66" charset="0"/>
              </a:rPr>
              <a:t>Το 1800 </a:t>
            </a:r>
            <a:r>
              <a:rPr lang="el-GR" b="1" dirty="0">
                <a:solidFill>
                  <a:schemeClr val="bg1"/>
                </a:solidFill>
                <a:effectLst>
                  <a:outerShdw blurRad="38100" dist="38100" dir="2700000" algn="tl">
                    <a:srgbClr val="000000">
                      <a:alpha val="43137"/>
                    </a:srgbClr>
                  </a:outerShdw>
                </a:effectLst>
                <a:latin typeface="Comic Sans MS" panose="030F0702030302020204" pitchFamily="66" charset="0"/>
              </a:rPr>
              <a:t>ο</a:t>
            </a:r>
            <a:r>
              <a:rPr lang="el-GR" b="1" dirty="0" smtClean="0">
                <a:solidFill>
                  <a:schemeClr val="bg1"/>
                </a:solidFill>
                <a:effectLst>
                  <a:outerShdw blurRad="38100" dist="38100" dir="2700000" algn="tl">
                    <a:srgbClr val="000000">
                      <a:alpha val="43137"/>
                    </a:srgbClr>
                  </a:outerShdw>
                </a:effectLst>
                <a:latin typeface="Comic Sans MS" panose="030F0702030302020204" pitchFamily="66" charset="0"/>
              </a:rPr>
              <a:t> </a:t>
            </a:r>
            <a:r>
              <a:rPr lang="en-US" b="1" dirty="0">
                <a:solidFill>
                  <a:schemeClr val="bg1"/>
                </a:solidFill>
                <a:effectLst>
                  <a:outerShdw blurRad="38100" dist="38100" dir="2700000" algn="tl">
                    <a:srgbClr val="000000">
                      <a:alpha val="43137"/>
                    </a:srgbClr>
                  </a:outerShdw>
                </a:effectLst>
                <a:latin typeface="Comic Sans MS" panose="030F0702030302020204" pitchFamily="66" charset="0"/>
              </a:rPr>
              <a:t>Alessandro Volta</a:t>
            </a:r>
            <a:r>
              <a:rPr lang="el-GR" b="1" dirty="0">
                <a:solidFill>
                  <a:schemeClr val="bg1"/>
                </a:solidFill>
                <a:effectLst>
                  <a:outerShdw blurRad="38100" dist="38100" dir="2700000" algn="tl">
                    <a:srgbClr val="000000">
                      <a:alpha val="43137"/>
                    </a:srgbClr>
                  </a:outerShdw>
                </a:effectLst>
                <a:latin typeface="Comic Sans MS" panose="030F0702030302020204" pitchFamily="66" charset="0"/>
              </a:rPr>
              <a:t> εφευρίσκει την ηλεκτρική στήλη.</a:t>
            </a:r>
          </a:p>
        </p:txBody>
      </p:sp>
    </p:spTree>
    <p:extLst>
      <p:ext uri="{BB962C8B-B14F-4D97-AF65-F5344CB8AC3E}">
        <p14:creationId xmlns="" xmlns:p14="http://schemas.microsoft.com/office/powerpoint/2010/main" val="3458504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Εικόνα 5" descr="http://4.bp.blogspot.com/-6lZSBzm8MX4/UjXAbVMJF2I/AAAAAAAABtg/nlXKTWZQz_4/s320/oersted-electromagnetism.jpg"/>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4592653" y="0"/>
            <a:ext cx="4567661" cy="3573017"/>
          </a:xfrm>
          <a:prstGeom prst="rect">
            <a:avLst/>
          </a:prstGeom>
          <a:noFill/>
          <a:ln>
            <a:noFill/>
          </a:ln>
        </p:spPr>
      </p:pic>
      <p:pic>
        <p:nvPicPr>
          <p:cNvPr id="7" name="Εικόνα 6" descr="Hans Christian Oersted"/>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4585872" y="3573017"/>
            <a:ext cx="4553789" cy="3284984"/>
          </a:xfrm>
          <a:prstGeom prst="rect">
            <a:avLst/>
          </a:prstGeom>
          <a:noFill/>
          <a:ln>
            <a:noFill/>
          </a:ln>
        </p:spPr>
      </p:pic>
      <p:pic>
        <p:nvPicPr>
          <p:cNvPr id="4100" name="Picture 4" descr="http://www.nndb.com/people/341/000104029/oersted-1-sized.jpg"/>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0" y="0"/>
            <a:ext cx="4585873" cy="6858000"/>
          </a:xfrm>
          <a:prstGeom prst="rect">
            <a:avLst/>
          </a:prstGeom>
          <a:noFill/>
          <a:extLst>
            <a:ext uri="{909E8E84-426E-40DD-AFC4-6F175D3DCCD1}">
              <a14:hiddenFill xmlns="" xmlns:a14="http://schemas.microsoft.com/office/drawing/2010/main">
                <a:solidFill>
                  <a:srgbClr val="FFFFFF"/>
                </a:solidFill>
              </a14:hiddenFill>
            </a:ext>
          </a:extLst>
        </p:spPr>
      </p:pic>
      <p:sp>
        <p:nvSpPr>
          <p:cNvPr id="4" name="Ορθογώνιο 3"/>
          <p:cNvSpPr/>
          <p:nvPr/>
        </p:nvSpPr>
        <p:spPr>
          <a:xfrm>
            <a:off x="132696" y="-99392"/>
            <a:ext cx="4320480" cy="1338828"/>
          </a:xfrm>
          <a:prstGeom prst="rect">
            <a:avLst/>
          </a:prstGeom>
        </p:spPr>
        <p:txBody>
          <a:bodyPr wrap="square">
            <a:spAutoFit/>
          </a:bodyPr>
          <a:lstStyle/>
          <a:p>
            <a:pPr algn="ctr">
              <a:lnSpc>
                <a:spcPct val="150000"/>
              </a:lnSpc>
            </a:pPr>
            <a:r>
              <a:rPr lang="el-GR" b="1" dirty="0" smtClean="0">
                <a:solidFill>
                  <a:schemeClr val="bg1"/>
                </a:solidFill>
                <a:effectLst>
                  <a:outerShdw blurRad="38100" dist="38100" dir="2700000" algn="tl">
                    <a:srgbClr val="000000">
                      <a:alpha val="43137"/>
                    </a:srgbClr>
                  </a:outerShdw>
                </a:effectLst>
                <a:latin typeface="Comic Sans MS" panose="030F0702030302020204" pitchFamily="66" charset="0"/>
              </a:rPr>
              <a:t>Το 1820 </a:t>
            </a:r>
            <a:r>
              <a:rPr lang="el-GR" b="1" dirty="0">
                <a:solidFill>
                  <a:schemeClr val="bg1"/>
                </a:solidFill>
                <a:effectLst>
                  <a:outerShdw blurRad="38100" dist="38100" dir="2700000" algn="tl">
                    <a:srgbClr val="000000">
                      <a:alpha val="43137"/>
                    </a:srgbClr>
                  </a:outerShdw>
                </a:effectLst>
                <a:latin typeface="Comic Sans MS" panose="030F0702030302020204" pitchFamily="66" charset="0"/>
              </a:rPr>
              <a:t>ο</a:t>
            </a:r>
            <a:r>
              <a:rPr lang="el-GR" b="1" dirty="0" smtClean="0">
                <a:solidFill>
                  <a:schemeClr val="bg1"/>
                </a:solidFill>
                <a:effectLst>
                  <a:outerShdw blurRad="38100" dist="38100" dir="2700000" algn="tl">
                    <a:srgbClr val="000000">
                      <a:alpha val="43137"/>
                    </a:srgbClr>
                  </a:outerShdw>
                </a:effectLst>
                <a:latin typeface="Comic Sans MS" panose="030F0702030302020204" pitchFamily="66" charset="0"/>
              </a:rPr>
              <a:t> </a:t>
            </a:r>
            <a:r>
              <a:rPr lang="el-GR" b="1" dirty="0">
                <a:solidFill>
                  <a:schemeClr val="bg1"/>
                </a:solidFill>
                <a:effectLst>
                  <a:outerShdw blurRad="38100" dist="38100" dir="2700000" algn="tl">
                    <a:srgbClr val="000000">
                      <a:alpha val="43137"/>
                    </a:srgbClr>
                  </a:outerShdw>
                </a:effectLst>
                <a:latin typeface="Comic Sans MS" panose="030F0702030302020204" pitchFamily="66" charset="0"/>
              </a:rPr>
              <a:t>Δανός φυσικός </a:t>
            </a:r>
            <a:r>
              <a:rPr lang="en-US" b="1" dirty="0" err="1">
                <a:solidFill>
                  <a:schemeClr val="bg1"/>
                </a:solidFill>
                <a:effectLst>
                  <a:outerShdw blurRad="38100" dist="38100" dir="2700000" algn="tl">
                    <a:srgbClr val="000000">
                      <a:alpha val="43137"/>
                    </a:srgbClr>
                  </a:outerShdw>
                </a:effectLst>
                <a:latin typeface="Comic Sans MS" panose="030F0702030302020204" pitchFamily="66" charset="0"/>
              </a:rPr>
              <a:t>Oersted</a:t>
            </a:r>
            <a:r>
              <a:rPr lang="en-US" b="1" dirty="0">
                <a:solidFill>
                  <a:schemeClr val="bg1"/>
                </a:solidFill>
                <a:effectLst>
                  <a:outerShdw blurRad="38100" dist="38100" dir="2700000" algn="tl">
                    <a:srgbClr val="000000">
                      <a:alpha val="43137"/>
                    </a:srgbClr>
                  </a:outerShdw>
                </a:effectLst>
                <a:latin typeface="Comic Sans MS" panose="030F0702030302020204" pitchFamily="66" charset="0"/>
              </a:rPr>
              <a:t> </a:t>
            </a:r>
            <a:r>
              <a:rPr lang="el-GR" b="1" dirty="0">
                <a:solidFill>
                  <a:schemeClr val="bg1"/>
                </a:solidFill>
                <a:effectLst>
                  <a:outerShdw blurRad="38100" dist="38100" dir="2700000" algn="tl">
                    <a:srgbClr val="000000">
                      <a:alpha val="43137"/>
                    </a:srgbClr>
                  </a:outerShdw>
                </a:effectLst>
                <a:latin typeface="Comic Sans MS" panose="030F0702030302020204" pitchFamily="66" charset="0"/>
              </a:rPr>
              <a:t>εκτελεί το πρώτο πείραμα ηλεκτρομαγνητισμού. </a:t>
            </a:r>
          </a:p>
        </p:txBody>
      </p:sp>
      <p:sp>
        <p:nvSpPr>
          <p:cNvPr id="5" name="Ορθογώνιο 4"/>
          <p:cNvSpPr/>
          <p:nvPr/>
        </p:nvSpPr>
        <p:spPr>
          <a:xfrm>
            <a:off x="4572000" y="3284984"/>
            <a:ext cx="4572000" cy="923330"/>
          </a:xfrm>
          <a:prstGeom prst="rect">
            <a:avLst/>
          </a:prstGeom>
        </p:spPr>
        <p:txBody>
          <a:bodyPr wrap="square">
            <a:spAutoFit/>
          </a:bodyPr>
          <a:lstStyle/>
          <a:p>
            <a:pPr algn="ctr">
              <a:lnSpc>
                <a:spcPct val="150000"/>
              </a:lnSpc>
            </a:pPr>
            <a:r>
              <a:rPr lang="el-GR" b="1" dirty="0">
                <a:solidFill>
                  <a:schemeClr val="bg1"/>
                </a:solidFill>
                <a:effectLst>
                  <a:outerShdw blurRad="38100" dist="38100" dir="2700000" algn="tl">
                    <a:srgbClr val="000000">
                      <a:alpha val="43137"/>
                    </a:srgbClr>
                  </a:outerShdw>
                </a:effectLst>
                <a:latin typeface="Comic Sans MS" panose="030F0702030302020204" pitchFamily="66" charset="0"/>
              </a:rPr>
              <a:t>Πειράματα έγιναν από το Γάλλο φυσικό </a:t>
            </a:r>
            <a:r>
              <a:rPr lang="en-US" b="1" dirty="0">
                <a:solidFill>
                  <a:schemeClr val="bg1"/>
                </a:solidFill>
                <a:effectLst>
                  <a:outerShdw blurRad="38100" dist="38100" dir="2700000" algn="tl">
                    <a:srgbClr val="000000">
                      <a:alpha val="43137"/>
                    </a:srgbClr>
                  </a:outerShdw>
                </a:effectLst>
                <a:latin typeface="Comic Sans MS" panose="030F0702030302020204" pitchFamily="66" charset="0"/>
              </a:rPr>
              <a:t>Ampere</a:t>
            </a:r>
            <a:r>
              <a:rPr lang="el-GR" b="1" dirty="0">
                <a:solidFill>
                  <a:schemeClr val="bg1"/>
                </a:solidFill>
                <a:effectLst>
                  <a:outerShdw blurRad="38100" dist="38100" dir="2700000" algn="tl">
                    <a:srgbClr val="000000">
                      <a:alpha val="43137"/>
                    </a:srgbClr>
                  </a:outerShdw>
                </a:effectLst>
                <a:latin typeface="Comic Sans MS" panose="030F0702030302020204" pitchFamily="66" charset="0"/>
              </a:rPr>
              <a:t>.</a:t>
            </a:r>
          </a:p>
        </p:txBody>
      </p:sp>
    </p:spTree>
    <p:extLst>
      <p:ext uri="{BB962C8B-B14F-4D97-AF65-F5344CB8AC3E}">
        <p14:creationId xmlns="" xmlns:p14="http://schemas.microsoft.com/office/powerpoint/2010/main" val="15730731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p:cTn id="14" dur="500" fill="hold"/>
                                        <p:tgtEl>
                                          <p:spTgt spid="5"/>
                                        </p:tgtEl>
                                        <p:attrNameLst>
                                          <p:attrName>ppt_w</p:attrName>
                                        </p:attrNameLst>
                                      </p:cBhvr>
                                      <p:tavLst>
                                        <p:tav tm="0">
                                          <p:val>
                                            <p:fltVal val="0"/>
                                          </p:val>
                                        </p:tav>
                                        <p:tav tm="100000">
                                          <p:val>
                                            <p:strVal val="#ppt_w"/>
                                          </p:val>
                                        </p:tav>
                                      </p:tavLst>
                                    </p:anim>
                                    <p:anim calcmode="lin" valueType="num">
                                      <p:cBhvr>
                                        <p:cTn id="15" dur="500" fill="hold"/>
                                        <p:tgtEl>
                                          <p:spTgt spid="5"/>
                                        </p:tgtEl>
                                        <p:attrNameLst>
                                          <p:attrName>ppt_h</p:attrName>
                                        </p:attrNameLst>
                                      </p:cBhvr>
                                      <p:tavLst>
                                        <p:tav tm="0">
                                          <p:val>
                                            <p:fltVal val="0"/>
                                          </p:val>
                                        </p:tav>
                                        <p:tav tm="100000">
                                          <p:val>
                                            <p:strVal val="#ppt_h"/>
                                          </p:val>
                                        </p:tav>
                                      </p:tavLst>
                                    </p:anim>
                                    <p:animEffect transition="in" filter="fade">
                                      <p:cBhvr>
                                        <p:cTn id="1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Εικόνα 4" descr="File: Μ Faraday Lab H Moore.jpg"/>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4713878" y="0"/>
            <a:ext cx="4427984" cy="3462795"/>
          </a:xfrm>
          <a:prstGeom prst="rect">
            <a:avLst/>
          </a:prstGeom>
          <a:noFill/>
          <a:ln>
            <a:noFill/>
          </a:ln>
        </p:spPr>
      </p:pic>
      <p:pic>
        <p:nvPicPr>
          <p:cNvPr id="6" name="Εικόνα 5" descr="http://users.sch.gr/kassetas/zzzzzzzzCandles_files/image009.jpg"/>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4706742" y="3432463"/>
            <a:ext cx="4446534" cy="3432463"/>
          </a:xfrm>
          <a:prstGeom prst="rect">
            <a:avLst/>
          </a:prstGeom>
          <a:noFill/>
        </p:spPr>
      </p:pic>
      <p:pic>
        <p:nvPicPr>
          <p:cNvPr id="7" name="Εικόνα 6" descr="File:M Faraday Th Phillips oil 1842.jpg"/>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9208" y="0"/>
            <a:ext cx="4725224" cy="6858000"/>
          </a:xfrm>
          <a:prstGeom prst="rect">
            <a:avLst/>
          </a:prstGeom>
          <a:noFill/>
          <a:ln>
            <a:noFill/>
          </a:ln>
        </p:spPr>
      </p:pic>
      <p:sp>
        <p:nvSpPr>
          <p:cNvPr id="4" name="Ορθογώνιο 3"/>
          <p:cNvSpPr/>
          <p:nvPr/>
        </p:nvSpPr>
        <p:spPr>
          <a:xfrm>
            <a:off x="2436531" y="6926"/>
            <a:ext cx="2362612" cy="3000821"/>
          </a:xfrm>
          <a:prstGeom prst="rect">
            <a:avLst/>
          </a:prstGeom>
        </p:spPr>
        <p:txBody>
          <a:bodyPr wrap="square">
            <a:spAutoFit/>
          </a:bodyPr>
          <a:lstStyle/>
          <a:p>
            <a:pPr algn="ctr">
              <a:lnSpc>
                <a:spcPct val="150000"/>
              </a:lnSpc>
            </a:pPr>
            <a:r>
              <a:rPr lang="el-GR" b="1" dirty="0" smtClean="0">
                <a:solidFill>
                  <a:schemeClr val="bg1"/>
                </a:solidFill>
                <a:effectLst>
                  <a:outerShdw blurRad="38100" dist="38100" dir="2700000" algn="tl">
                    <a:srgbClr val="000000">
                      <a:alpha val="43137"/>
                    </a:srgbClr>
                  </a:outerShdw>
                </a:effectLst>
                <a:latin typeface="Comic Sans MS" panose="030F0702030302020204" pitchFamily="66" charset="0"/>
              </a:rPr>
              <a:t>Το 1821 ο </a:t>
            </a:r>
            <a:r>
              <a:rPr lang="el-GR" b="1" dirty="0">
                <a:solidFill>
                  <a:schemeClr val="bg1"/>
                </a:solidFill>
                <a:effectLst>
                  <a:outerShdw blurRad="38100" dist="38100" dir="2700000" algn="tl">
                    <a:srgbClr val="000000">
                      <a:alpha val="43137"/>
                    </a:srgbClr>
                  </a:outerShdw>
                </a:effectLst>
                <a:latin typeface="Comic Sans MS" panose="030F0702030302020204" pitchFamily="66" charset="0"/>
              </a:rPr>
              <a:t>Άγγλος φυσικός </a:t>
            </a:r>
            <a:r>
              <a:rPr lang="en-US" b="1" dirty="0">
                <a:solidFill>
                  <a:schemeClr val="bg1"/>
                </a:solidFill>
                <a:effectLst>
                  <a:outerShdw blurRad="38100" dist="38100" dir="2700000" algn="tl">
                    <a:srgbClr val="000000">
                      <a:alpha val="43137"/>
                    </a:srgbClr>
                  </a:outerShdw>
                </a:effectLst>
                <a:latin typeface="Comic Sans MS" panose="030F0702030302020204" pitchFamily="66" charset="0"/>
              </a:rPr>
              <a:t>Michael Faraday</a:t>
            </a:r>
            <a:r>
              <a:rPr lang="el-GR" b="1" dirty="0">
                <a:solidFill>
                  <a:schemeClr val="bg1"/>
                </a:solidFill>
                <a:effectLst>
                  <a:outerShdw blurRad="38100" dist="38100" dir="2700000" algn="tl">
                    <a:srgbClr val="000000">
                      <a:alpha val="43137"/>
                    </a:srgbClr>
                  </a:outerShdw>
                </a:effectLst>
                <a:latin typeface="Comic Sans MS" panose="030F0702030302020204" pitchFamily="66" charset="0"/>
              </a:rPr>
              <a:t> ανακαλύπτει το φαινόμενο της ηλεκτρομαγνητικής επαγωγής.</a:t>
            </a:r>
          </a:p>
        </p:txBody>
      </p:sp>
    </p:spTree>
    <p:extLst>
      <p:ext uri="{BB962C8B-B14F-4D97-AF65-F5344CB8AC3E}">
        <p14:creationId xmlns="" xmlns:p14="http://schemas.microsoft.com/office/powerpoint/2010/main" val="3052976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10" name="Picture 6" descr="http://meneksedia2.pblogs.gr/files/20296-%C3%AB%C3%A1%C3%B3%C3%B0%C3%A5%C3%B2.bmp"/>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5" name="4 - TextBox"/>
          <p:cNvSpPr txBox="1"/>
          <p:nvPr/>
        </p:nvSpPr>
        <p:spPr>
          <a:xfrm>
            <a:off x="285720" y="1071546"/>
            <a:ext cx="5357850" cy="523220"/>
          </a:xfrm>
          <a:prstGeom prst="rect">
            <a:avLst/>
          </a:prstGeom>
          <a:noFill/>
        </p:spPr>
        <p:txBody>
          <a:bodyPr wrap="square" rtlCol="0">
            <a:spAutoFit/>
          </a:bodyPr>
          <a:lstStyle/>
          <a:p>
            <a:r>
              <a:rPr lang="el-GR" sz="2800" b="1" dirty="0" smtClean="0">
                <a:solidFill>
                  <a:srgbClr val="00B0F0"/>
                </a:solidFill>
                <a:effectLst>
                  <a:outerShdw blurRad="38100" dist="38100" dir="2700000" algn="tl">
                    <a:srgbClr val="000000">
                      <a:alpha val="43137"/>
                    </a:srgbClr>
                  </a:outerShdw>
                </a:effectLst>
                <a:latin typeface="Comic Sans MS" pitchFamily="66" charset="0"/>
              </a:rPr>
              <a:t>ΤΑ ΚΟΡΙΤΣΙΑ ΤΗΣ ΒΡΟΧΗΣ</a:t>
            </a:r>
            <a:endParaRPr lang="el-GR" sz="2800" b="1" dirty="0">
              <a:solidFill>
                <a:srgbClr val="00B0F0"/>
              </a:solidFill>
              <a:effectLst>
                <a:outerShdw blurRad="38100" dist="38100" dir="2700000" algn="tl">
                  <a:srgbClr val="000000">
                    <a:alpha val="43137"/>
                  </a:srgbClr>
                </a:outerShdw>
              </a:effectLst>
              <a:latin typeface="Comic Sans MS" pitchFamily="66" charset="0"/>
            </a:endParaRPr>
          </a:p>
        </p:txBody>
      </p:sp>
      <p:sp>
        <p:nvSpPr>
          <p:cNvPr id="6" name="Rectangle 5"/>
          <p:cNvSpPr/>
          <p:nvPr/>
        </p:nvSpPr>
        <p:spPr>
          <a:xfrm rot="20906342">
            <a:off x="5001592" y="4566116"/>
            <a:ext cx="2895681" cy="1015663"/>
          </a:xfrm>
          <a:prstGeom prst="rect">
            <a:avLst/>
          </a:prstGeom>
        </p:spPr>
        <p:txBody>
          <a:bodyPr wrap="square">
            <a:spAutoFit/>
          </a:bodyPr>
          <a:lstStyle/>
          <a:p>
            <a:pPr algn="ctr"/>
            <a:r>
              <a:rPr lang="el-GR" sz="2000" b="1" dirty="0" smtClean="0">
                <a:solidFill>
                  <a:srgbClr val="B5AC7D"/>
                </a:solidFill>
                <a:latin typeface="Comic Sans MS" pitchFamily="66" charset="0"/>
              </a:rPr>
              <a:t>και τα φυσικά φαινόμενα στη ζωγραφική</a:t>
            </a:r>
            <a:endParaRPr lang="el-GR" sz="2000" b="1" dirty="0">
              <a:solidFill>
                <a:srgbClr val="B5AC7D"/>
              </a:solidFill>
              <a:latin typeface="Comic Sans MS" pitchFamily="66" charset="0"/>
            </a:endParaRPr>
          </a:p>
        </p:txBody>
      </p:sp>
      <p:sp>
        <p:nvSpPr>
          <p:cNvPr id="7" name="Rectangle 6"/>
          <p:cNvSpPr/>
          <p:nvPr/>
        </p:nvSpPr>
        <p:spPr>
          <a:xfrm rot="21186377">
            <a:off x="219312" y="3057619"/>
            <a:ext cx="3393878" cy="400110"/>
          </a:xfrm>
          <a:prstGeom prst="rect">
            <a:avLst/>
          </a:prstGeom>
        </p:spPr>
        <p:txBody>
          <a:bodyPr wrap="none">
            <a:spAutoFit/>
          </a:bodyPr>
          <a:lstStyle/>
          <a:p>
            <a:r>
              <a:rPr lang="el-GR" sz="2000" b="1" dirty="0" smtClean="0">
                <a:solidFill>
                  <a:srgbClr val="B5AC7D"/>
                </a:solidFill>
                <a:latin typeface="Comic Sans MS" pitchFamily="66" charset="0"/>
              </a:rPr>
              <a:t>Τα ρεύματα στην τέχνη... </a:t>
            </a:r>
            <a:endParaRPr lang="el-GR" sz="2000" b="1" dirty="0">
              <a:solidFill>
                <a:srgbClr val="B5AC7D"/>
              </a:solidFill>
              <a:latin typeface="Comic Sans MS" pitchFamily="66" charset="0"/>
            </a:endParaRP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bg2">
            <a:lumMod val="90000"/>
          </a:schemeClr>
        </a:solidFill>
        <a:effectLst/>
      </p:bgPr>
    </p:bg>
    <p:spTree>
      <p:nvGrpSpPr>
        <p:cNvPr id="1" name=""/>
        <p:cNvGrpSpPr/>
        <p:nvPr/>
      </p:nvGrpSpPr>
      <p:grpSpPr>
        <a:xfrm>
          <a:off x="0" y="0"/>
          <a:ext cx="0" cy="0"/>
          <a:chOff x="0" y="0"/>
          <a:chExt cx="0" cy="0"/>
        </a:xfrm>
      </p:grpSpPr>
      <p:sp>
        <p:nvSpPr>
          <p:cNvPr id="4" name="TextBox 3"/>
          <p:cNvSpPr txBox="1"/>
          <p:nvPr/>
        </p:nvSpPr>
        <p:spPr>
          <a:xfrm>
            <a:off x="0" y="239346"/>
            <a:ext cx="9144000" cy="523220"/>
          </a:xfrm>
          <a:prstGeom prst="rect">
            <a:avLst/>
          </a:prstGeom>
          <a:noFill/>
        </p:spPr>
        <p:txBody>
          <a:bodyPr wrap="square" rtlCol="0">
            <a:spAutoFit/>
          </a:bodyPr>
          <a:lstStyle/>
          <a:p>
            <a:pPr algn="ctr"/>
            <a:r>
              <a:rPr lang="el-GR" sz="2800" b="1" dirty="0" smtClean="0">
                <a:solidFill>
                  <a:srgbClr val="C00000"/>
                </a:solidFill>
                <a:latin typeface="Comic Sans MS" panose="030F0702030302020204" pitchFamily="66" charset="0"/>
              </a:rPr>
              <a:t>ΤΑ </a:t>
            </a:r>
            <a:r>
              <a:rPr lang="en-US" sz="2800" b="1" dirty="0" smtClean="0">
                <a:solidFill>
                  <a:srgbClr val="C00000"/>
                </a:solidFill>
                <a:latin typeface="Comic Sans MS" panose="030F0702030302020204" pitchFamily="66" charset="0"/>
              </a:rPr>
              <a:t>“</a:t>
            </a:r>
            <a:r>
              <a:rPr lang="el-GR" sz="2800" b="1" dirty="0" smtClean="0">
                <a:solidFill>
                  <a:srgbClr val="C00000"/>
                </a:solidFill>
                <a:latin typeface="Comic Sans MS" panose="030F0702030302020204" pitchFamily="66" charset="0"/>
              </a:rPr>
              <a:t>ΡΕΥΜΑΤΑ</a:t>
            </a:r>
            <a:r>
              <a:rPr lang="en-US" sz="2800" b="1" dirty="0" smtClean="0">
                <a:solidFill>
                  <a:srgbClr val="C00000"/>
                </a:solidFill>
                <a:latin typeface="Comic Sans MS" panose="030F0702030302020204" pitchFamily="66" charset="0"/>
              </a:rPr>
              <a:t>”</a:t>
            </a:r>
            <a:r>
              <a:rPr lang="el-GR" sz="2800" b="1" dirty="0" smtClean="0">
                <a:solidFill>
                  <a:srgbClr val="C00000"/>
                </a:solidFill>
                <a:latin typeface="Comic Sans MS" panose="030F0702030302020204" pitchFamily="66" charset="0"/>
              </a:rPr>
              <a:t> ΣΤΗΝ ΤΕΧΝΗ</a:t>
            </a:r>
            <a:endParaRPr lang="el-GR" sz="2800" b="1" dirty="0">
              <a:solidFill>
                <a:srgbClr val="C00000"/>
              </a:solidFill>
              <a:latin typeface="Comic Sans MS" panose="030F0702030302020204" pitchFamily="66" charset="0"/>
            </a:endParaRPr>
          </a:p>
        </p:txBody>
      </p:sp>
      <p:sp>
        <p:nvSpPr>
          <p:cNvPr id="6" name="Ορθογώνιο 5"/>
          <p:cNvSpPr/>
          <p:nvPr/>
        </p:nvSpPr>
        <p:spPr>
          <a:xfrm>
            <a:off x="4930267" y="1672828"/>
            <a:ext cx="3531736" cy="461665"/>
          </a:xfrm>
          <a:prstGeom prst="rect">
            <a:avLst/>
          </a:prstGeom>
        </p:spPr>
        <p:txBody>
          <a:bodyPr wrap="none">
            <a:spAutoFit/>
          </a:bodyPr>
          <a:lstStyle/>
          <a:p>
            <a:r>
              <a:rPr lang="el-GR" sz="2400" dirty="0">
                <a:solidFill>
                  <a:schemeClr val="bg2">
                    <a:lumMod val="50000"/>
                  </a:schemeClr>
                </a:solidFill>
                <a:latin typeface="Comic Sans MS" panose="030F0702030302020204" pitchFamily="66" charset="0"/>
              </a:rPr>
              <a:t>Αναγεννησιακή Τέχνη    </a:t>
            </a:r>
          </a:p>
        </p:txBody>
      </p:sp>
      <p:sp>
        <p:nvSpPr>
          <p:cNvPr id="7" name="Ορθογώνιο 6"/>
          <p:cNvSpPr/>
          <p:nvPr/>
        </p:nvSpPr>
        <p:spPr>
          <a:xfrm>
            <a:off x="785060" y="4599814"/>
            <a:ext cx="1989647" cy="461665"/>
          </a:xfrm>
          <a:prstGeom prst="rect">
            <a:avLst/>
          </a:prstGeom>
        </p:spPr>
        <p:txBody>
          <a:bodyPr wrap="none">
            <a:spAutoFit/>
          </a:bodyPr>
          <a:lstStyle/>
          <a:p>
            <a:r>
              <a:rPr lang="el-GR" sz="2400" dirty="0">
                <a:solidFill>
                  <a:schemeClr val="bg2">
                    <a:lumMod val="50000"/>
                  </a:schemeClr>
                </a:solidFill>
                <a:latin typeface="Comic Sans MS" panose="030F0702030302020204" pitchFamily="66" charset="0"/>
              </a:rPr>
              <a:t>Μανιερισμός </a:t>
            </a:r>
            <a:endParaRPr lang="el-GR" sz="2400" dirty="0">
              <a:solidFill>
                <a:schemeClr val="bg2">
                  <a:lumMod val="50000"/>
                </a:schemeClr>
              </a:solidFill>
            </a:endParaRPr>
          </a:p>
        </p:txBody>
      </p:sp>
      <p:sp>
        <p:nvSpPr>
          <p:cNvPr id="8" name="Ορθογώνιο 7"/>
          <p:cNvSpPr/>
          <p:nvPr/>
        </p:nvSpPr>
        <p:spPr>
          <a:xfrm>
            <a:off x="6832973" y="2630006"/>
            <a:ext cx="1829347" cy="461665"/>
          </a:xfrm>
          <a:prstGeom prst="rect">
            <a:avLst/>
          </a:prstGeom>
        </p:spPr>
        <p:txBody>
          <a:bodyPr wrap="none">
            <a:spAutoFit/>
          </a:bodyPr>
          <a:lstStyle/>
          <a:p>
            <a:r>
              <a:rPr lang="el-GR" sz="2400" dirty="0">
                <a:solidFill>
                  <a:schemeClr val="bg2">
                    <a:lumMod val="50000"/>
                  </a:schemeClr>
                </a:solidFill>
                <a:latin typeface="Comic Sans MS" panose="030F0702030302020204" pitchFamily="66" charset="0"/>
              </a:rPr>
              <a:t>Κλασικισμός</a:t>
            </a:r>
            <a:endParaRPr lang="el-GR" sz="2400" dirty="0">
              <a:solidFill>
                <a:schemeClr val="bg2">
                  <a:lumMod val="50000"/>
                </a:schemeClr>
              </a:solidFill>
            </a:endParaRPr>
          </a:p>
        </p:txBody>
      </p:sp>
      <p:sp>
        <p:nvSpPr>
          <p:cNvPr id="9" name="Ορθογώνιο 8"/>
          <p:cNvSpPr/>
          <p:nvPr/>
        </p:nvSpPr>
        <p:spPr>
          <a:xfrm>
            <a:off x="4711496" y="3329481"/>
            <a:ext cx="1305165" cy="461665"/>
          </a:xfrm>
          <a:prstGeom prst="rect">
            <a:avLst/>
          </a:prstGeom>
        </p:spPr>
        <p:txBody>
          <a:bodyPr wrap="none">
            <a:spAutoFit/>
          </a:bodyPr>
          <a:lstStyle/>
          <a:p>
            <a:r>
              <a:rPr lang="el-GR" sz="2400" dirty="0">
                <a:solidFill>
                  <a:schemeClr val="bg2">
                    <a:lumMod val="50000"/>
                  </a:schemeClr>
                </a:solidFill>
                <a:latin typeface="Comic Sans MS" panose="030F0702030302020204" pitchFamily="66" charset="0"/>
              </a:rPr>
              <a:t>Μπαρόκ</a:t>
            </a:r>
            <a:endParaRPr lang="el-GR" sz="2400" dirty="0">
              <a:solidFill>
                <a:schemeClr val="bg2">
                  <a:lumMod val="50000"/>
                </a:schemeClr>
              </a:solidFill>
            </a:endParaRPr>
          </a:p>
        </p:txBody>
      </p:sp>
      <p:sp>
        <p:nvSpPr>
          <p:cNvPr id="10" name="Ορθογώνιο 9"/>
          <p:cNvSpPr/>
          <p:nvPr/>
        </p:nvSpPr>
        <p:spPr>
          <a:xfrm>
            <a:off x="143788" y="980331"/>
            <a:ext cx="2457724" cy="461665"/>
          </a:xfrm>
          <a:prstGeom prst="rect">
            <a:avLst/>
          </a:prstGeom>
        </p:spPr>
        <p:txBody>
          <a:bodyPr wrap="none">
            <a:spAutoFit/>
          </a:bodyPr>
          <a:lstStyle/>
          <a:p>
            <a:r>
              <a:rPr lang="el-GR" sz="2400" dirty="0">
                <a:solidFill>
                  <a:schemeClr val="bg2">
                    <a:lumMod val="50000"/>
                  </a:schemeClr>
                </a:solidFill>
                <a:latin typeface="Comic Sans MS" panose="030F0702030302020204" pitchFamily="66" charset="0"/>
              </a:rPr>
              <a:t>Νεοκλασικισμός </a:t>
            </a:r>
            <a:endParaRPr lang="el-GR" sz="2400" dirty="0">
              <a:solidFill>
                <a:schemeClr val="bg2">
                  <a:lumMod val="50000"/>
                </a:schemeClr>
              </a:solidFill>
            </a:endParaRPr>
          </a:p>
        </p:txBody>
      </p:sp>
      <p:sp>
        <p:nvSpPr>
          <p:cNvPr id="11" name="Ορθογώνιο 10"/>
          <p:cNvSpPr/>
          <p:nvPr/>
        </p:nvSpPr>
        <p:spPr>
          <a:xfrm>
            <a:off x="5133099" y="3982565"/>
            <a:ext cx="1944763" cy="461665"/>
          </a:xfrm>
          <a:prstGeom prst="rect">
            <a:avLst/>
          </a:prstGeom>
        </p:spPr>
        <p:txBody>
          <a:bodyPr wrap="none">
            <a:spAutoFit/>
          </a:bodyPr>
          <a:lstStyle/>
          <a:p>
            <a:r>
              <a:rPr lang="el-GR" sz="2400" dirty="0">
                <a:solidFill>
                  <a:schemeClr val="bg2">
                    <a:lumMod val="50000"/>
                  </a:schemeClr>
                </a:solidFill>
                <a:latin typeface="Comic Sans MS" panose="030F0702030302020204" pitchFamily="66" charset="0"/>
              </a:rPr>
              <a:t>Ρομαντισμός </a:t>
            </a:r>
            <a:endParaRPr lang="el-GR" sz="2400" dirty="0">
              <a:solidFill>
                <a:schemeClr val="bg2">
                  <a:lumMod val="50000"/>
                </a:schemeClr>
              </a:solidFill>
            </a:endParaRPr>
          </a:p>
        </p:txBody>
      </p:sp>
      <p:sp>
        <p:nvSpPr>
          <p:cNvPr id="12" name="Ορθογώνιο 11"/>
          <p:cNvSpPr/>
          <p:nvPr/>
        </p:nvSpPr>
        <p:spPr>
          <a:xfrm>
            <a:off x="242284" y="5665880"/>
            <a:ext cx="1537600" cy="461665"/>
          </a:xfrm>
          <a:prstGeom prst="rect">
            <a:avLst/>
          </a:prstGeom>
        </p:spPr>
        <p:txBody>
          <a:bodyPr wrap="none">
            <a:spAutoFit/>
          </a:bodyPr>
          <a:lstStyle/>
          <a:p>
            <a:r>
              <a:rPr lang="el-GR" sz="2400" dirty="0">
                <a:solidFill>
                  <a:schemeClr val="bg2">
                    <a:lumMod val="50000"/>
                  </a:schemeClr>
                </a:solidFill>
                <a:latin typeface="Comic Sans MS" panose="030F0702030302020204" pitchFamily="66" charset="0"/>
              </a:rPr>
              <a:t>Ρεαλισμός</a:t>
            </a:r>
          </a:p>
        </p:txBody>
      </p:sp>
      <p:sp>
        <p:nvSpPr>
          <p:cNvPr id="13" name="Ορθογώνιο 12"/>
          <p:cNvSpPr/>
          <p:nvPr/>
        </p:nvSpPr>
        <p:spPr>
          <a:xfrm>
            <a:off x="1964359" y="5281291"/>
            <a:ext cx="2355132" cy="461665"/>
          </a:xfrm>
          <a:prstGeom prst="rect">
            <a:avLst/>
          </a:prstGeom>
        </p:spPr>
        <p:txBody>
          <a:bodyPr wrap="none">
            <a:spAutoFit/>
          </a:bodyPr>
          <a:lstStyle/>
          <a:p>
            <a:r>
              <a:rPr lang="el-GR" sz="2400" dirty="0">
                <a:solidFill>
                  <a:schemeClr val="bg2">
                    <a:lumMod val="50000"/>
                  </a:schemeClr>
                </a:solidFill>
                <a:latin typeface="Comic Sans MS" panose="030F0702030302020204" pitchFamily="66" charset="0"/>
              </a:rPr>
              <a:t>Νατουραλισμός </a:t>
            </a:r>
            <a:endParaRPr lang="el-GR" sz="2400" dirty="0">
              <a:solidFill>
                <a:schemeClr val="bg2">
                  <a:lumMod val="50000"/>
                </a:schemeClr>
              </a:solidFill>
            </a:endParaRPr>
          </a:p>
        </p:txBody>
      </p:sp>
      <p:sp>
        <p:nvSpPr>
          <p:cNvPr id="14" name="Ορθογώνιο 13"/>
          <p:cNvSpPr/>
          <p:nvPr/>
        </p:nvSpPr>
        <p:spPr>
          <a:xfrm>
            <a:off x="6681395" y="848034"/>
            <a:ext cx="2308645" cy="461665"/>
          </a:xfrm>
          <a:prstGeom prst="rect">
            <a:avLst/>
          </a:prstGeom>
        </p:spPr>
        <p:txBody>
          <a:bodyPr wrap="none">
            <a:spAutoFit/>
          </a:bodyPr>
          <a:lstStyle/>
          <a:p>
            <a:r>
              <a:rPr lang="el-GR" sz="2400" dirty="0">
                <a:solidFill>
                  <a:schemeClr val="bg2">
                    <a:lumMod val="50000"/>
                  </a:schemeClr>
                </a:solidFill>
                <a:latin typeface="Comic Sans MS" panose="030F0702030302020204" pitchFamily="66" charset="0"/>
              </a:rPr>
              <a:t>Ιμπρεσιονισμός</a:t>
            </a:r>
            <a:endParaRPr lang="el-GR" sz="2400" dirty="0">
              <a:solidFill>
                <a:schemeClr val="bg2">
                  <a:lumMod val="50000"/>
                </a:schemeClr>
              </a:solidFill>
            </a:endParaRPr>
          </a:p>
        </p:txBody>
      </p:sp>
      <p:sp>
        <p:nvSpPr>
          <p:cNvPr id="15" name="Ορθογώνιο 14"/>
          <p:cNvSpPr/>
          <p:nvPr/>
        </p:nvSpPr>
        <p:spPr>
          <a:xfrm>
            <a:off x="143788" y="3707210"/>
            <a:ext cx="3058851" cy="461665"/>
          </a:xfrm>
          <a:prstGeom prst="rect">
            <a:avLst/>
          </a:prstGeom>
        </p:spPr>
        <p:txBody>
          <a:bodyPr wrap="none">
            <a:spAutoFit/>
          </a:bodyPr>
          <a:lstStyle/>
          <a:p>
            <a:r>
              <a:rPr lang="el-GR" sz="2400" dirty="0">
                <a:solidFill>
                  <a:schemeClr val="bg2">
                    <a:lumMod val="50000"/>
                  </a:schemeClr>
                </a:solidFill>
                <a:latin typeface="Comic Sans MS" panose="030F0702030302020204" pitchFamily="66" charset="0"/>
              </a:rPr>
              <a:t>Μετά-ιμπρεσιονιστές</a:t>
            </a:r>
            <a:endParaRPr lang="el-GR" sz="2400" dirty="0">
              <a:solidFill>
                <a:schemeClr val="bg2">
                  <a:lumMod val="50000"/>
                </a:schemeClr>
              </a:solidFill>
            </a:endParaRPr>
          </a:p>
        </p:txBody>
      </p:sp>
      <p:sp>
        <p:nvSpPr>
          <p:cNvPr id="16" name="Ορθογώνιο 15"/>
          <p:cNvSpPr/>
          <p:nvPr/>
        </p:nvSpPr>
        <p:spPr>
          <a:xfrm>
            <a:off x="782376" y="6255115"/>
            <a:ext cx="4581703" cy="461665"/>
          </a:xfrm>
          <a:prstGeom prst="rect">
            <a:avLst/>
          </a:prstGeom>
        </p:spPr>
        <p:txBody>
          <a:bodyPr wrap="none">
            <a:spAutoFit/>
          </a:bodyPr>
          <a:lstStyle/>
          <a:p>
            <a:r>
              <a:rPr lang="el-GR" sz="2400" dirty="0">
                <a:solidFill>
                  <a:schemeClr val="bg2">
                    <a:lumMod val="50000"/>
                  </a:schemeClr>
                </a:solidFill>
                <a:latin typeface="Comic Sans MS" panose="030F0702030302020204" pitchFamily="66" charset="0"/>
              </a:rPr>
              <a:t>Ντιβιζιονισμός ή Πουαντιγισμός</a:t>
            </a:r>
            <a:endParaRPr lang="el-GR" sz="2400" dirty="0">
              <a:solidFill>
                <a:schemeClr val="bg2">
                  <a:lumMod val="50000"/>
                </a:schemeClr>
              </a:solidFill>
            </a:endParaRPr>
          </a:p>
        </p:txBody>
      </p:sp>
      <p:sp>
        <p:nvSpPr>
          <p:cNvPr id="18" name="Ορθογώνιο 17"/>
          <p:cNvSpPr/>
          <p:nvPr/>
        </p:nvSpPr>
        <p:spPr>
          <a:xfrm>
            <a:off x="6974745" y="3503384"/>
            <a:ext cx="2047355" cy="461665"/>
          </a:xfrm>
          <a:prstGeom prst="rect">
            <a:avLst/>
          </a:prstGeom>
        </p:spPr>
        <p:txBody>
          <a:bodyPr wrap="none">
            <a:spAutoFit/>
          </a:bodyPr>
          <a:lstStyle/>
          <a:p>
            <a:r>
              <a:rPr lang="el-GR" sz="2400" dirty="0">
                <a:solidFill>
                  <a:schemeClr val="bg2">
                    <a:lumMod val="50000"/>
                  </a:schemeClr>
                </a:solidFill>
                <a:latin typeface="Comic Sans MS" panose="030F0702030302020204" pitchFamily="66" charset="0"/>
              </a:rPr>
              <a:t>Συμβολισμός </a:t>
            </a:r>
            <a:endParaRPr lang="el-GR" sz="2400" dirty="0">
              <a:solidFill>
                <a:schemeClr val="bg2">
                  <a:lumMod val="50000"/>
                </a:schemeClr>
              </a:solidFill>
            </a:endParaRPr>
          </a:p>
        </p:txBody>
      </p:sp>
      <p:sp>
        <p:nvSpPr>
          <p:cNvPr id="19" name="Ορθογώνιο 18"/>
          <p:cNvSpPr/>
          <p:nvPr/>
        </p:nvSpPr>
        <p:spPr>
          <a:xfrm>
            <a:off x="3328629" y="1211162"/>
            <a:ext cx="1572866" cy="461665"/>
          </a:xfrm>
          <a:prstGeom prst="rect">
            <a:avLst/>
          </a:prstGeom>
        </p:spPr>
        <p:txBody>
          <a:bodyPr wrap="none">
            <a:spAutoFit/>
          </a:bodyPr>
          <a:lstStyle/>
          <a:p>
            <a:r>
              <a:rPr lang="el-GR" sz="2400" dirty="0">
                <a:solidFill>
                  <a:schemeClr val="bg2">
                    <a:lumMod val="50000"/>
                  </a:schemeClr>
                </a:solidFill>
                <a:latin typeface="Comic Sans MS" panose="030F0702030302020204" pitchFamily="66" charset="0"/>
              </a:rPr>
              <a:t>Αρ Νουβό</a:t>
            </a:r>
          </a:p>
        </p:txBody>
      </p:sp>
      <p:sp>
        <p:nvSpPr>
          <p:cNvPr id="20" name="Ορθογώνιο 19"/>
          <p:cNvSpPr/>
          <p:nvPr/>
        </p:nvSpPr>
        <p:spPr>
          <a:xfrm>
            <a:off x="410270" y="2828476"/>
            <a:ext cx="1526380" cy="461665"/>
          </a:xfrm>
          <a:prstGeom prst="rect">
            <a:avLst/>
          </a:prstGeom>
        </p:spPr>
        <p:txBody>
          <a:bodyPr wrap="none">
            <a:spAutoFit/>
          </a:bodyPr>
          <a:lstStyle/>
          <a:p>
            <a:r>
              <a:rPr lang="el-GR" sz="2400" dirty="0" err="1">
                <a:solidFill>
                  <a:schemeClr val="bg2">
                    <a:lumMod val="50000"/>
                  </a:schemeClr>
                </a:solidFill>
                <a:latin typeface="Comic Sans MS" panose="030F0702030302020204" pitchFamily="66" charset="0"/>
              </a:rPr>
              <a:t>Φωβισμός</a:t>
            </a:r>
            <a:endParaRPr lang="el-GR" sz="2400" dirty="0">
              <a:solidFill>
                <a:schemeClr val="bg2">
                  <a:lumMod val="50000"/>
                </a:schemeClr>
              </a:solidFill>
              <a:latin typeface="Comic Sans MS" panose="030F0702030302020204" pitchFamily="66" charset="0"/>
            </a:endParaRPr>
          </a:p>
        </p:txBody>
      </p:sp>
      <p:sp>
        <p:nvSpPr>
          <p:cNvPr id="21" name="Ορθογώνιο 20"/>
          <p:cNvSpPr/>
          <p:nvPr/>
        </p:nvSpPr>
        <p:spPr>
          <a:xfrm>
            <a:off x="2808903" y="3093420"/>
            <a:ext cx="1534394" cy="461665"/>
          </a:xfrm>
          <a:prstGeom prst="rect">
            <a:avLst/>
          </a:prstGeom>
        </p:spPr>
        <p:txBody>
          <a:bodyPr wrap="none">
            <a:spAutoFit/>
          </a:bodyPr>
          <a:lstStyle/>
          <a:p>
            <a:r>
              <a:rPr lang="el-GR" sz="2400" dirty="0">
                <a:solidFill>
                  <a:schemeClr val="bg2">
                    <a:lumMod val="50000"/>
                  </a:schemeClr>
                </a:solidFill>
                <a:latin typeface="Comic Sans MS" panose="030F0702030302020204" pitchFamily="66" charset="0"/>
              </a:rPr>
              <a:t>Κυβισμός </a:t>
            </a:r>
            <a:endParaRPr lang="el-GR" sz="2400" dirty="0">
              <a:solidFill>
                <a:schemeClr val="bg2">
                  <a:lumMod val="50000"/>
                </a:schemeClr>
              </a:solidFill>
            </a:endParaRPr>
          </a:p>
        </p:txBody>
      </p:sp>
      <p:sp>
        <p:nvSpPr>
          <p:cNvPr id="22" name="Ορθογώνιο 21"/>
          <p:cNvSpPr/>
          <p:nvPr/>
        </p:nvSpPr>
        <p:spPr>
          <a:xfrm>
            <a:off x="864200" y="1753192"/>
            <a:ext cx="2331087" cy="461665"/>
          </a:xfrm>
          <a:prstGeom prst="rect">
            <a:avLst/>
          </a:prstGeom>
        </p:spPr>
        <p:txBody>
          <a:bodyPr wrap="none">
            <a:spAutoFit/>
          </a:bodyPr>
          <a:lstStyle/>
          <a:p>
            <a:r>
              <a:rPr lang="el-GR" sz="2400" dirty="0">
                <a:solidFill>
                  <a:schemeClr val="bg2">
                    <a:lumMod val="50000"/>
                  </a:schemeClr>
                </a:solidFill>
                <a:latin typeface="Comic Sans MS" panose="030F0702030302020204" pitchFamily="66" charset="0"/>
              </a:rPr>
              <a:t>Εξπρεσιονισμός</a:t>
            </a:r>
            <a:endParaRPr lang="el-GR" sz="2400" dirty="0">
              <a:solidFill>
                <a:schemeClr val="bg2">
                  <a:lumMod val="50000"/>
                </a:schemeClr>
              </a:solidFill>
            </a:endParaRPr>
          </a:p>
        </p:txBody>
      </p:sp>
      <p:sp>
        <p:nvSpPr>
          <p:cNvPr id="23" name="Ορθογώνιο 22"/>
          <p:cNvSpPr/>
          <p:nvPr/>
        </p:nvSpPr>
        <p:spPr>
          <a:xfrm>
            <a:off x="6974745" y="6230976"/>
            <a:ext cx="2015295" cy="461665"/>
          </a:xfrm>
          <a:prstGeom prst="rect">
            <a:avLst/>
          </a:prstGeom>
        </p:spPr>
        <p:txBody>
          <a:bodyPr wrap="none">
            <a:spAutoFit/>
          </a:bodyPr>
          <a:lstStyle/>
          <a:p>
            <a:r>
              <a:rPr lang="el-GR" sz="2400" dirty="0">
                <a:solidFill>
                  <a:schemeClr val="bg2">
                    <a:lumMod val="50000"/>
                  </a:schemeClr>
                </a:solidFill>
                <a:latin typeface="Comic Sans MS" panose="030F0702030302020204" pitchFamily="66" charset="0"/>
              </a:rPr>
              <a:t>Ντανταϊσμός </a:t>
            </a:r>
            <a:endParaRPr lang="el-GR" sz="2400" dirty="0">
              <a:solidFill>
                <a:schemeClr val="bg2">
                  <a:lumMod val="50000"/>
                </a:schemeClr>
              </a:solidFill>
            </a:endParaRPr>
          </a:p>
        </p:txBody>
      </p:sp>
      <p:sp>
        <p:nvSpPr>
          <p:cNvPr id="24" name="Ορθογώνιο 23"/>
          <p:cNvSpPr/>
          <p:nvPr/>
        </p:nvSpPr>
        <p:spPr>
          <a:xfrm>
            <a:off x="4090853" y="4779741"/>
            <a:ext cx="4491935" cy="461665"/>
          </a:xfrm>
          <a:prstGeom prst="rect">
            <a:avLst/>
          </a:prstGeom>
        </p:spPr>
        <p:txBody>
          <a:bodyPr wrap="none">
            <a:spAutoFit/>
          </a:bodyPr>
          <a:lstStyle/>
          <a:p>
            <a:r>
              <a:rPr lang="el-GR" sz="2400" dirty="0">
                <a:solidFill>
                  <a:schemeClr val="bg2">
                    <a:lumMod val="50000"/>
                  </a:schemeClr>
                </a:solidFill>
                <a:latin typeface="Comic Sans MS" panose="030F0702030302020204" pitchFamily="66" charset="0"/>
              </a:rPr>
              <a:t>Υπερρεαλισμός ή Σουρεαλισμός</a:t>
            </a:r>
          </a:p>
        </p:txBody>
      </p:sp>
      <p:sp>
        <p:nvSpPr>
          <p:cNvPr id="25" name="Ορθογώνιο 24"/>
          <p:cNvSpPr/>
          <p:nvPr/>
        </p:nvSpPr>
        <p:spPr>
          <a:xfrm>
            <a:off x="2305829" y="2366811"/>
            <a:ext cx="4193777" cy="461665"/>
          </a:xfrm>
          <a:prstGeom prst="rect">
            <a:avLst/>
          </a:prstGeom>
        </p:spPr>
        <p:txBody>
          <a:bodyPr wrap="none">
            <a:spAutoFit/>
          </a:bodyPr>
          <a:lstStyle/>
          <a:p>
            <a:r>
              <a:rPr lang="el-GR" sz="2400" dirty="0">
                <a:solidFill>
                  <a:schemeClr val="bg2">
                    <a:lumMod val="50000"/>
                  </a:schemeClr>
                </a:solidFill>
                <a:latin typeface="Comic Sans MS" panose="030F0702030302020204" pitchFamily="66" charset="0"/>
              </a:rPr>
              <a:t>Αφηρημένος Εξπρεσιονισμός </a:t>
            </a:r>
          </a:p>
        </p:txBody>
      </p:sp>
      <p:sp>
        <p:nvSpPr>
          <p:cNvPr id="26" name="Ορθογώνιο 25"/>
          <p:cNvSpPr/>
          <p:nvPr/>
        </p:nvSpPr>
        <p:spPr>
          <a:xfrm>
            <a:off x="3234774" y="4210749"/>
            <a:ext cx="1337226" cy="461665"/>
          </a:xfrm>
          <a:prstGeom prst="rect">
            <a:avLst/>
          </a:prstGeom>
        </p:spPr>
        <p:txBody>
          <a:bodyPr wrap="none">
            <a:spAutoFit/>
          </a:bodyPr>
          <a:lstStyle/>
          <a:p>
            <a:r>
              <a:rPr lang="el-GR" sz="2400" dirty="0">
                <a:solidFill>
                  <a:schemeClr val="bg2">
                    <a:lumMod val="50000"/>
                  </a:schemeClr>
                </a:solidFill>
                <a:latin typeface="Comic Sans MS" panose="030F0702030302020204" pitchFamily="66" charset="0"/>
              </a:rPr>
              <a:t>Οπ </a:t>
            </a:r>
            <a:r>
              <a:rPr lang="el-GR" sz="2400" dirty="0" err="1">
                <a:solidFill>
                  <a:schemeClr val="bg2">
                    <a:lumMod val="50000"/>
                  </a:schemeClr>
                </a:solidFill>
                <a:latin typeface="Comic Sans MS" panose="030F0702030302020204" pitchFamily="66" charset="0"/>
              </a:rPr>
              <a:t>Αρτ</a:t>
            </a:r>
            <a:r>
              <a:rPr lang="el-GR" sz="2400" dirty="0">
                <a:solidFill>
                  <a:schemeClr val="bg2">
                    <a:lumMod val="50000"/>
                  </a:schemeClr>
                </a:solidFill>
                <a:latin typeface="Comic Sans MS" panose="030F0702030302020204" pitchFamily="66" charset="0"/>
              </a:rPr>
              <a:t> </a:t>
            </a:r>
            <a:endParaRPr lang="en-GB" sz="2400" dirty="0">
              <a:solidFill>
                <a:schemeClr val="bg2">
                  <a:lumMod val="50000"/>
                </a:schemeClr>
              </a:solidFill>
              <a:latin typeface="Comic Sans MS" panose="030F0702030302020204" pitchFamily="66" charset="0"/>
            </a:endParaRPr>
          </a:p>
        </p:txBody>
      </p:sp>
      <p:sp>
        <p:nvSpPr>
          <p:cNvPr id="27" name="Ορθογώνιο 26"/>
          <p:cNvSpPr/>
          <p:nvPr/>
        </p:nvSpPr>
        <p:spPr>
          <a:xfrm>
            <a:off x="4632885" y="5742956"/>
            <a:ext cx="1532792" cy="461665"/>
          </a:xfrm>
          <a:prstGeom prst="rect">
            <a:avLst/>
          </a:prstGeom>
        </p:spPr>
        <p:txBody>
          <a:bodyPr wrap="none">
            <a:spAutoFit/>
          </a:bodyPr>
          <a:lstStyle/>
          <a:p>
            <a:r>
              <a:rPr lang="el-GR" sz="2400" dirty="0" err="1">
                <a:solidFill>
                  <a:schemeClr val="bg2">
                    <a:lumMod val="50000"/>
                  </a:schemeClr>
                </a:solidFill>
                <a:latin typeface="Comic Sans MS" panose="030F0702030302020204" pitchFamily="66" charset="0"/>
              </a:rPr>
              <a:t>Ποπ</a:t>
            </a:r>
            <a:r>
              <a:rPr lang="el-GR" sz="2400" dirty="0">
                <a:solidFill>
                  <a:schemeClr val="bg2">
                    <a:lumMod val="50000"/>
                  </a:schemeClr>
                </a:solidFill>
                <a:latin typeface="Comic Sans MS" panose="030F0702030302020204" pitchFamily="66" charset="0"/>
              </a:rPr>
              <a:t> </a:t>
            </a:r>
            <a:r>
              <a:rPr lang="el-GR" sz="2400" dirty="0" err="1">
                <a:solidFill>
                  <a:schemeClr val="bg2">
                    <a:lumMod val="50000"/>
                  </a:schemeClr>
                </a:solidFill>
                <a:latin typeface="Comic Sans MS" panose="030F0702030302020204" pitchFamily="66" charset="0"/>
              </a:rPr>
              <a:t>Αρτ</a:t>
            </a:r>
            <a:r>
              <a:rPr lang="el-GR" sz="2400" dirty="0">
                <a:solidFill>
                  <a:schemeClr val="bg2">
                    <a:lumMod val="50000"/>
                  </a:schemeClr>
                </a:solidFill>
                <a:latin typeface="Comic Sans MS" panose="030F0702030302020204" pitchFamily="66" charset="0"/>
              </a:rPr>
              <a:t> </a:t>
            </a:r>
          </a:p>
        </p:txBody>
      </p:sp>
      <p:sp>
        <p:nvSpPr>
          <p:cNvPr id="28" name="Ορθογώνιο 27"/>
          <p:cNvSpPr/>
          <p:nvPr/>
        </p:nvSpPr>
        <p:spPr>
          <a:xfrm>
            <a:off x="6499606" y="5444529"/>
            <a:ext cx="1962397" cy="461665"/>
          </a:xfrm>
          <a:prstGeom prst="rect">
            <a:avLst/>
          </a:prstGeom>
        </p:spPr>
        <p:txBody>
          <a:bodyPr wrap="none">
            <a:spAutoFit/>
          </a:bodyPr>
          <a:lstStyle/>
          <a:p>
            <a:r>
              <a:rPr lang="el-GR" sz="2400" dirty="0" err="1">
                <a:solidFill>
                  <a:schemeClr val="bg2">
                    <a:lumMod val="50000"/>
                  </a:schemeClr>
                </a:solidFill>
                <a:latin typeface="Comic Sans MS" panose="030F0702030302020204" pitchFamily="66" charset="0"/>
              </a:rPr>
              <a:t>Μπαουχάους</a:t>
            </a:r>
            <a:endParaRPr lang="el-GR" sz="2400" dirty="0">
              <a:solidFill>
                <a:schemeClr val="bg2">
                  <a:lumMod val="50000"/>
                </a:schemeClr>
              </a:solidFill>
            </a:endParaRPr>
          </a:p>
        </p:txBody>
      </p:sp>
    </p:spTree>
    <p:extLst>
      <p:ext uri="{BB962C8B-B14F-4D97-AF65-F5344CB8AC3E}">
        <p14:creationId xmlns="" xmlns:p14="http://schemas.microsoft.com/office/powerpoint/2010/main" val="2604510792"/>
      </p:ext>
    </p:extLst>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 by="(-#ppt_w*2)" calcmode="lin" valueType="num">
                                      <p:cBhvr rctx="PPT">
                                        <p:cTn id="7" dur="375" autoRev="1" fill="hold">
                                          <p:stCondLst>
                                            <p:cond delay="0"/>
                                          </p:stCondLst>
                                        </p:cTn>
                                        <p:tgtEl>
                                          <p:spTgt spid="6"/>
                                        </p:tgtEl>
                                        <p:attrNameLst>
                                          <p:attrName>ppt_w</p:attrName>
                                        </p:attrNameLst>
                                      </p:cBhvr>
                                    </p:anim>
                                    <p:anim by="(#ppt_w*0.50)" calcmode="lin" valueType="num">
                                      <p:cBhvr>
                                        <p:cTn id="8" dur="375" decel="50000" autoRev="1" fill="hold">
                                          <p:stCondLst>
                                            <p:cond delay="0"/>
                                          </p:stCondLst>
                                        </p:cTn>
                                        <p:tgtEl>
                                          <p:spTgt spid="6"/>
                                        </p:tgtEl>
                                        <p:attrNameLst>
                                          <p:attrName>ppt_x</p:attrName>
                                        </p:attrNameLst>
                                      </p:cBhvr>
                                    </p:anim>
                                    <p:anim from="(-#ppt_h/2)" to="(#ppt_y)" calcmode="lin" valueType="num">
                                      <p:cBhvr>
                                        <p:cTn id="9" dur="750" fill="hold">
                                          <p:stCondLst>
                                            <p:cond delay="0"/>
                                          </p:stCondLst>
                                        </p:cTn>
                                        <p:tgtEl>
                                          <p:spTgt spid="6"/>
                                        </p:tgtEl>
                                        <p:attrNameLst>
                                          <p:attrName>ppt_y</p:attrName>
                                        </p:attrNameLst>
                                      </p:cBhvr>
                                    </p:anim>
                                    <p:animRot by="21600000">
                                      <p:cBhvr>
                                        <p:cTn id="10" dur="750" fill="hold">
                                          <p:stCondLst>
                                            <p:cond delay="0"/>
                                          </p:stCondLst>
                                        </p:cTn>
                                        <p:tgtEl>
                                          <p:spTgt spid="6"/>
                                        </p:tgtEl>
                                        <p:attrNameLst>
                                          <p:attrName>r</p:attrName>
                                        </p:attrNameLst>
                                      </p:cBhvr>
                                    </p:animRot>
                                  </p:childTnLst>
                                </p:cTn>
                              </p:par>
                              <p:par>
                                <p:cTn id="11" presetID="56" presetClass="entr" presetSubtype="0" fill="hold" grpId="0" nodeType="withEffect">
                                  <p:stCondLst>
                                    <p:cond delay="0"/>
                                  </p:stCondLst>
                                  <p:iterate type="lt">
                                    <p:tmPct val="10000"/>
                                  </p:iterate>
                                  <p:childTnLst>
                                    <p:set>
                                      <p:cBhvr>
                                        <p:cTn id="12" dur="1" fill="hold">
                                          <p:stCondLst>
                                            <p:cond delay="0"/>
                                          </p:stCondLst>
                                        </p:cTn>
                                        <p:tgtEl>
                                          <p:spTgt spid="7"/>
                                        </p:tgtEl>
                                        <p:attrNameLst>
                                          <p:attrName>style.visibility</p:attrName>
                                        </p:attrNameLst>
                                      </p:cBhvr>
                                      <p:to>
                                        <p:strVal val="visible"/>
                                      </p:to>
                                    </p:set>
                                    <p:anim by="(-#ppt_w*2)" calcmode="lin" valueType="num">
                                      <p:cBhvr rctx="PPT">
                                        <p:cTn id="13" dur="375" autoRev="1" fill="hold">
                                          <p:stCondLst>
                                            <p:cond delay="0"/>
                                          </p:stCondLst>
                                        </p:cTn>
                                        <p:tgtEl>
                                          <p:spTgt spid="7"/>
                                        </p:tgtEl>
                                        <p:attrNameLst>
                                          <p:attrName>ppt_w</p:attrName>
                                        </p:attrNameLst>
                                      </p:cBhvr>
                                    </p:anim>
                                    <p:anim by="(#ppt_w*0.50)" calcmode="lin" valueType="num">
                                      <p:cBhvr>
                                        <p:cTn id="14" dur="375" decel="50000" autoRev="1" fill="hold">
                                          <p:stCondLst>
                                            <p:cond delay="0"/>
                                          </p:stCondLst>
                                        </p:cTn>
                                        <p:tgtEl>
                                          <p:spTgt spid="7"/>
                                        </p:tgtEl>
                                        <p:attrNameLst>
                                          <p:attrName>ppt_x</p:attrName>
                                        </p:attrNameLst>
                                      </p:cBhvr>
                                    </p:anim>
                                    <p:anim from="(-#ppt_h/2)" to="(#ppt_y)" calcmode="lin" valueType="num">
                                      <p:cBhvr>
                                        <p:cTn id="15" dur="750" fill="hold">
                                          <p:stCondLst>
                                            <p:cond delay="0"/>
                                          </p:stCondLst>
                                        </p:cTn>
                                        <p:tgtEl>
                                          <p:spTgt spid="7"/>
                                        </p:tgtEl>
                                        <p:attrNameLst>
                                          <p:attrName>ppt_y</p:attrName>
                                        </p:attrNameLst>
                                      </p:cBhvr>
                                    </p:anim>
                                    <p:animRot by="21600000">
                                      <p:cBhvr>
                                        <p:cTn id="16" dur="750" fill="hold">
                                          <p:stCondLst>
                                            <p:cond delay="0"/>
                                          </p:stCondLst>
                                        </p:cTn>
                                        <p:tgtEl>
                                          <p:spTgt spid="7"/>
                                        </p:tgtEl>
                                        <p:attrNameLst>
                                          <p:attrName>r</p:attrName>
                                        </p:attrNameLst>
                                      </p:cBhvr>
                                    </p:animRot>
                                  </p:childTnLst>
                                </p:cTn>
                              </p:par>
                              <p:par>
                                <p:cTn id="17" presetID="56" presetClass="entr" presetSubtype="0" fill="hold" grpId="0" nodeType="withEffect">
                                  <p:stCondLst>
                                    <p:cond delay="0"/>
                                  </p:stCondLst>
                                  <p:iterate type="lt">
                                    <p:tmPct val="10000"/>
                                  </p:iterate>
                                  <p:childTnLst>
                                    <p:set>
                                      <p:cBhvr>
                                        <p:cTn id="18" dur="1" fill="hold">
                                          <p:stCondLst>
                                            <p:cond delay="0"/>
                                          </p:stCondLst>
                                        </p:cTn>
                                        <p:tgtEl>
                                          <p:spTgt spid="8"/>
                                        </p:tgtEl>
                                        <p:attrNameLst>
                                          <p:attrName>style.visibility</p:attrName>
                                        </p:attrNameLst>
                                      </p:cBhvr>
                                      <p:to>
                                        <p:strVal val="visible"/>
                                      </p:to>
                                    </p:set>
                                    <p:anim by="(-#ppt_w*2)" calcmode="lin" valueType="num">
                                      <p:cBhvr rctx="PPT">
                                        <p:cTn id="19" dur="375" autoRev="1" fill="hold">
                                          <p:stCondLst>
                                            <p:cond delay="0"/>
                                          </p:stCondLst>
                                        </p:cTn>
                                        <p:tgtEl>
                                          <p:spTgt spid="8"/>
                                        </p:tgtEl>
                                        <p:attrNameLst>
                                          <p:attrName>ppt_w</p:attrName>
                                        </p:attrNameLst>
                                      </p:cBhvr>
                                    </p:anim>
                                    <p:anim by="(#ppt_w*0.50)" calcmode="lin" valueType="num">
                                      <p:cBhvr>
                                        <p:cTn id="20" dur="375" decel="50000" autoRev="1" fill="hold">
                                          <p:stCondLst>
                                            <p:cond delay="0"/>
                                          </p:stCondLst>
                                        </p:cTn>
                                        <p:tgtEl>
                                          <p:spTgt spid="8"/>
                                        </p:tgtEl>
                                        <p:attrNameLst>
                                          <p:attrName>ppt_x</p:attrName>
                                        </p:attrNameLst>
                                      </p:cBhvr>
                                    </p:anim>
                                    <p:anim from="(-#ppt_h/2)" to="(#ppt_y)" calcmode="lin" valueType="num">
                                      <p:cBhvr>
                                        <p:cTn id="21" dur="750" fill="hold">
                                          <p:stCondLst>
                                            <p:cond delay="0"/>
                                          </p:stCondLst>
                                        </p:cTn>
                                        <p:tgtEl>
                                          <p:spTgt spid="8"/>
                                        </p:tgtEl>
                                        <p:attrNameLst>
                                          <p:attrName>ppt_y</p:attrName>
                                        </p:attrNameLst>
                                      </p:cBhvr>
                                    </p:anim>
                                    <p:animRot by="21600000">
                                      <p:cBhvr>
                                        <p:cTn id="22" dur="750" fill="hold">
                                          <p:stCondLst>
                                            <p:cond delay="0"/>
                                          </p:stCondLst>
                                        </p:cTn>
                                        <p:tgtEl>
                                          <p:spTgt spid="8"/>
                                        </p:tgtEl>
                                        <p:attrNameLst>
                                          <p:attrName>r</p:attrName>
                                        </p:attrNameLst>
                                      </p:cBhvr>
                                    </p:animRot>
                                  </p:childTnLst>
                                </p:cTn>
                              </p:par>
                              <p:par>
                                <p:cTn id="23" presetID="56" presetClass="entr" presetSubtype="0" fill="hold" grpId="0" nodeType="withEffect">
                                  <p:stCondLst>
                                    <p:cond delay="0"/>
                                  </p:stCondLst>
                                  <p:iterate type="lt">
                                    <p:tmPct val="10000"/>
                                  </p:iterate>
                                  <p:childTnLst>
                                    <p:set>
                                      <p:cBhvr>
                                        <p:cTn id="24" dur="1" fill="hold">
                                          <p:stCondLst>
                                            <p:cond delay="0"/>
                                          </p:stCondLst>
                                        </p:cTn>
                                        <p:tgtEl>
                                          <p:spTgt spid="9"/>
                                        </p:tgtEl>
                                        <p:attrNameLst>
                                          <p:attrName>style.visibility</p:attrName>
                                        </p:attrNameLst>
                                      </p:cBhvr>
                                      <p:to>
                                        <p:strVal val="visible"/>
                                      </p:to>
                                    </p:set>
                                    <p:anim by="(-#ppt_w*2)" calcmode="lin" valueType="num">
                                      <p:cBhvr rctx="PPT">
                                        <p:cTn id="25" dur="375" autoRev="1" fill="hold">
                                          <p:stCondLst>
                                            <p:cond delay="0"/>
                                          </p:stCondLst>
                                        </p:cTn>
                                        <p:tgtEl>
                                          <p:spTgt spid="9"/>
                                        </p:tgtEl>
                                        <p:attrNameLst>
                                          <p:attrName>ppt_w</p:attrName>
                                        </p:attrNameLst>
                                      </p:cBhvr>
                                    </p:anim>
                                    <p:anim by="(#ppt_w*0.50)" calcmode="lin" valueType="num">
                                      <p:cBhvr>
                                        <p:cTn id="26" dur="375" decel="50000" autoRev="1" fill="hold">
                                          <p:stCondLst>
                                            <p:cond delay="0"/>
                                          </p:stCondLst>
                                        </p:cTn>
                                        <p:tgtEl>
                                          <p:spTgt spid="9"/>
                                        </p:tgtEl>
                                        <p:attrNameLst>
                                          <p:attrName>ppt_x</p:attrName>
                                        </p:attrNameLst>
                                      </p:cBhvr>
                                    </p:anim>
                                    <p:anim from="(-#ppt_h/2)" to="(#ppt_y)" calcmode="lin" valueType="num">
                                      <p:cBhvr>
                                        <p:cTn id="27" dur="750" fill="hold">
                                          <p:stCondLst>
                                            <p:cond delay="0"/>
                                          </p:stCondLst>
                                        </p:cTn>
                                        <p:tgtEl>
                                          <p:spTgt spid="9"/>
                                        </p:tgtEl>
                                        <p:attrNameLst>
                                          <p:attrName>ppt_y</p:attrName>
                                        </p:attrNameLst>
                                      </p:cBhvr>
                                    </p:anim>
                                    <p:animRot by="21600000">
                                      <p:cBhvr>
                                        <p:cTn id="28" dur="750" fill="hold">
                                          <p:stCondLst>
                                            <p:cond delay="0"/>
                                          </p:stCondLst>
                                        </p:cTn>
                                        <p:tgtEl>
                                          <p:spTgt spid="9"/>
                                        </p:tgtEl>
                                        <p:attrNameLst>
                                          <p:attrName>r</p:attrName>
                                        </p:attrNameLst>
                                      </p:cBhvr>
                                    </p:animRot>
                                  </p:childTnLst>
                                </p:cTn>
                              </p:par>
                              <p:par>
                                <p:cTn id="29" presetID="56" presetClass="entr" presetSubtype="0" fill="hold" grpId="0" nodeType="withEffect">
                                  <p:stCondLst>
                                    <p:cond delay="0"/>
                                  </p:stCondLst>
                                  <p:iterate type="lt">
                                    <p:tmPct val="10000"/>
                                  </p:iterate>
                                  <p:childTnLst>
                                    <p:set>
                                      <p:cBhvr>
                                        <p:cTn id="30" dur="1" fill="hold">
                                          <p:stCondLst>
                                            <p:cond delay="0"/>
                                          </p:stCondLst>
                                        </p:cTn>
                                        <p:tgtEl>
                                          <p:spTgt spid="10"/>
                                        </p:tgtEl>
                                        <p:attrNameLst>
                                          <p:attrName>style.visibility</p:attrName>
                                        </p:attrNameLst>
                                      </p:cBhvr>
                                      <p:to>
                                        <p:strVal val="visible"/>
                                      </p:to>
                                    </p:set>
                                    <p:anim by="(-#ppt_w*2)" calcmode="lin" valueType="num">
                                      <p:cBhvr rctx="PPT">
                                        <p:cTn id="31" dur="375" autoRev="1" fill="hold">
                                          <p:stCondLst>
                                            <p:cond delay="0"/>
                                          </p:stCondLst>
                                        </p:cTn>
                                        <p:tgtEl>
                                          <p:spTgt spid="10"/>
                                        </p:tgtEl>
                                        <p:attrNameLst>
                                          <p:attrName>ppt_w</p:attrName>
                                        </p:attrNameLst>
                                      </p:cBhvr>
                                    </p:anim>
                                    <p:anim by="(#ppt_w*0.50)" calcmode="lin" valueType="num">
                                      <p:cBhvr>
                                        <p:cTn id="32" dur="375" decel="50000" autoRev="1" fill="hold">
                                          <p:stCondLst>
                                            <p:cond delay="0"/>
                                          </p:stCondLst>
                                        </p:cTn>
                                        <p:tgtEl>
                                          <p:spTgt spid="10"/>
                                        </p:tgtEl>
                                        <p:attrNameLst>
                                          <p:attrName>ppt_x</p:attrName>
                                        </p:attrNameLst>
                                      </p:cBhvr>
                                    </p:anim>
                                    <p:anim from="(-#ppt_h/2)" to="(#ppt_y)" calcmode="lin" valueType="num">
                                      <p:cBhvr>
                                        <p:cTn id="33" dur="750" fill="hold">
                                          <p:stCondLst>
                                            <p:cond delay="0"/>
                                          </p:stCondLst>
                                        </p:cTn>
                                        <p:tgtEl>
                                          <p:spTgt spid="10"/>
                                        </p:tgtEl>
                                        <p:attrNameLst>
                                          <p:attrName>ppt_y</p:attrName>
                                        </p:attrNameLst>
                                      </p:cBhvr>
                                    </p:anim>
                                    <p:animRot by="21600000">
                                      <p:cBhvr>
                                        <p:cTn id="34" dur="750" fill="hold">
                                          <p:stCondLst>
                                            <p:cond delay="0"/>
                                          </p:stCondLst>
                                        </p:cTn>
                                        <p:tgtEl>
                                          <p:spTgt spid="10"/>
                                        </p:tgtEl>
                                        <p:attrNameLst>
                                          <p:attrName>r</p:attrName>
                                        </p:attrNameLst>
                                      </p:cBhvr>
                                    </p:animRot>
                                  </p:childTnLst>
                                </p:cTn>
                              </p:par>
                              <p:par>
                                <p:cTn id="35" presetID="56" presetClass="entr" presetSubtype="0" fill="hold" grpId="0" nodeType="withEffect">
                                  <p:stCondLst>
                                    <p:cond delay="0"/>
                                  </p:stCondLst>
                                  <p:iterate type="lt">
                                    <p:tmPct val="10000"/>
                                  </p:iterate>
                                  <p:childTnLst>
                                    <p:set>
                                      <p:cBhvr>
                                        <p:cTn id="36" dur="1" fill="hold">
                                          <p:stCondLst>
                                            <p:cond delay="0"/>
                                          </p:stCondLst>
                                        </p:cTn>
                                        <p:tgtEl>
                                          <p:spTgt spid="11"/>
                                        </p:tgtEl>
                                        <p:attrNameLst>
                                          <p:attrName>style.visibility</p:attrName>
                                        </p:attrNameLst>
                                      </p:cBhvr>
                                      <p:to>
                                        <p:strVal val="visible"/>
                                      </p:to>
                                    </p:set>
                                    <p:anim by="(-#ppt_w*2)" calcmode="lin" valueType="num">
                                      <p:cBhvr rctx="PPT">
                                        <p:cTn id="37" dur="375" autoRev="1" fill="hold">
                                          <p:stCondLst>
                                            <p:cond delay="0"/>
                                          </p:stCondLst>
                                        </p:cTn>
                                        <p:tgtEl>
                                          <p:spTgt spid="11"/>
                                        </p:tgtEl>
                                        <p:attrNameLst>
                                          <p:attrName>ppt_w</p:attrName>
                                        </p:attrNameLst>
                                      </p:cBhvr>
                                    </p:anim>
                                    <p:anim by="(#ppt_w*0.50)" calcmode="lin" valueType="num">
                                      <p:cBhvr>
                                        <p:cTn id="38" dur="375" decel="50000" autoRev="1" fill="hold">
                                          <p:stCondLst>
                                            <p:cond delay="0"/>
                                          </p:stCondLst>
                                        </p:cTn>
                                        <p:tgtEl>
                                          <p:spTgt spid="11"/>
                                        </p:tgtEl>
                                        <p:attrNameLst>
                                          <p:attrName>ppt_x</p:attrName>
                                        </p:attrNameLst>
                                      </p:cBhvr>
                                    </p:anim>
                                    <p:anim from="(-#ppt_h/2)" to="(#ppt_y)" calcmode="lin" valueType="num">
                                      <p:cBhvr>
                                        <p:cTn id="39" dur="750" fill="hold">
                                          <p:stCondLst>
                                            <p:cond delay="0"/>
                                          </p:stCondLst>
                                        </p:cTn>
                                        <p:tgtEl>
                                          <p:spTgt spid="11"/>
                                        </p:tgtEl>
                                        <p:attrNameLst>
                                          <p:attrName>ppt_y</p:attrName>
                                        </p:attrNameLst>
                                      </p:cBhvr>
                                    </p:anim>
                                    <p:animRot by="21600000">
                                      <p:cBhvr>
                                        <p:cTn id="40" dur="750" fill="hold">
                                          <p:stCondLst>
                                            <p:cond delay="0"/>
                                          </p:stCondLst>
                                        </p:cTn>
                                        <p:tgtEl>
                                          <p:spTgt spid="11"/>
                                        </p:tgtEl>
                                        <p:attrNameLst>
                                          <p:attrName>r</p:attrName>
                                        </p:attrNameLst>
                                      </p:cBhvr>
                                    </p:animRot>
                                  </p:childTnLst>
                                </p:cTn>
                              </p:par>
                              <p:par>
                                <p:cTn id="41" presetID="56" presetClass="entr" presetSubtype="0" fill="hold" grpId="0" nodeType="withEffect">
                                  <p:stCondLst>
                                    <p:cond delay="0"/>
                                  </p:stCondLst>
                                  <p:iterate type="lt">
                                    <p:tmPct val="10000"/>
                                  </p:iterate>
                                  <p:childTnLst>
                                    <p:set>
                                      <p:cBhvr>
                                        <p:cTn id="42" dur="1" fill="hold">
                                          <p:stCondLst>
                                            <p:cond delay="0"/>
                                          </p:stCondLst>
                                        </p:cTn>
                                        <p:tgtEl>
                                          <p:spTgt spid="12"/>
                                        </p:tgtEl>
                                        <p:attrNameLst>
                                          <p:attrName>style.visibility</p:attrName>
                                        </p:attrNameLst>
                                      </p:cBhvr>
                                      <p:to>
                                        <p:strVal val="visible"/>
                                      </p:to>
                                    </p:set>
                                    <p:anim by="(-#ppt_w*2)" calcmode="lin" valueType="num">
                                      <p:cBhvr rctx="PPT">
                                        <p:cTn id="43" dur="375" autoRev="1" fill="hold">
                                          <p:stCondLst>
                                            <p:cond delay="0"/>
                                          </p:stCondLst>
                                        </p:cTn>
                                        <p:tgtEl>
                                          <p:spTgt spid="12"/>
                                        </p:tgtEl>
                                        <p:attrNameLst>
                                          <p:attrName>ppt_w</p:attrName>
                                        </p:attrNameLst>
                                      </p:cBhvr>
                                    </p:anim>
                                    <p:anim by="(#ppt_w*0.50)" calcmode="lin" valueType="num">
                                      <p:cBhvr>
                                        <p:cTn id="44" dur="375" decel="50000" autoRev="1" fill="hold">
                                          <p:stCondLst>
                                            <p:cond delay="0"/>
                                          </p:stCondLst>
                                        </p:cTn>
                                        <p:tgtEl>
                                          <p:spTgt spid="12"/>
                                        </p:tgtEl>
                                        <p:attrNameLst>
                                          <p:attrName>ppt_x</p:attrName>
                                        </p:attrNameLst>
                                      </p:cBhvr>
                                    </p:anim>
                                    <p:anim from="(-#ppt_h/2)" to="(#ppt_y)" calcmode="lin" valueType="num">
                                      <p:cBhvr>
                                        <p:cTn id="45" dur="750" fill="hold">
                                          <p:stCondLst>
                                            <p:cond delay="0"/>
                                          </p:stCondLst>
                                        </p:cTn>
                                        <p:tgtEl>
                                          <p:spTgt spid="12"/>
                                        </p:tgtEl>
                                        <p:attrNameLst>
                                          <p:attrName>ppt_y</p:attrName>
                                        </p:attrNameLst>
                                      </p:cBhvr>
                                    </p:anim>
                                    <p:animRot by="21600000">
                                      <p:cBhvr>
                                        <p:cTn id="46" dur="750" fill="hold">
                                          <p:stCondLst>
                                            <p:cond delay="0"/>
                                          </p:stCondLst>
                                        </p:cTn>
                                        <p:tgtEl>
                                          <p:spTgt spid="12"/>
                                        </p:tgtEl>
                                        <p:attrNameLst>
                                          <p:attrName>r</p:attrName>
                                        </p:attrNameLst>
                                      </p:cBhvr>
                                    </p:animRot>
                                  </p:childTnLst>
                                </p:cTn>
                              </p:par>
                              <p:par>
                                <p:cTn id="47" presetID="56" presetClass="entr" presetSubtype="0" fill="hold" grpId="0" nodeType="withEffect">
                                  <p:stCondLst>
                                    <p:cond delay="0"/>
                                  </p:stCondLst>
                                  <p:iterate type="lt">
                                    <p:tmPct val="10000"/>
                                  </p:iterate>
                                  <p:childTnLst>
                                    <p:set>
                                      <p:cBhvr>
                                        <p:cTn id="48" dur="1" fill="hold">
                                          <p:stCondLst>
                                            <p:cond delay="0"/>
                                          </p:stCondLst>
                                        </p:cTn>
                                        <p:tgtEl>
                                          <p:spTgt spid="13"/>
                                        </p:tgtEl>
                                        <p:attrNameLst>
                                          <p:attrName>style.visibility</p:attrName>
                                        </p:attrNameLst>
                                      </p:cBhvr>
                                      <p:to>
                                        <p:strVal val="visible"/>
                                      </p:to>
                                    </p:set>
                                    <p:anim by="(-#ppt_w*2)" calcmode="lin" valueType="num">
                                      <p:cBhvr rctx="PPT">
                                        <p:cTn id="49" dur="375" autoRev="1" fill="hold">
                                          <p:stCondLst>
                                            <p:cond delay="0"/>
                                          </p:stCondLst>
                                        </p:cTn>
                                        <p:tgtEl>
                                          <p:spTgt spid="13"/>
                                        </p:tgtEl>
                                        <p:attrNameLst>
                                          <p:attrName>ppt_w</p:attrName>
                                        </p:attrNameLst>
                                      </p:cBhvr>
                                    </p:anim>
                                    <p:anim by="(#ppt_w*0.50)" calcmode="lin" valueType="num">
                                      <p:cBhvr>
                                        <p:cTn id="50" dur="375" decel="50000" autoRev="1" fill="hold">
                                          <p:stCondLst>
                                            <p:cond delay="0"/>
                                          </p:stCondLst>
                                        </p:cTn>
                                        <p:tgtEl>
                                          <p:spTgt spid="13"/>
                                        </p:tgtEl>
                                        <p:attrNameLst>
                                          <p:attrName>ppt_x</p:attrName>
                                        </p:attrNameLst>
                                      </p:cBhvr>
                                    </p:anim>
                                    <p:anim from="(-#ppt_h/2)" to="(#ppt_y)" calcmode="lin" valueType="num">
                                      <p:cBhvr>
                                        <p:cTn id="51" dur="750" fill="hold">
                                          <p:stCondLst>
                                            <p:cond delay="0"/>
                                          </p:stCondLst>
                                        </p:cTn>
                                        <p:tgtEl>
                                          <p:spTgt spid="13"/>
                                        </p:tgtEl>
                                        <p:attrNameLst>
                                          <p:attrName>ppt_y</p:attrName>
                                        </p:attrNameLst>
                                      </p:cBhvr>
                                    </p:anim>
                                    <p:animRot by="21600000">
                                      <p:cBhvr>
                                        <p:cTn id="52" dur="750" fill="hold">
                                          <p:stCondLst>
                                            <p:cond delay="0"/>
                                          </p:stCondLst>
                                        </p:cTn>
                                        <p:tgtEl>
                                          <p:spTgt spid="13"/>
                                        </p:tgtEl>
                                        <p:attrNameLst>
                                          <p:attrName>r</p:attrName>
                                        </p:attrNameLst>
                                      </p:cBhvr>
                                    </p:animRot>
                                  </p:childTnLst>
                                </p:cTn>
                              </p:par>
                              <p:par>
                                <p:cTn id="53" presetID="56" presetClass="entr" presetSubtype="0" fill="hold" grpId="0" nodeType="withEffect">
                                  <p:stCondLst>
                                    <p:cond delay="0"/>
                                  </p:stCondLst>
                                  <p:iterate type="lt">
                                    <p:tmPct val="10000"/>
                                  </p:iterate>
                                  <p:childTnLst>
                                    <p:set>
                                      <p:cBhvr>
                                        <p:cTn id="54" dur="1" fill="hold">
                                          <p:stCondLst>
                                            <p:cond delay="0"/>
                                          </p:stCondLst>
                                        </p:cTn>
                                        <p:tgtEl>
                                          <p:spTgt spid="14"/>
                                        </p:tgtEl>
                                        <p:attrNameLst>
                                          <p:attrName>style.visibility</p:attrName>
                                        </p:attrNameLst>
                                      </p:cBhvr>
                                      <p:to>
                                        <p:strVal val="visible"/>
                                      </p:to>
                                    </p:set>
                                    <p:anim by="(-#ppt_w*2)" calcmode="lin" valueType="num">
                                      <p:cBhvr rctx="PPT">
                                        <p:cTn id="55" dur="375" autoRev="1" fill="hold">
                                          <p:stCondLst>
                                            <p:cond delay="0"/>
                                          </p:stCondLst>
                                        </p:cTn>
                                        <p:tgtEl>
                                          <p:spTgt spid="14"/>
                                        </p:tgtEl>
                                        <p:attrNameLst>
                                          <p:attrName>ppt_w</p:attrName>
                                        </p:attrNameLst>
                                      </p:cBhvr>
                                    </p:anim>
                                    <p:anim by="(#ppt_w*0.50)" calcmode="lin" valueType="num">
                                      <p:cBhvr>
                                        <p:cTn id="56" dur="375" decel="50000" autoRev="1" fill="hold">
                                          <p:stCondLst>
                                            <p:cond delay="0"/>
                                          </p:stCondLst>
                                        </p:cTn>
                                        <p:tgtEl>
                                          <p:spTgt spid="14"/>
                                        </p:tgtEl>
                                        <p:attrNameLst>
                                          <p:attrName>ppt_x</p:attrName>
                                        </p:attrNameLst>
                                      </p:cBhvr>
                                    </p:anim>
                                    <p:anim from="(-#ppt_h/2)" to="(#ppt_y)" calcmode="lin" valueType="num">
                                      <p:cBhvr>
                                        <p:cTn id="57" dur="750" fill="hold">
                                          <p:stCondLst>
                                            <p:cond delay="0"/>
                                          </p:stCondLst>
                                        </p:cTn>
                                        <p:tgtEl>
                                          <p:spTgt spid="14"/>
                                        </p:tgtEl>
                                        <p:attrNameLst>
                                          <p:attrName>ppt_y</p:attrName>
                                        </p:attrNameLst>
                                      </p:cBhvr>
                                    </p:anim>
                                    <p:animRot by="21600000">
                                      <p:cBhvr>
                                        <p:cTn id="58" dur="750" fill="hold">
                                          <p:stCondLst>
                                            <p:cond delay="0"/>
                                          </p:stCondLst>
                                        </p:cTn>
                                        <p:tgtEl>
                                          <p:spTgt spid="14"/>
                                        </p:tgtEl>
                                        <p:attrNameLst>
                                          <p:attrName>r</p:attrName>
                                        </p:attrNameLst>
                                      </p:cBhvr>
                                    </p:animRot>
                                  </p:childTnLst>
                                </p:cTn>
                              </p:par>
                              <p:par>
                                <p:cTn id="59" presetID="56" presetClass="entr" presetSubtype="0" fill="hold" grpId="0" nodeType="withEffect">
                                  <p:stCondLst>
                                    <p:cond delay="0"/>
                                  </p:stCondLst>
                                  <p:iterate type="lt">
                                    <p:tmPct val="10000"/>
                                  </p:iterate>
                                  <p:childTnLst>
                                    <p:set>
                                      <p:cBhvr>
                                        <p:cTn id="60" dur="1" fill="hold">
                                          <p:stCondLst>
                                            <p:cond delay="0"/>
                                          </p:stCondLst>
                                        </p:cTn>
                                        <p:tgtEl>
                                          <p:spTgt spid="15"/>
                                        </p:tgtEl>
                                        <p:attrNameLst>
                                          <p:attrName>style.visibility</p:attrName>
                                        </p:attrNameLst>
                                      </p:cBhvr>
                                      <p:to>
                                        <p:strVal val="visible"/>
                                      </p:to>
                                    </p:set>
                                    <p:anim by="(-#ppt_w*2)" calcmode="lin" valueType="num">
                                      <p:cBhvr rctx="PPT">
                                        <p:cTn id="61" dur="375" autoRev="1" fill="hold">
                                          <p:stCondLst>
                                            <p:cond delay="0"/>
                                          </p:stCondLst>
                                        </p:cTn>
                                        <p:tgtEl>
                                          <p:spTgt spid="15"/>
                                        </p:tgtEl>
                                        <p:attrNameLst>
                                          <p:attrName>ppt_w</p:attrName>
                                        </p:attrNameLst>
                                      </p:cBhvr>
                                    </p:anim>
                                    <p:anim by="(#ppt_w*0.50)" calcmode="lin" valueType="num">
                                      <p:cBhvr>
                                        <p:cTn id="62" dur="375" decel="50000" autoRev="1" fill="hold">
                                          <p:stCondLst>
                                            <p:cond delay="0"/>
                                          </p:stCondLst>
                                        </p:cTn>
                                        <p:tgtEl>
                                          <p:spTgt spid="15"/>
                                        </p:tgtEl>
                                        <p:attrNameLst>
                                          <p:attrName>ppt_x</p:attrName>
                                        </p:attrNameLst>
                                      </p:cBhvr>
                                    </p:anim>
                                    <p:anim from="(-#ppt_h/2)" to="(#ppt_y)" calcmode="lin" valueType="num">
                                      <p:cBhvr>
                                        <p:cTn id="63" dur="750" fill="hold">
                                          <p:stCondLst>
                                            <p:cond delay="0"/>
                                          </p:stCondLst>
                                        </p:cTn>
                                        <p:tgtEl>
                                          <p:spTgt spid="15"/>
                                        </p:tgtEl>
                                        <p:attrNameLst>
                                          <p:attrName>ppt_y</p:attrName>
                                        </p:attrNameLst>
                                      </p:cBhvr>
                                    </p:anim>
                                    <p:animRot by="21600000">
                                      <p:cBhvr>
                                        <p:cTn id="64" dur="750" fill="hold">
                                          <p:stCondLst>
                                            <p:cond delay="0"/>
                                          </p:stCondLst>
                                        </p:cTn>
                                        <p:tgtEl>
                                          <p:spTgt spid="15"/>
                                        </p:tgtEl>
                                        <p:attrNameLst>
                                          <p:attrName>r</p:attrName>
                                        </p:attrNameLst>
                                      </p:cBhvr>
                                    </p:animRot>
                                  </p:childTnLst>
                                </p:cTn>
                              </p:par>
                              <p:par>
                                <p:cTn id="65" presetID="56" presetClass="entr" presetSubtype="0" fill="hold" grpId="0" nodeType="withEffect">
                                  <p:stCondLst>
                                    <p:cond delay="0"/>
                                  </p:stCondLst>
                                  <p:iterate type="lt">
                                    <p:tmPct val="10000"/>
                                  </p:iterate>
                                  <p:childTnLst>
                                    <p:set>
                                      <p:cBhvr>
                                        <p:cTn id="66" dur="1" fill="hold">
                                          <p:stCondLst>
                                            <p:cond delay="0"/>
                                          </p:stCondLst>
                                        </p:cTn>
                                        <p:tgtEl>
                                          <p:spTgt spid="16"/>
                                        </p:tgtEl>
                                        <p:attrNameLst>
                                          <p:attrName>style.visibility</p:attrName>
                                        </p:attrNameLst>
                                      </p:cBhvr>
                                      <p:to>
                                        <p:strVal val="visible"/>
                                      </p:to>
                                    </p:set>
                                    <p:anim by="(-#ppt_w*2)" calcmode="lin" valueType="num">
                                      <p:cBhvr rctx="PPT">
                                        <p:cTn id="67" dur="375" autoRev="1" fill="hold">
                                          <p:stCondLst>
                                            <p:cond delay="0"/>
                                          </p:stCondLst>
                                        </p:cTn>
                                        <p:tgtEl>
                                          <p:spTgt spid="16"/>
                                        </p:tgtEl>
                                        <p:attrNameLst>
                                          <p:attrName>ppt_w</p:attrName>
                                        </p:attrNameLst>
                                      </p:cBhvr>
                                    </p:anim>
                                    <p:anim by="(#ppt_w*0.50)" calcmode="lin" valueType="num">
                                      <p:cBhvr>
                                        <p:cTn id="68" dur="375" decel="50000" autoRev="1" fill="hold">
                                          <p:stCondLst>
                                            <p:cond delay="0"/>
                                          </p:stCondLst>
                                        </p:cTn>
                                        <p:tgtEl>
                                          <p:spTgt spid="16"/>
                                        </p:tgtEl>
                                        <p:attrNameLst>
                                          <p:attrName>ppt_x</p:attrName>
                                        </p:attrNameLst>
                                      </p:cBhvr>
                                    </p:anim>
                                    <p:anim from="(-#ppt_h/2)" to="(#ppt_y)" calcmode="lin" valueType="num">
                                      <p:cBhvr>
                                        <p:cTn id="69" dur="750" fill="hold">
                                          <p:stCondLst>
                                            <p:cond delay="0"/>
                                          </p:stCondLst>
                                        </p:cTn>
                                        <p:tgtEl>
                                          <p:spTgt spid="16"/>
                                        </p:tgtEl>
                                        <p:attrNameLst>
                                          <p:attrName>ppt_y</p:attrName>
                                        </p:attrNameLst>
                                      </p:cBhvr>
                                    </p:anim>
                                    <p:animRot by="21600000">
                                      <p:cBhvr>
                                        <p:cTn id="70" dur="750" fill="hold">
                                          <p:stCondLst>
                                            <p:cond delay="0"/>
                                          </p:stCondLst>
                                        </p:cTn>
                                        <p:tgtEl>
                                          <p:spTgt spid="16"/>
                                        </p:tgtEl>
                                        <p:attrNameLst>
                                          <p:attrName>r</p:attrName>
                                        </p:attrNameLst>
                                      </p:cBhvr>
                                    </p:animRot>
                                  </p:childTnLst>
                                </p:cTn>
                              </p:par>
                              <p:par>
                                <p:cTn id="71" presetID="56" presetClass="entr" presetSubtype="0" fill="hold" grpId="0" nodeType="withEffect">
                                  <p:stCondLst>
                                    <p:cond delay="0"/>
                                  </p:stCondLst>
                                  <p:iterate type="lt">
                                    <p:tmPct val="10000"/>
                                  </p:iterate>
                                  <p:childTnLst>
                                    <p:set>
                                      <p:cBhvr>
                                        <p:cTn id="72" dur="1" fill="hold">
                                          <p:stCondLst>
                                            <p:cond delay="0"/>
                                          </p:stCondLst>
                                        </p:cTn>
                                        <p:tgtEl>
                                          <p:spTgt spid="18"/>
                                        </p:tgtEl>
                                        <p:attrNameLst>
                                          <p:attrName>style.visibility</p:attrName>
                                        </p:attrNameLst>
                                      </p:cBhvr>
                                      <p:to>
                                        <p:strVal val="visible"/>
                                      </p:to>
                                    </p:set>
                                    <p:anim by="(-#ppt_w*2)" calcmode="lin" valueType="num">
                                      <p:cBhvr rctx="PPT">
                                        <p:cTn id="73" dur="375" autoRev="1" fill="hold">
                                          <p:stCondLst>
                                            <p:cond delay="0"/>
                                          </p:stCondLst>
                                        </p:cTn>
                                        <p:tgtEl>
                                          <p:spTgt spid="18"/>
                                        </p:tgtEl>
                                        <p:attrNameLst>
                                          <p:attrName>ppt_w</p:attrName>
                                        </p:attrNameLst>
                                      </p:cBhvr>
                                    </p:anim>
                                    <p:anim by="(#ppt_w*0.50)" calcmode="lin" valueType="num">
                                      <p:cBhvr>
                                        <p:cTn id="74" dur="375" decel="50000" autoRev="1" fill="hold">
                                          <p:stCondLst>
                                            <p:cond delay="0"/>
                                          </p:stCondLst>
                                        </p:cTn>
                                        <p:tgtEl>
                                          <p:spTgt spid="18"/>
                                        </p:tgtEl>
                                        <p:attrNameLst>
                                          <p:attrName>ppt_x</p:attrName>
                                        </p:attrNameLst>
                                      </p:cBhvr>
                                    </p:anim>
                                    <p:anim from="(-#ppt_h/2)" to="(#ppt_y)" calcmode="lin" valueType="num">
                                      <p:cBhvr>
                                        <p:cTn id="75" dur="750" fill="hold">
                                          <p:stCondLst>
                                            <p:cond delay="0"/>
                                          </p:stCondLst>
                                        </p:cTn>
                                        <p:tgtEl>
                                          <p:spTgt spid="18"/>
                                        </p:tgtEl>
                                        <p:attrNameLst>
                                          <p:attrName>ppt_y</p:attrName>
                                        </p:attrNameLst>
                                      </p:cBhvr>
                                    </p:anim>
                                    <p:animRot by="21600000">
                                      <p:cBhvr>
                                        <p:cTn id="76" dur="750" fill="hold">
                                          <p:stCondLst>
                                            <p:cond delay="0"/>
                                          </p:stCondLst>
                                        </p:cTn>
                                        <p:tgtEl>
                                          <p:spTgt spid="18"/>
                                        </p:tgtEl>
                                        <p:attrNameLst>
                                          <p:attrName>r</p:attrName>
                                        </p:attrNameLst>
                                      </p:cBhvr>
                                    </p:animRot>
                                  </p:childTnLst>
                                </p:cTn>
                              </p:par>
                              <p:par>
                                <p:cTn id="77" presetID="56" presetClass="entr" presetSubtype="0" fill="hold" grpId="0" nodeType="withEffect">
                                  <p:stCondLst>
                                    <p:cond delay="0"/>
                                  </p:stCondLst>
                                  <p:iterate type="lt">
                                    <p:tmPct val="10000"/>
                                  </p:iterate>
                                  <p:childTnLst>
                                    <p:set>
                                      <p:cBhvr>
                                        <p:cTn id="78" dur="1" fill="hold">
                                          <p:stCondLst>
                                            <p:cond delay="0"/>
                                          </p:stCondLst>
                                        </p:cTn>
                                        <p:tgtEl>
                                          <p:spTgt spid="19"/>
                                        </p:tgtEl>
                                        <p:attrNameLst>
                                          <p:attrName>style.visibility</p:attrName>
                                        </p:attrNameLst>
                                      </p:cBhvr>
                                      <p:to>
                                        <p:strVal val="visible"/>
                                      </p:to>
                                    </p:set>
                                    <p:anim by="(-#ppt_w*2)" calcmode="lin" valueType="num">
                                      <p:cBhvr rctx="PPT">
                                        <p:cTn id="79" dur="375" autoRev="1" fill="hold">
                                          <p:stCondLst>
                                            <p:cond delay="0"/>
                                          </p:stCondLst>
                                        </p:cTn>
                                        <p:tgtEl>
                                          <p:spTgt spid="19"/>
                                        </p:tgtEl>
                                        <p:attrNameLst>
                                          <p:attrName>ppt_w</p:attrName>
                                        </p:attrNameLst>
                                      </p:cBhvr>
                                    </p:anim>
                                    <p:anim by="(#ppt_w*0.50)" calcmode="lin" valueType="num">
                                      <p:cBhvr>
                                        <p:cTn id="80" dur="375" decel="50000" autoRev="1" fill="hold">
                                          <p:stCondLst>
                                            <p:cond delay="0"/>
                                          </p:stCondLst>
                                        </p:cTn>
                                        <p:tgtEl>
                                          <p:spTgt spid="19"/>
                                        </p:tgtEl>
                                        <p:attrNameLst>
                                          <p:attrName>ppt_x</p:attrName>
                                        </p:attrNameLst>
                                      </p:cBhvr>
                                    </p:anim>
                                    <p:anim from="(-#ppt_h/2)" to="(#ppt_y)" calcmode="lin" valueType="num">
                                      <p:cBhvr>
                                        <p:cTn id="81" dur="750" fill="hold">
                                          <p:stCondLst>
                                            <p:cond delay="0"/>
                                          </p:stCondLst>
                                        </p:cTn>
                                        <p:tgtEl>
                                          <p:spTgt spid="19"/>
                                        </p:tgtEl>
                                        <p:attrNameLst>
                                          <p:attrName>ppt_y</p:attrName>
                                        </p:attrNameLst>
                                      </p:cBhvr>
                                    </p:anim>
                                    <p:animRot by="21600000">
                                      <p:cBhvr>
                                        <p:cTn id="82" dur="750" fill="hold">
                                          <p:stCondLst>
                                            <p:cond delay="0"/>
                                          </p:stCondLst>
                                        </p:cTn>
                                        <p:tgtEl>
                                          <p:spTgt spid="19"/>
                                        </p:tgtEl>
                                        <p:attrNameLst>
                                          <p:attrName>r</p:attrName>
                                        </p:attrNameLst>
                                      </p:cBhvr>
                                    </p:animRot>
                                  </p:childTnLst>
                                </p:cTn>
                              </p:par>
                              <p:par>
                                <p:cTn id="83" presetID="56" presetClass="entr" presetSubtype="0" fill="hold" grpId="0" nodeType="withEffect">
                                  <p:stCondLst>
                                    <p:cond delay="0"/>
                                  </p:stCondLst>
                                  <p:iterate type="lt">
                                    <p:tmPct val="10000"/>
                                  </p:iterate>
                                  <p:childTnLst>
                                    <p:set>
                                      <p:cBhvr>
                                        <p:cTn id="84" dur="1" fill="hold">
                                          <p:stCondLst>
                                            <p:cond delay="0"/>
                                          </p:stCondLst>
                                        </p:cTn>
                                        <p:tgtEl>
                                          <p:spTgt spid="20"/>
                                        </p:tgtEl>
                                        <p:attrNameLst>
                                          <p:attrName>style.visibility</p:attrName>
                                        </p:attrNameLst>
                                      </p:cBhvr>
                                      <p:to>
                                        <p:strVal val="visible"/>
                                      </p:to>
                                    </p:set>
                                    <p:anim by="(-#ppt_w*2)" calcmode="lin" valueType="num">
                                      <p:cBhvr rctx="PPT">
                                        <p:cTn id="85" dur="375" autoRev="1" fill="hold">
                                          <p:stCondLst>
                                            <p:cond delay="0"/>
                                          </p:stCondLst>
                                        </p:cTn>
                                        <p:tgtEl>
                                          <p:spTgt spid="20"/>
                                        </p:tgtEl>
                                        <p:attrNameLst>
                                          <p:attrName>ppt_w</p:attrName>
                                        </p:attrNameLst>
                                      </p:cBhvr>
                                    </p:anim>
                                    <p:anim by="(#ppt_w*0.50)" calcmode="lin" valueType="num">
                                      <p:cBhvr>
                                        <p:cTn id="86" dur="375" decel="50000" autoRev="1" fill="hold">
                                          <p:stCondLst>
                                            <p:cond delay="0"/>
                                          </p:stCondLst>
                                        </p:cTn>
                                        <p:tgtEl>
                                          <p:spTgt spid="20"/>
                                        </p:tgtEl>
                                        <p:attrNameLst>
                                          <p:attrName>ppt_x</p:attrName>
                                        </p:attrNameLst>
                                      </p:cBhvr>
                                    </p:anim>
                                    <p:anim from="(-#ppt_h/2)" to="(#ppt_y)" calcmode="lin" valueType="num">
                                      <p:cBhvr>
                                        <p:cTn id="87" dur="750" fill="hold">
                                          <p:stCondLst>
                                            <p:cond delay="0"/>
                                          </p:stCondLst>
                                        </p:cTn>
                                        <p:tgtEl>
                                          <p:spTgt spid="20"/>
                                        </p:tgtEl>
                                        <p:attrNameLst>
                                          <p:attrName>ppt_y</p:attrName>
                                        </p:attrNameLst>
                                      </p:cBhvr>
                                    </p:anim>
                                    <p:animRot by="21600000">
                                      <p:cBhvr>
                                        <p:cTn id="88" dur="750" fill="hold">
                                          <p:stCondLst>
                                            <p:cond delay="0"/>
                                          </p:stCondLst>
                                        </p:cTn>
                                        <p:tgtEl>
                                          <p:spTgt spid="20"/>
                                        </p:tgtEl>
                                        <p:attrNameLst>
                                          <p:attrName>r</p:attrName>
                                        </p:attrNameLst>
                                      </p:cBhvr>
                                    </p:animRot>
                                  </p:childTnLst>
                                </p:cTn>
                              </p:par>
                              <p:par>
                                <p:cTn id="89" presetID="56" presetClass="entr" presetSubtype="0" fill="hold" grpId="0" nodeType="withEffect">
                                  <p:stCondLst>
                                    <p:cond delay="0"/>
                                  </p:stCondLst>
                                  <p:iterate type="lt">
                                    <p:tmPct val="10000"/>
                                  </p:iterate>
                                  <p:childTnLst>
                                    <p:set>
                                      <p:cBhvr>
                                        <p:cTn id="90" dur="1" fill="hold">
                                          <p:stCondLst>
                                            <p:cond delay="0"/>
                                          </p:stCondLst>
                                        </p:cTn>
                                        <p:tgtEl>
                                          <p:spTgt spid="21"/>
                                        </p:tgtEl>
                                        <p:attrNameLst>
                                          <p:attrName>style.visibility</p:attrName>
                                        </p:attrNameLst>
                                      </p:cBhvr>
                                      <p:to>
                                        <p:strVal val="visible"/>
                                      </p:to>
                                    </p:set>
                                    <p:anim by="(-#ppt_w*2)" calcmode="lin" valueType="num">
                                      <p:cBhvr rctx="PPT">
                                        <p:cTn id="91" dur="375" autoRev="1" fill="hold">
                                          <p:stCondLst>
                                            <p:cond delay="0"/>
                                          </p:stCondLst>
                                        </p:cTn>
                                        <p:tgtEl>
                                          <p:spTgt spid="21"/>
                                        </p:tgtEl>
                                        <p:attrNameLst>
                                          <p:attrName>ppt_w</p:attrName>
                                        </p:attrNameLst>
                                      </p:cBhvr>
                                    </p:anim>
                                    <p:anim by="(#ppt_w*0.50)" calcmode="lin" valueType="num">
                                      <p:cBhvr>
                                        <p:cTn id="92" dur="375" decel="50000" autoRev="1" fill="hold">
                                          <p:stCondLst>
                                            <p:cond delay="0"/>
                                          </p:stCondLst>
                                        </p:cTn>
                                        <p:tgtEl>
                                          <p:spTgt spid="21"/>
                                        </p:tgtEl>
                                        <p:attrNameLst>
                                          <p:attrName>ppt_x</p:attrName>
                                        </p:attrNameLst>
                                      </p:cBhvr>
                                    </p:anim>
                                    <p:anim from="(-#ppt_h/2)" to="(#ppt_y)" calcmode="lin" valueType="num">
                                      <p:cBhvr>
                                        <p:cTn id="93" dur="750" fill="hold">
                                          <p:stCondLst>
                                            <p:cond delay="0"/>
                                          </p:stCondLst>
                                        </p:cTn>
                                        <p:tgtEl>
                                          <p:spTgt spid="21"/>
                                        </p:tgtEl>
                                        <p:attrNameLst>
                                          <p:attrName>ppt_y</p:attrName>
                                        </p:attrNameLst>
                                      </p:cBhvr>
                                    </p:anim>
                                    <p:animRot by="21600000">
                                      <p:cBhvr>
                                        <p:cTn id="94" dur="750" fill="hold">
                                          <p:stCondLst>
                                            <p:cond delay="0"/>
                                          </p:stCondLst>
                                        </p:cTn>
                                        <p:tgtEl>
                                          <p:spTgt spid="21"/>
                                        </p:tgtEl>
                                        <p:attrNameLst>
                                          <p:attrName>r</p:attrName>
                                        </p:attrNameLst>
                                      </p:cBhvr>
                                    </p:animRot>
                                  </p:childTnLst>
                                </p:cTn>
                              </p:par>
                              <p:par>
                                <p:cTn id="95" presetID="56" presetClass="entr" presetSubtype="0" fill="hold" grpId="0" nodeType="withEffect">
                                  <p:stCondLst>
                                    <p:cond delay="0"/>
                                  </p:stCondLst>
                                  <p:iterate type="lt">
                                    <p:tmPct val="10000"/>
                                  </p:iterate>
                                  <p:childTnLst>
                                    <p:set>
                                      <p:cBhvr>
                                        <p:cTn id="96" dur="1" fill="hold">
                                          <p:stCondLst>
                                            <p:cond delay="0"/>
                                          </p:stCondLst>
                                        </p:cTn>
                                        <p:tgtEl>
                                          <p:spTgt spid="22"/>
                                        </p:tgtEl>
                                        <p:attrNameLst>
                                          <p:attrName>style.visibility</p:attrName>
                                        </p:attrNameLst>
                                      </p:cBhvr>
                                      <p:to>
                                        <p:strVal val="visible"/>
                                      </p:to>
                                    </p:set>
                                    <p:anim by="(-#ppt_w*2)" calcmode="lin" valueType="num">
                                      <p:cBhvr rctx="PPT">
                                        <p:cTn id="97" dur="375" autoRev="1" fill="hold">
                                          <p:stCondLst>
                                            <p:cond delay="0"/>
                                          </p:stCondLst>
                                        </p:cTn>
                                        <p:tgtEl>
                                          <p:spTgt spid="22"/>
                                        </p:tgtEl>
                                        <p:attrNameLst>
                                          <p:attrName>ppt_w</p:attrName>
                                        </p:attrNameLst>
                                      </p:cBhvr>
                                    </p:anim>
                                    <p:anim by="(#ppt_w*0.50)" calcmode="lin" valueType="num">
                                      <p:cBhvr>
                                        <p:cTn id="98" dur="375" decel="50000" autoRev="1" fill="hold">
                                          <p:stCondLst>
                                            <p:cond delay="0"/>
                                          </p:stCondLst>
                                        </p:cTn>
                                        <p:tgtEl>
                                          <p:spTgt spid="22"/>
                                        </p:tgtEl>
                                        <p:attrNameLst>
                                          <p:attrName>ppt_x</p:attrName>
                                        </p:attrNameLst>
                                      </p:cBhvr>
                                    </p:anim>
                                    <p:anim from="(-#ppt_h/2)" to="(#ppt_y)" calcmode="lin" valueType="num">
                                      <p:cBhvr>
                                        <p:cTn id="99" dur="750" fill="hold">
                                          <p:stCondLst>
                                            <p:cond delay="0"/>
                                          </p:stCondLst>
                                        </p:cTn>
                                        <p:tgtEl>
                                          <p:spTgt spid="22"/>
                                        </p:tgtEl>
                                        <p:attrNameLst>
                                          <p:attrName>ppt_y</p:attrName>
                                        </p:attrNameLst>
                                      </p:cBhvr>
                                    </p:anim>
                                    <p:animRot by="21600000">
                                      <p:cBhvr>
                                        <p:cTn id="100" dur="750" fill="hold">
                                          <p:stCondLst>
                                            <p:cond delay="0"/>
                                          </p:stCondLst>
                                        </p:cTn>
                                        <p:tgtEl>
                                          <p:spTgt spid="22"/>
                                        </p:tgtEl>
                                        <p:attrNameLst>
                                          <p:attrName>r</p:attrName>
                                        </p:attrNameLst>
                                      </p:cBhvr>
                                    </p:animRot>
                                  </p:childTnLst>
                                </p:cTn>
                              </p:par>
                              <p:par>
                                <p:cTn id="101" presetID="56" presetClass="entr" presetSubtype="0" fill="hold" grpId="0" nodeType="withEffect">
                                  <p:stCondLst>
                                    <p:cond delay="0"/>
                                  </p:stCondLst>
                                  <p:iterate type="lt">
                                    <p:tmPct val="10000"/>
                                  </p:iterate>
                                  <p:childTnLst>
                                    <p:set>
                                      <p:cBhvr>
                                        <p:cTn id="102" dur="1" fill="hold">
                                          <p:stCondLst>
                                            <p:cond delay="0"/>
                                          </p:stCondLst>
                                        </p:cTn>
                                        <p:tgtEl>
                                          <p:spTgt spid="23"/>
                                        </p:tgtEl>
                                        <p:attrNameLst>
                                          <p:attrName>style.visibility</p:attrName>
                                        </p:attrNameLst>
                                      </p:cBhvr>
                                      <p:to>
                                        <p:strVal val="visible"/>
                                      </p:to>
                                    </p:set>
                                    <p:anim by="(-#ppt_w*2)" calcmode="lin" valueType="num">
                                      <p:cBhvr rctx="PPT">
                                        <p:cTn id="103" dur="375" autoRev="1" fill="hold">
                                          <p:stCondLst>
                                            <p:cond delay="0"/>
                                          </p:stCondLst>
                                        </p:cTn>
                                        <p:tgtEl>
                                          <p:spTgt spid="23"/>
                                        </p:tgtEl>
                                        <p:attrNameLst>
                                          <p:attrName>ppt_w</p:attrName>
                                        </p:attrNameLst>
                                      </p:cBhvr>
                                    </p:anim>
                                    <p:anim by="(#ppt_w*0.50)" calcmode="lin" valueType="num">
                                      <p:cBhvr>
                                        <p:cTn id="104" dur="375" decel="50000" autoRev="1" fill="hold">
                                          <p:stCondLst>
                                            <p:cond delay="0"/>
                                          </p:stCondLst>
                                        </p:cTn>
                                        <p:tgtEl>
                                          <p:spTgt spid="23"/>
                                        </p:tgtEl>
                                        <p:attrNameLst>
                                          <p:attrName>ppt_x</p:attrName>
                                        </p:attrNameLst>
                                      </p:cBhvr>
                                    </p:anim>
                                    <p:anim from="(-#ppt_h/2)" to="(#ppt_y)" calcmode="lin" valueType="num">
                                      <p:cBhvr>
                                        <p:cTn id="105" dur="750" fill="hold">
                                          <p:stCondLst>
                                            <p:cond delay="0"/>
                                          </p:stCondLst>
                                        </p:cTn>
                                        <p:tgtEl>
                                          <p:spTgt spid="23"/>
                                        </p:tgtEl>
                                        <p:attrNameLst>
                                          <p:attrName>ppt_y</p:attrName>
                                        </p:attrNameLst>
                                      </p:cBhvr>
                                    </p:anim>
                                    <p:animRot by="21600000">
                                      <p:cBhvr>
                                        <p:cTn id="106" dur="750" fill="hold">
                                          <p:stCondLst>
                                            <p:cond delay="0"/>
                                          </p:stCondLst>
                                        </p:cTn>
                                        <p:tgtEl>
                                          <p:spTgt spid="23"/>
                                        </p:tgtEl>
                                        <p:attrNameLst>
                                          <p:attrName>r</p:attrName>
                                        </p:attrNameLst>
                                      </p:cBhvr>
                                    </p:animRot>
                                  </p:childTnLst>
                                </p:cTn>
                              </p:par>
                              <p:par>
                                <p:cTn id="107" presetID="56" presetClass="entr" presetSubtype="0" fill="hold" grpId="0" nodeType="withEffect">
                                  <p:stCondLst>
                                    <p:cond delay="0"/>
                                  </p:stCondLst>
                                  <p:iterate type="lt">
                                    <p:tmPct val="10000"/>
                                  </p:iterate>
                                  <p:childTnLst>
                                    <p:set>
                                      <p:cBhvr>
                                        <p:cTn id="108" dur="1" fill="hold">
                                          <p:stCondLst>
                                            <p:cond delay="0"/>
                                          </p:stCondLst>
                                        </p:cTn>
                                        <p:tgtEl>
                                          <p:spTgt spid="24"/>
                                        </p:tgtEl>
                                        <p:attrNameLst>
                                          <p:attrName>style.visibility</p:attrName>
                                        </p:attrNameLst>
                                      </p:cBhvr>
                                      <p:to>
                                        <p:strVal val="visible"/>
                                      </p:to>
                                    </p:set>
                                    <p:anim by="(-#ppt_w*2)" calcmode="lin" valueType="num">
                                      <p:cBhvr rctx="PPT">
                                        <p:cTn id="109" dur="375" autoRev="1" fill="hold">
                                          <p:stCondLst>
                                            <p:cond delay="0"/>
                                          </p:stCondLst>
                                        </p:cTn>
                                        <p:tgtEl>
                                          <p:spTgt spid="24"/>
                                        </p:tgtEl>
                                        <p:attrNameLst>
                                          <p:attrName>ppt_w</p:attrName>
                                        </p:attrNameLst>
                                      </p:cBhvr>
                                    </p:anim>
                                    <p:anim by="(#ppt_w*0.50)" calcmode="lin" valueType="num">
                                      <p:cBhvr>
                                        <p:cTn id="110" dur="375" decel="50000" autoRev="1" fill="hold">
                                          <p:stCondLst>
                                            <p:cond delay="0"/>
                                          </p:stCondLst>
                                        </p:cTn>
                                        <p:tgtEl>
                                          <p:spTgt spid="24"/>
                                        </p:tgtEl>
                                        <p:attrNameLst>
                                          <p:attrName>ppt_x</p:attrName>
                                        </p:attrNameLst>
                                      </p:cBhvr>
                                    </p:anim>
                                    <p:anim from="(-#ppt_h/2)" to="(#ppt_y)" calcmode="lin" valueType="num">
                                      <p:cBhvr>
                                        <p:cTn id="111" dur="750" fill="hold">
                                          <p:stCondLst>
                                            <p:cond delay="0"/>
                                          </p:stCondLst>
                                        </p:cTn>
                                        <p:tgtEl>
                                          <p:spTgt spid="24"/>
                                        </p:tgtEl>
                                        <p:attrNameLst>
                                          <p:attrName>ppt_y</p:attrName>
                                        </p:attrNameLst>
                                      </p:cBhvr>
                                    </p:anim>
                                    <p:animRot by="21600000">
                                      <p:cBhvr>
                                        <p:cTn id="112" dur="750" fill="hold">
                                          <p:stCondLst>
                                            <p:cond delay="0"/>
                                          </p:stCondLst>
                                        </p:cTn>
                                        <p:tgtEl>
                                          <p:spTgt spid="24"/>
                                        </p:tgtEl>
                                        <p:attrNameLst>
                                          <p:attrName>r</p:attrName>
                                        </p:attrNameLst>
                                      </p:cBhvr>
                                    </p:animRot>
                                  </p:childTnLst>
                                </p:cTn>
                              </p:par>
                              <p:par>
                                <p:cTn id="113" presetID="56" presetClass="entr" presetSubtype="0" fill="hold" grpId="0" nodeType="withEffect">
                                  <p:stCondLst>
                                    <p:cond delay="0"/>
                                  </p:stCondLst>
                                  <p:iterate type="lt">
                                    <p:tmPct val="10000"/>
                                  </p:iterate>
                                  <p:childTnLst>
                                    <p:set>
                                      <p:cBhvr>
                                        <p:cTn id="114" dur="1" fill="hold">
                                          <p:stCondLst>
                                            <p:cond delay="0"/>
                                          </p:stCondLst>
                                        </p:cTn>
                                        <p:tgtEl>
                                          <p:spTgt spid="25"/>
                                        </p:tgtEl>
                                        <p:attrNameLst>
                                          <p:attrName>style.visibility</p:attrName>
                                        </p:attrNameLst>
                                      </p:cBhvr>
                                      <p:to>
                                        <p:strVal val="visible"/>
                                      </p:to>
                                    </p:set>
                                    <p:anim by="(-#ppt_w*2)" calcmode="lin" valueType="num">
                                      <p:cBhvr rctx="PPT">
                                        <p:cTn id="115" dur="375" autoRev="1" fill="hold">
                                          <p:stCondLst>
                                            <p:cond delay="0"/>
                                          </p:stCondLst>
                                        </p:cTn>
                                        <p:tgtEl>
                                          <p:spTgt spid="25"/>
                                        </p:tgtEl>
                                        <p:attrNameLst>
                                          <p:attrName>ppt_w</p:attrName>
                                        </p:attrNameLst>
                                      </p:cBhvr>
                                    </p:anim>
                                    <p:anim by="(#ppt_w*0.50)" calcmode="lin" valueType="num">
                                      <p:cBhvr>
                                        <p:cTn id="116" dur="375" decel="50000" autoRev="1" fill="hold">
                                          <p:stCondLst>
                                            <p:cond delay="0"/>
                                          </p:stCondLst>
                                        </p:cTn>
                                        <p:tgtEl>
                                          <p:spTgt spid="25"/>
                                        </p:tgtEl>
                                        <p:attrNameLst>
                                          <p:attrName>ppt_x</p:attrName>
                                        </p:attrNameLst>
                                      </p:cBhvr>
                                    </p:anim>
                                    <p:anim from="(-#ppt_h/2)" to="(#ppt_y)" calcmode="lin" valueType="num">
                                      <p:cBhvr>
                                        <p:cTn id="117" dur="750" fill="hold">
                                          <p:stCondLst>
                                            <p:cond delay="0"/>
                                          </p:stCondLst>
                                        </p:cTn>
                                        <p:tgtEl>
                                          <p:spTgt spid="25"/>
                                        </p:tgtEl>
                                        <p:attrNameLst>
                                          <p:attrName>ppt_y</p:attrName>
                                        </p:attrNameLst>
                                      </p:cBhvr>
                                    </p:anim>
                                    <p:animRot by="21600000">
                                      <p:cBhvr>
                                        <p:cTn id="118" dur="750" fill="hold">
                                          <p:stCondLst>
                                            <p:cond delay="0"/>
                                          </p:stCondLst>
                                        </p:cTn>
                                        <p:tgtEl>
                                          <p:spTgt spid="25"/>
                                        </p:tgtEl>
                                        <p:attrNameLst>
                                          <p:attrName>r</p:attrName>
                                        </p:attrNameLst>
                                      </p:cBhvr>
                                    </p:animRot>
                                  </p:childTnLst>
                                </p:cTn>
                              </p:par>
                              <p:par>
                                <p:cTn id="119" presetID="56" presetClass="entr" presetSubtype="0" fill="hold" grpId="0" nodeType="withEffect">
                                  <p:stCondLst>
                                    <p:cond delay="0"/>
                                  </p:stCondLst>
                                  <p:iterate type="lt">
                                    <p:tmPct val="10000"/>
                                  </p:iterate>
                                  <p:childTnLst>
                                    <p:set>
                                      <p:cBhvr>
                                        <p:cTn id="120" dur="1" fill="hold">
                                          <p:stCondLst>
                                            <p:cond delay="0"/>
                                          </p:stCondLst>
                                        </p:cTn>
                                        <p:tgtEl>
                                          <p:spTgt spid="26"/>
                                        </p:tgtEl>
                                        <p:attrNameLst>
                                          <p:attrName>style.visibility</p:attrName>
                                        </p:attrNameLst>
                                      </p:cBhvr>
                                      <p:to>
                                        <p:strVal val="visible"/>
                                      </p:to>
                                    </p:set>
                                    <p:anim by="(-#ppt_w*2)" calcmode="lin" valueType="num">
                                      <p:cBhvr rctx="PPT">
                                        <p:cTn id="121" dur="375" autoRev="1" fill="hold">
                                          <p:stCondLst>
                                            <p:cond delay="0"/>
                                          </p:stCondLst>
                                        </p:cTn>
                                        <p:tgtEl>
                                          <p:spTgt spid="26"/>
                                        </p:tgtEl>
                                        <p:attrNameLst>
                                          <p:attrName>ppt_w</p:attrName>
                                        </p:attrNameLst>
                                      </p:cBhvr>
                                    </p:anim>
                                    <p:anim by="(#ppt_w*0.50)" calcmode="lin" valueType="num">
                                      <p:cBhvr>
                                        <p:cTn id="122" dur="375" decel="50000" autoRev="1" fill="hold">
                                          <p:stCondLst>
                                            <p:cond delay="0"/>
                                          </p:stCondLst>
                                        </p:cTn>
                                        <p:tgtEl>
                                          <p:spTgt spid="26"/>
                                        </p:tgtEl>
                                        <p:attrNameLst>
                                          <p:attrName>ppt_x</p:attrName>
                                        </p:attrNameLst>
                                      </p:cBhvr>
                                    </p:anim>
                                    <p:anim from="(-#ppt_h/2)" to="(#ppt_y)" calcmode="lin" valueType="num">
                                      <p:cBhvr>
                                        <p:cTn id="123" dur="750" fill="hold">
                                          <p:stCondLst>
                                            <p:cond delay="0"/>
                                          </p:stCondLst>
                                        </p:cTn>
                                        <p:tgtEl>
                                          <p:spTgt spid="26"/>
                                        </p:tgtEl>
                                        <p:attrNameLst>
                                          <p:attrName>ppt_y</p:attrName>
                                        </p:attrNameLst>
                                      </p:cBhvr>
                                    </p:anim>
                                    <p:animRot by="21600000">
                                      <p:cBhvr>
                                        <p:cTn id="124" dur="750" fill="hold">
                                          <p:stCondLst>
                                            <p:cond delay="0"/>
                                          </p:stCondLst>
                                        </p:cTn>
                                        <p:tgtEl>
                                          <p:spTgt spid="26"/>
                                        </p:tgtEl>
                                        <p:attrNameLst>
                                          <p:attrName>r</p:attrName>
                                        </p:attrNameLst>
                                      </p:cBhvr>
                                    </p:animRot>
                                  </p:childTnLst>
                                </p:cTn>
                              </p:par>
                              <p:par>
                                <p:cTn id="125" presetID="56" presetClass="entr" presetSubtype="0" fill="hold" grpId="0" nodeType="withEffect">
                                  <p:stCondLst>
                                    <p:cond delay="0"/>
                                  </p:stCondLst>
                                  <p:iterate type="lt">
                                    <p:tmPct val="10000"/>
                                  </p:iterate>
                                  <p:childTnLst>
                                    <p:set>
                                      <p:cBhvr>
                                        <p:cTn id="126" dur="1" fill="hold">
                                          <p:stCondLst>
                                            <p:cond delay="0"/>
                                          </p:stCondLst>
                                        </p:cTn>
                                        <p:tgtEl>
                                          <p:spTgt spid="27"/>
                                        </p:tgtEl>
                                        <p:attrNameLst>
                                          <p:attrName>style.visibility</p:attrName>
                                        </p:attrNameLst>
                                      </p:cBhvr>
                                      <p:to>
                                        <p:strVal val="visible"/>
                                      </p:to>
                                    </p:set>
                                    <p:anim by="(-#ppt_w*2)" calcmode="lin" valueType="num">
                                      <p:cBhvr rctx="PPT">
                                        <p:cTn id="127" dur="375" autoRev="1" fill="hold">
                                          <p:stCondLst>
                                            <p:cond delay="0"/>
                                          </p:stCondLst>
                                        </p:cTn>
                                        <p:tgtEl>
                                          <p:spTgt spid="27"/>
                                        </p:tgtEl>
                                        <p:attrNameLst>
                                          <p:attrName>ppt_w</p:attrName>
                                        </p:attrNameLst>
                                      </p:cBhvr>
                                    </p:anim>
                                    <p:anim by="(#ppt_w*0.50)" calcmode="lin" valueType="num">
                                      <p:cBhvr>
                                        <p:cTn id="128" dur="375" decel="50000" autoRev="1" fill="hold">
                                          <p:stCondLst>
                                            <p:cond delay="0"/>
                                          </p:stCondLst>
                                        </p:cTn>
                                        <p:tgtEl>
                                          <p:spTgt spid="27"/>
                                        </p:tgtEl>
                                        <p:attrNameLst>
                                          <p:attrName>ppt_x</p:attrName>
                                        </p:attrNameLst>
                                      </p:cBhvr>
                                    </p:anim>
                                    <p:anim from="(-#ppt_h/2)" to="(#ppt_y)" calcmode="lin" valueType="num">
                                      <p:cBhvr>
                                        <p:cTn id="129" dur="750" fill="hold">
                                          <p:stCondLst>
                                            <p:cond delay="0"/>
                                          </p:stCondLst>
                                        </p:cTn>
                                        <p:tgtEl>
                                          <p:spTgt spid="27"/>
                                        </p:tgtEl>
                                        <p:attrNameLst>
                                          <p:attrName>ppt_y</p:attrName>
                                        </p:attrNameLst>
                                      </p:cBhvr>
                                    </p:anim>
                                    <p:animRot by="21600000">
                                      <p:cBhvr>
                                        <p:cTn id="130" dur="750" fill="hold">
                                          <p:stCondLst>
                                            <p:cond delay="0"/>
                                          </p:stCondLst>
                                        </p:cTn>
                                        <p:tgtEl>
                                          <p:spTgt spid="27"/>
                                        </p:tgtEl>
                                        <p:attrNameLst>
                                          <p:attrName>r</p:attrName>
                                        </p:attrNameLst>
                                      </p:cBhvr>
                                    </p:animRot>
                                  </p:childTnLst>
                                </p:cTn>
                              </p:par>
                              <p:par>
                                <p:cTn id="131" presetID="56" presetClass="entr" presetSubtype="0" fill="hold" grpId="0" nodeType="withEffect">
                                  <p:stCondLst>
                                    <p:cond delay="0"/>
                                  </p:stCondLst>
                                  <p:iterate type="lt">
                                    <p:tmPct val="10000"/>
                                  </p:iterate>
                                  <p:childTnLst>
                                    <p:set>
                                      <p:cBhvr>
                                        <p:cTn id="132" dur="1" fill="hold">
                                          <p:stCondLst>
                                            <p:cond delay="0"/>
                                          </p:stCondLst>
                                        </p:cTn>
                                        <p:tgtEl>
                                          <p:spTgt spid="28"/>
                                        </p:tgtEl>
                                        <p:attrNameLst>
                                          <p:attrName>style.visibility</p:attrName>
                                        </p:attrNameLst>
                                      </p:cBhvr>
                                      <p:to>
                                        <p:strVal val="visible"/>
                                      </p:to>
                                    </p:set>
                                    <p:anim by="(-#ppt_w*2)" calcmode="lin" valueType="num">
                                      <p:cBhvr rctx="PPT">
                                        <p:cTn id="133" dur="375" autoRev="1" fill="hold">
                                          <p:stCondLst>
                                            <p:cond delay="0"/>
                                          </p:stCondLst>
                                        </p:cTn>
                                        <p:tgtEl>
                                          <p:spTgt spid="28"/>
                                        </p:tgtEl>
                                        <p:attrNameLst>
                                          <p:attrName>ppt_w</p:attrName>
                                        </p:attrNameLst>
                                      </p:cBhvr>
                                    </p:anim>
                                    <p:anim by="(#ppt_w*0.50)" calcmode="lin" valueType="num">
                                      <p:cBhvr>
                                        <p:cTn id="134" dur="375" decel="50000" autoRev="1" fill="hold">
                                          <p:stCondLst>
                                            <p:cond delay="0"/>
                                          </p:stCondLst>
                                        </p:cTn>
                                        <p:tgtEl>
                                          <p:spTgt spid="28"/>
                                        </p:tgtEl>
                                        <p:attrNameLst>
                                          <p:attrName>ppt_x</p:attrName>
                                        </p:attrNameLst>
                                      </p:cBhvr>
                                    </p:anim>
                                    <p:anim from="(-#ppt_h/2)" to="(#ppt_y)" calcmode="lin" valueType="num">
                                      <p:cBhvr>
                                        <p:cTn id="135" dur="750" fill="hold">
                                          <p:stCondLst>
                                            <p:cond delay="0"/>
                                          </p:stCondLst>
                                        </p:cTn>
                                        <p:tgtEl>
                                          <p:spTgt spid="28"/>
                                        </p:tgtEl>
                                        <p:attrNameLst>
                                          <p:attrName>ppt_y</p:attrName>
                                        </p:attrNameLst>
                                      </p:cBhvr>
                                    </p:anim>
                                    <p:animRot by="21600000">
                                      <p:cBhvr>
                                        <p:cTn id="136" dur="750" fill="hold">
                                          <p:stCondLst>
                                            <p:cond delay="0"/>
                                          </p:stCondLst>
                                        </p:cTn>
                                        <p:tgtEl>
                                          <p:spTgt spid="2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P spid="11" grpId="0"/>
      <p:bldP spid="12" grpId="0"/>
      <p:bldP spid="13" grpId="0"/>
      <p:bldP spid="14" grpId="0"/>
      <p:bldP spid="15" grpId="0"/>
      <p:bldP spid="16" grpId="0"/>
      <p:bldP spid="18" grpId="0"/>
      <p:bldP spid="19" grpId="0"/>
      <p:bldP spid="20" grpId="0"/>
      <p:bldP spid="21" grpId="0"/>
      <p:bldP spid="22" grpId="0"/>
      <p:bldP spid="23" grpId="0"/>
      <p:bldP spid="24" grpId="0"/>
      <p:bldP spid="25" grpId="0"/>
      <p:bldP spid="26" grpId="0"/>
      <p:bldP spid="27" grpId="0"/>
      <p:bldP spid="28"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www.dinfo.gr/wp-content/uploads/2011/04/natural-phenomena03.jpg"/>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17214" y="0"/>
            <a:ext cx="9269733" cy="6858000"/>
          </a:xfrm>
          <a:prstGeom prst="rect">
            <a:avLst/>
          </a:prstGeom>
          <a:noFill/>
          <a:extLst>
            <a:ext uri="{909E8E84-426E-40DD-AFC4-6F175D3DCCD1}">
              <a14:hiddenFill xmlns="" xmlns:a14="http://schemas.microsoft.com/office/drawing/2010/main">
                <a:solidFill>
                  <a:srgbClr val="FFFFFF"/>
                </a:solidFill>
              </a14:hiddenFill>
            </a:ext>
          </a:extLst>
        </p:spPr>
      </p:pic>
      <p:sp>
        <p:nvSpPr>
          <p:cNvPr id="5" name="Ορθογώνιο 4"/>
          <p:cNvSpPr/>
          <p:nvPr/>
        </p:nvSpPr>
        <p:spPr>
          <a:xfrm>
            <a:off x="26221" y="4852036"/>
            <a:ext cx="2241523" cy="2031325"/>
          </a:xfrm>
          <a:prstGeom prst="rect">
            <a:avLst/>
          </a:prstGeom>
        </p:spPr>
        <p:txBody>
          <a:bodyPr wrap="square">
            <a:spAutoFit/>
          </a:bodyPr>
          <a:lstStyle/>
          <a:p>
            <a:pPr algn="ctr"/>
            <a:r>
              <a:rPr lang="el-GR" dirty="0" smtClean="0">
                <a:solidFill>
                  <a:schemeClr val="accent3">
                    <a:lumMod val="60000"/>
                    <a:lumOff val="40000"/>
                  </a:schemeClr>
                </a:solidFill>
                <a:latin typeface="Comic Sans MS" panose="030F0702030302020204" pitchFamily="66" charset="0"/>
              </a:rPr>
              <a:t>Κύριο</a:t>
            </a:r>
          </a:p>
          <a:p>
            <a:pPr algn="ctr"/>
            <a:r>
              <a:rPr lang="el-GR" dirty="0" smtClean="0">
                <a:solidFill>
                  <a:schemeClr val="accent3">
                    <a:lumMod val="60000"/>
                    <a:lumOff val="40000"/>
                  </a:schemeClr>
                </a:solidFill>
                <a:latin typeface="Comic Sans MS" panose="030F0702030302020204" pitchFamily="66" charset="0"/>
              </a:rPr>
              <a:t>χαρακτηριστικό στα</a:t>
            </a:r>
          </a:p>
          <a:p>
            <a:pPr algn="ctr"/>
            <a:r>
              <a:rPr lang="el-GR" dirty="0" smtClean="0">
                <a:solidFill>
                  <a:schemeClr val="accent3">
                    <a:lumMod val="60000"/>
                    <a:lumOff val="40000"/>
                  </a:schemeClr>
                </a:solidFill>
                <a:latin typeface="Comic Sans MS" panose="030F0702030302020204" pitchFamily="66" charset="0"/>
              </a:rPr>
              <a:t>φυσικά φαινόμενα</a:t>
            </a:r>
          </a:p>
          <a:p>
            <a:pPr algn="ctr"/>
            <a:r>
              <a:rPr lang="el-GR" dirty="0" smtClean="0">
                <a:solidFill>
                  <a:schemeClr val="accent3">
                    <a:lumMod val="60000"/>
                    <a:lumOff val="40000"/>
                  </a:schemeClr>
                </a:solidFill>
                <a:latin typeface="Comic Sans MS" panose="030F0702030302020204" pitchFamily="66" charset="0"/>
              </a:rPr>
              <a:t>είναι </a:t>
            </a:r>
            <a:r>
              <a:rPr lang="el-GR" dirty="0">
                <a:solidFill>
                  <a:schemeClr val="accent3">
                    <a:lumMod val="60000"/>
                    <a:lumOff val="40000"/>
                  </a:schemeClr>
                </a:solidFill>
                <a:latin typeface="Comic Sans MS" panose="030F0702030302020204" pitchFamily="66" charset="0"/>
              </a:rPr>
              <a:t>ότι </a:t>
            </a:r>
            <a:r>
              <a:rPr lang="el-GR" dirty="0" smtClean="0">
                <a:solidFill>
                  <a:schemeClr val="accent3">
                    <a:lumMod val="60000"/>
                    <a:lumOff val="40000"/>
                  </a:schemeClr>
                </a:solidFill>
                <a:latin typeface="Comic Sans MS" panose="030F0702030302020204" pitchFamily="66" charset="0"/>
              </a:rPr>
              <a:t>δεν</a:t>
            </a:r>
          </a:p>
          <a:p>
            <a:pPr algn="ctr"/>
            <a:r>
              <a:rPr lang="el-GR" dirty="0" smtClean="0">
                <a:solidFill>
                  <a:schemeClr val="accent3">
                    <a:lumMod val="60000"/>
                    <a:lumOff val="40000"/>
                  </a:schemeClr>
                </a:solidFill>
                <a:latin typeface="Comic Sans MS" panose="030F0702030302020204" pitchFamily="66" charset="0"/>
              </a:rPr>
              <a:t>μεταβάλλεται </a:t>
            </a:r>
            <a:endParaRPr lang="el-GR" dirty="0">
              <a:solidFill>
                <a:schemeClr val="accent3">
                  <a:lumMod val="60000"/>
                  <a:lumOff val="40000"/>
                </a:schemeClr>
              </a:solidFill>
              <a:latin typeface="Comic Sans MS" panose="030F0702030302020204" pitchFamily="66" charset="0"/>
            </a:endParaRPr>
          </a:p>
          <a:p>
            <a:pPr algn="ctr"/>
            <a:r>
              <a:rPr lang="el-GR" dirty="0" smtClean="0">
                <a:solidFill>
                  <a:schemeClr val="accent3">
                    <a:lumMod val="60000"/>
                    <a:lumOff val="40000"/>
                  </a:schemeClr>
                </a:solidFill>
                <a:latin typeface="Comic Sans MS" panose="030F0702030302020204" pitchFamily="66" charset="0"/>
              </a:rPr>
              <a:t>η </a:t>
            </a:r>
            <a:r>
              <a:rPr lang="el-GR" dirty="0">
                <a:solidFill>
                  <a:schemeClr val="accent3">
                    <a:lumMod val="60000"/>
                    <a:lumOff val="40000"/>
                  </a:schemeClr>
                </a:solidFill>
                <a:latin typeface="Comic Sans MS" panose="030F0702030302020204" pitchFamily="66" charset="0"/>
              </a:rPr>
              <a:t>σύσταση </a:t>
            </a:r>
            <a:r>
              <a:rPr lang="el-GR" dirty="0" smtClean="0">
                <a:solidFill>
                  <a:schemeClr val="accent3">
                    <a:lumMod val="60000"/>
                    <a:lumOff val="40000"/>
                  </a:schemeClr>
                </a:solidFill>
                <a:latin typeface="Comic Sans MS" panose="030F0702030302020204" pitchFamily="66" charset="0"/>
              </a:rPr>
              <a:t>του</a:t>
            </a:r>
          </a:p>
          <a:p>
            <a:pPr algn="ctr"/>
            <a:r>
              <a:rPr lang="el-GR" dirty="0" smtClean="0">
                <a:solidFill>
                  <a:schemeClr val="accent3">
                    <a:lumMod val="60000"/>
                    <a:lumOff val="40000"/>
                  </a:schemeClr>
                </a:solidFill>
                <a:latin typeface="Comic Sans MS" panose="030F0702030302020204" pitchFamily="66" charset="0"/>
              </a:rPr>
              <a:t>υλικού </a:t>
            </a:r>
            <a:r>
              <a:rPr lang="el-GR" dirty="0">
                <a:solidFill>
                  <a:schemeClr val="accent3">
                    <a:lumMod val="60000"/>
                    <a:lumOff val="40000"/>
                  </a:schemeClr>
                </a:solidFill>
                <a:latin typeface="Comic Sans MS" panose="030F0702030302020204" pitchFamily="66" charset="0"/>
              </a:rPr>
              <a:t>σώματος. </a:t>
            </a:r>
            <a:endParaRPr lang="en-GB" dirty="0">
              <a:solidFill>
                <a:schemeClr val="accent3">
                  <a:lumMod val="60000"/>
                  <a:lumOff val="40000"/>
                </a:schemeClr>
              </a:solidFill>
              <a:latin typeface="Comic Sans MS" panose="030F0702030302020204" pitchFamily="66" charset="0"/>
            </a:endParaRPr>
          </a:p>
        </p:txBody>
      </p:sp>
      <p:sp>
        <p:nvSpPr>
          <p:cNvPr id="6" name="Ορθογώνιο 5"/>
          <p:cNvSpPr/>
          <p:nvPr/>
        </p:nvSpPr>
        <p:spPr>
          <a:xfrm>
            <a:off x="5740184" y="33504"/>
            <a:ext cx="3512335" cy="4062651"/>
          </a:xfrm>
          <a:prstGeom prst="rect">
            <a:avLst/>
          </a:prstGeom>
        </p:spPr>
        <p:txBody>
          <a:bodyPr wrap="square">
            <a:spAutoFit/>
          </a:bodyPr>
          <a:lstStyle/>
          <a:p>
            <a:pPr algn="ctr">
              <a:lnSpc>
                <a:spcPct val="150000"/>
              </a:lnSpc>
            </a:pPr>
            <a:r>
              <a:rPr lang="el-GR" sz="3200" b="1" dirty="0">
                <a:solidFill>
                  <a:schemeClr val="accent3">
                    <a:lumMod val="60000"/>
                    <a:lumOff val="40000"/>
                  </a:schemeClr>
                </a:solidFill>
                <a:effectLst>
                  <a:outerShdw blurRad="38100" dist="38100" dir="2700000" algn="tl">
                    <a:srgbClr val="000000">
                      <a:alpha val="43137"/>
                    </a:srgbClr>
                  </a:outerShdw>
                </a:effectLst>
                <a:latin typeface="Comic Sans MS" panose="030F0702030302020204" pitchFamily="66" charset="0"/>
              </a:rPr>
              <a:t>Φυσικό φαινόμενο </a:t>
            </a:r>
            <a:endParaRPr lang="el-GR" sz="3200" b="1" dirty="0" smtClean="0">
              <a:solidFill>
                <a:schemeClr val="accent3">
                  <a:lumMod val="60000"/>
                  <a:lumOff val="40000"/>
                </a:schemeClr>
              </a:solidFill>
              <a:effectLst>
                <a:outerShdw blurRad="38100" dist="38100" dir="2700000" algn="tl">
                  <a:srgbClr val="000000">
                    <a:alpha val="43137"/>
                  </a:srgbClr>
                </a:outerShdw>
              </a:effectLst>
              <a:latin typeface="Comic Sans MS" panose="030F0702030302020204" pitchFamily="66" charset="0"/>
            </a:endParaRPr>
          </a:p>
          <a:p>
            <a:pPr algn="ctr">
              <a:lnSpc>
                <a:spcPct val="150000"/>
              </a:lnSpc>
            </a:pPr>
            <a:r>
              <a:rPr lang="el-GR" sz="2000" b="1" dirty="0" smtClean="0">
                <a:solidFill>
                  <a:schemeClr val="accent3">
                    <a:lumMod val="60000"/>
                    <a:lumOff val="40000"/>
                  </a:schemeClr>
                </a:solidFill>
                <a:effectLst>
                  <a:outerShdw blurRad="38100" dist="38100" dir="2700000" algn="tl">
                    <a:srgbClr val="000000">
                      <a:alpha val="43137"/>
                    </a:srgbClr>
                  </a:outerShdw>
                </a:effectLst>
                <a:latin typeface="Comic Sans MS" panose="030F0702030302020204" pitchFamily="66" charset="0"/>
              </a:rPr>
              <a:t>(</a:t>
            </a:r>
            <a:r>
              <a:rPr lang="el-GR" sz="2000" b="1" dirty="0">
                <a:solidFill>
                  <a:schemeClr val="accent3">
                    <a:lumMod val="60000"/>
                    <a:lumOff val="40000"/>
                  </a:schemeClr>
                </a:solidFill>
                <a:effectLst>
                  <a:outerShdw blurRad="38100" dist="38100" dir="2700000" algn="tl">
                    <a:srgbClr val="000000">
                      <a:alpha val="43137"/>
                    </a:srgbClr>
                  </a:outerShdw>
                </a:effectLst>
                <a:latin typeface="Comic Sans MS" panose="030F0702030302020204" pitchFamily="66" charset="0"/>
              </a:rPr>
              <a:t>ή φυσική </a:t>
            </a:r>
            <a:r>
              <a:rPr lang="el-GR" sz="2000" b="1" dirty="0" smtClean="0">
                <a:solidFill>
                  <a:schemeClr val="accent3">
                    <a:lumMod val="60000"/>
                    <a:lumOff val="40000"/>
                  </a:schemeClr>
                </a:solidFill>
                <a:effectLst>
                  <a:outerShdw blurRad="38100" dist="38100" dir="2700000" algn="tl">
                    <a:srgbClr val="000000">
                      <a:alpha val="43137"/>
                    </a:srgbClr>
                  </a:outerShdw>
                </a:effectLst>
                <a:latin typeface="Comic Sans MS" panose="030F0702030302020204" pitchFamily="66" charset="0"/>
              </a:rPr>
              <a:t>μεταβολή)</a:t>
            </a:r>
          </a:p>
          <a:p>
            <a:pPr algn="ctr">
              <a:lnSpc>
                <a:spcPct val="150000"/>
              </a:lnSpc>
            </a:pPr>
            <a:r>
              <a:rPr lang="el-GR" sz="2000" b="1" dirty="0" smtClean="0">
                <a:solidFill>
                  <a:schemeClr val="accent3">
                    <a:lumMod val="60000"/>
                    <a:lumOff val="40000"/>
                  </a:schemeClr>
                </a:solidFill>
                <a:effectLst>
                  <a:outerShdw blurRad="38100" dist="38100" dir="2700000" algn="tl">
                    <a:srgbClr val="000000">
                      <a:alpha val="43137"/>
                    </a:srgbClr>
                  </a:outerShdw>
                </a:effectLst>
                <a:latin typeface="Comic Sans MS" panose="030F0702030302020204" pitchFamily="66" charset="0"/>
              </a:rPr>
              <a:t>ονομάζεται </a:t>
            </a:r>
            <a:r>
              <a:rPr lang="el-GR" sz="2000" b="1" dirty="0">
                <a:solidFill>
                  <a:schemeClr val="accent3">
                    <a:lumMod val="60000"/>
                    <a:lumOff val="40000"/>
                  </a:schemeClr>
                </a:solidFill>
                <a:effectLst>
                  <a:outerShdw blurRad="38100" dist="38100" dir="2700000" algn="tl">
                    <a:srgbClr val="000000">
                      <a:alpha val="43137"/>
                    </a:srgbClr>
                  </a:outerShdw>
                </a:effectLst>
                <a:latin typeface="Comic Sans MS" panose="030F0702030302020204" pitchFamily="66" charset="0"/>
              </a:rPr>
              <a:t>η </a:t>
            </a:r>
            <a:r>
              <a:rPr lang="el-GR" sz="2000" b="1" dirty="0" smtClean="0">
                <a:solidFill>
                  <a:schemeClr val="accent3">
                    <a:lumMod val="60000"/>
                    <a:lumOff val="40000"/>
                  </a:schemeClr>
                </a:solidFill>
                <a:effectLst>
                  <a:outerShdw blurRad="38100" dist="38100" dir="2700000" algn="tl">
                    <a:srgbClr val="000000">
                      <a:alpha val="43137"/>
                    </a:srgbClr>
                  </a:outerShdw>
                </a:effectLst>
                <a:latin typeface="Comic Sans MS" panose="030F0702030302020204" pitchFamily="66" charset="0"/>
              </a:rPr>
              <a:t>οποιαδήποτε</a:t>
            </a:r>
          </a:p>
          <a:p>
            <a:pPr algn="ctr">
              <a:lnSpc>
                <a:spcPct val="150000"/>
              </a:lnSpc>
            </a:pPr>
            <a:r>
              <a:rPr lang="el-GR" sz="2000" b="1" dirty="0" smtClean="0">
                <a:solidFill>
                  <a:schemeClr val="accent3">
                    <a:lumMod val="60000"/>
                    <a:lumOff val="40000"/>
                  </a:schemeClr>
                </a:solidFill>
                <a:effectLst>
                  <a:outerShdw blurRad="38100" dist="38100" dir="2700000" algn="tl">
                    <a:srgbClr val="000000">
                      <a:alpha val="43137"/>
                    </a:srgbClr>
                  </a:outerShdw>
                </a:effectLst>
                <a:latin typeface="Comic Sans MS" panose="030F0702030302020204" pitchFamily="66" charset="0"/>
              </a:rPr>
              <a:t>μεταβολή της φυσικής</a:t>
            </a:r>
          </a:p>
          <a:p>
            <a:pPr algn="ctr">
              <a:lnSpc>
                <a:spcPct val="150000"/>
              </a:lnSpc>
            </a:pPr>
            <a:r>
              <a:rPr lang="el-GR" sz="2000" b="1" dirty="0" smtClean="0">
                <a:solidFill>
                  <a:schemeClr val="accent3">
                    <a:lumMod val="60000"/>
                    <a:lumOff val="40000"/>
                  </a:schemeClr>
                </a:solidFill>
                <a:effectLst>
                  <a:outerShdw blurRad="38100" dist="38100" dir="2700000" algn="tl">
                    <a:srgbClr val="000000">
                      <a:alpha val="43137"/>
                    </a:srgbClr>
                  </a:outerShdw>
                </a:effectLst>
                <a:latin typeface="Comic Sans MS" panose="030F0702030302020204" pitchFamily="66" charset="0"/>
              </a:rPr>
              <a:t>ιδιότητας ενός σώματος,</a:t>
            </a:r>
          </a:p>
          <a:p>
            <a:pPr algn="ctr">
              <a:lnSpc>
                <a:spcPct val="150000"/>
              </a:lnSpc>
            </a:pPr>
            <a:r>
              <a:rPr lang="el-GR" sz="2000" b="1" dirty="0" smtClean="0">
                <a:solidFill>
                  <a:schemeClr val="accent3">
                    <a:lumMod val="60000"/>
                    <a:lumOff val="40000"/>
                  </a:schemeClr>
                </a:solidFill>
                <a:effectLst>
                  <a:outerShdw blurRad="38100" dist="38100" dir="2700000" algn="tl">
                    <a:srgbClr val="000000">
                      <a:alpha val="43137"/>
                    </a:srgbClr>
                  </a:outerShdw>
                </a:effectLst>
                <a:latin typeface="Comic Sans MS" panose="030F0702030302020204" pitchFamily="66" charset="0"/>
              </a:rPr>
              <a:t>υπό οποιεσδήποτε συνθήκες</a:t>
            </a:r>
          </a:p>
          <a:p>
            <a:pPr algn="ctr">
              <a:lnSpc>
                <a:spcPct val="150000"/>
              </a:lnSpc>
            </a:pPr>
            <a:r>
              <a:rPr lang="el-GR" sz="2000" b="1" dirty="0" smtClean="0">
                <a:solidFill>
                  <a:schemeClr val="accent3">
                    <a:lumMod val="60000"/>
                    <a:lumOff val="40000"/>
                  </a:schemeClr>
                </a:solidFill>
                <a:effectLst>
                  <a:outerShdw blurRad="38100" dist="38100" dir="2700000" algn="tl">
                    <a:srgbClr val="000000">
                      <a:alpha val="43137"/>
                    </a:srgbClr>
                  </a:outerShdw>
                </a:effectLst>
                <a:latin typeface="Comic Sans MS" panose="030F0702030302020204" pitchFamily="66" charset="0"/>
              </a:rPr>
              <a:t>ή δυνάμεις επιδρούν </a:t>
            </a:r>
          </a:p>
          <a:p>
            <a:pPr algn="ctr">
              <a:lnSpc>
                <a:spcPct val="150000"/>
              </a:lnSpc>
            </a:pPr>
            <a:r>
              <a:rPr lang="el-GR" sz="2000" b="1" dirty="0" smtClean="0">
                <a:solidFill>
                  <a:schemeClr val="accent3">
                    <a:lumMod val="60000"/>
                    <a:lumOff val="40000"/>
                  </a:schemeClr>
                </a:solidFill>
                <a:effectLst>
                  <a:outerShdw blurRad="38100" dist="38100" dir="2700000" algn="tl">
                    <a:srgbClr val="000000">
                      <a:alpha val="43137"/>
                    </a:srgbClr>
                  </a:outerShdw>
                </a:effectLst>
                <a:latin typeface="Comic Sans MS" panose="030F0702030302020204" pitchFamily="66" charset="0"/>
              </a:rPr>
              <a:t>πάνω </a:t>
            </a:r>
            <a:r>
              <a:rPr lang="el-GR" sz="2000" b="1" dirty="0">
                <a:solidFill>
                  <a:schemeClr val="accent3">
                    <a:lumMod val="60000"/>
                    <a:lumOff val="40000"/>
                  </a:schemeClr>
                </a:solidFill>
                <a:effectLst>
                  <a:outerShdw blurRad="38100" dist="38100" dir="2700000" algn="tl">
                    <a:srgbClr val="000000">
                      <a:alpha val="43137"/>
                    </a:srgbClr>
                  </a:outerShdw>
                </a:effectLst>
                <a:latin typeface="Comic Sans MS" panose="030F0702030302020204" pitchFamily="66" charset="0"/>
              </a:rPr>
              <a:t>του.</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nodeType="clickEffect">
                                  <p:stCondLst>
                                    <p:cond delay="0"/>
                                  </p:stCondLst>
                                  <p:iterate type="lt">
                                    <p:tmPct val="10000"/>
                                  </p:iterate>
                                  <p:childTnLst>
                                    <p:set>
                                      <p:cBhvr>
                                        <p:cTn id="6" dur="1" fill="hold">
                                          <p:stCondLst>
                                            <p:cond delay="0"/>
                                          </p:stCondLst>
                                        </p:cTn>
                                        <p:tgtEl>
                                          <p:spTgt spid="6">
                                            <p:txEl>
                                              <p:pRg st="1" end="1"/>
                                            </p:txEl>
                                          </p:spTgt>
                                        </p:tgtEl>
                                        <p:attrNameLst>
                                          <p:attrName>style.visibility</p:attrName>
                                        </p:attrNameLst>
                                      </p:cBhvr>
                                      <p:to>
                                        <p:strVal val="visible"/>
                                      </p:to>
                                    </p:set>
                                    <p:anim calcmode="lin" valueType="num">
                                      <p:cBhvr>
                                        <p:cTn id="7" dur="500" fill="hold"/>
                                        <p:tgtEl>
                                          <p:spTgt spid="6">
                                            <p:txEl>
                                              <p:pRg st="1" end="1"/>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6">
                                            <p:txEl>
                                              <p:pRg st="1" end="1"/>
                                            </p:txEl>
                                          </p:spTgt>
                                        </p:tgtEl>
                                        <p:attrNameLst>
                                          <p:attrName>ppt_y</p:attrName>
                                        </p:attrNameLst>
                                      </p:cBhvr>
                                      <p:tavLst>
                                        <p:tav tm="0">
                                          <p:val>
                                            <p:strVal val="#ppt_y"/>
                                          </p:val>
                                        </p:tav>
                                        <p:tav tm="100000">
                                          <p:val>
                                            <p:strVal val="#ppt_y"/>
                                          </p:val>
                                        </p:tav>
                                      </p:tavLst>
                                    </p:anim>
                                    <p:anim calcmode="lin" valueType="num">
                                      <p:cBhvr>
                                        <p:cTn id="9" dur="500" fill="hold"/>
                                        <p:tgtEl>
                                          <p:spTgt spid="6">
                                            <p:txEl>
                                              <p:pRg st="1" end="1"/>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6">
                                            <p:txEl>
                                              <p:pRg st="1" end="1"/>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6">
                                            <p:txEl>
                                              <p:pRg st="1" end="1"/>
                                            </p:txEl>
                                          </p:spTgt>
                                        </p:tgtEl>
                                      </p:cBhvr>
                                    </p:animEffect>
                                  </p:childTnLst>
                                </p:cTn>
                              </p:par>
                              <p:par>
                                <p:cTn id="12" presetID="41" presetClass="entr" presetSubtype="0" fill="hold" nodeType="withEffect">
                                  <p:stCondLst>
                                    <p:cond delay="0"/>
                                  </p:stCondLst>
                                  <p:iterate type="lt">
                                    <p:tmPct val="10000"/>
                                  </p:iterate>
                                  <p:childTnLst>
                                    <p:set>
                                      <p:cBhvr>
                                        <p:cTn id="13" dur="1" fill="hold">
                                          <p:stCondLst>
                                            <p:cond delay="0"/>
                                          </p:stCondLst>
                                        </p:cTn>
                                        <p:tgtEl>
                                          <p:spTgt spid="6">
                                            <p:txEl>
                                              <p:pRg st="2" end="2"/>
                                            </p:txEl>
                                          </p:spTgt>
                                        </p:tgtEl>
                                        <p:attrNameLst>
                                          <p:attrName>style.visibility</p:attrName>
                                        </p:attrNameLst>
                                      </p:cBhvr>
                                      <p:to>
                                        <p:strVal val="visible"/>
                                      </p:to>
                                    </p:set>
                                    <p:anim calcmode="lin" valueType="num">
                                      <p:cBhvr>
                                        <p:cTn id="14" dur="500" fill="hold"/>
                                        <p:tgtEl>
                                          <p:spTgt spid="6">
                                            <p:txEl>
                                              <p:pRg st="2" end="2"/>
                                            </p:txEl>
                                          </p:spTgt>
                                        </p:tgtEl>
                                        <p:attrNameLst>
                                          <p:attrName>ppt_x</p:attrName>
                                        </p:attrNameLst>
                                      </p:cBhvr>
                                      <p:tavLst>
                                        <p:tav tm="0">
                                          <p:val>
                                            <p:strVal val="#ppt_x"/>
                                          </p:val>
                                        </p:tav>
                                        <p:tav tm="50000">
                                          <p:val>
                                            <p:strVal val="#ppt_x+.1"/>
                                          </p:val>
                                        </p:tav>
                                        <p:tav tm="100000">
                                          <p:val>
                                            <p:strVal val="#ppt_x"/>
                                          </p:val>
                                        </p:tav>
                                      </p:tavLst>
                                    </p:anim>
                                    <p:anim calcmode="lin" valueType="num">
                                      <p:cBhvr>
                                        <p:cTn id="15" dur="500" fill="hold"/>
                                        <p:tgtEl>
                                          <p:spTgt spid="6">
                                            <p:txEl>
                                              <p:pRg st="2" end="2"/>
                                            </p:txEl>
                                          </p:spTgt>
                                        </p:tgtEl>
                                        <p:attrNameLst>
                                          <p:attrName>ppt_y</p:attrName>
                                        </p:attrNameLst>
                                      </p:cBhvr>
                                      <p:tavLst>
                                        <p:tav tm="0">
                                          <p:val>
                                            <p:strVal val="#ppt_y"/>
                                          </p:val>
                                        </p:tav>
                                        <p:tav tm="100000">
                                          <p:val>
                                            <p:strVal val="#ppt_y"/>
                                          </p:val>
                                        </p:tav>
                                      </p:tavLst>
                                    </p:anim>
                                    <p:anim calcmode="lin" valueType="num">
                                      <p:cBhvr>
                                        <p:cTn id="16" dur="500" fill="hold"/>
                                        <p:tgtEl>
                                          <p:spTgt spid="6">
                                            <p:txEl>
                                              <p:pRg st="2" end="2"/>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7" dur="500" fill="hold"/>
                                        <p:tgtEl>
                                          <p:spTgt spid="6">
                                            <p:txEl>
                                              <p:pRg st="2" end="2"/>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8" dur="500" tmFilter="0,0; .5, 1; 1, 1"/>
                                        <p:tgtEl>
                                          <p:spTgt spid="6">
                                            <p:txEl>
                                              <p:pRg st="2" end="2"/>
                                            </p:txEl>
                                          </p:spTgt>
                                        </p:tgtEl>
                                      </p:cBhvr>
                                    </p:animEffect>
                                  </p:childTnLst>
                                </p:cTn>
                              </p:par>
                              <p:par>
                                <p:cTn id="19" presetID="41" presetClass="entr" presetSubtype="0" fill="hold" nodeType="withEffect">
                                  <p:stCondLst>
                                    <p:cond delay="0"/>
                                  </p:stCondLst>
                                  <p:iterate type="lt">
                                    <p:tmPct val="10000"/>
                                  </p:iterate>
                                  <p:childTnLst>
                                    <p:set>
                                      <p:cBhvr>
                                        <p:cTn id="20" dur="1" fill="hold">
                                          <p:stCondLst>
                                            <p:cond delay="0"/>
                                          </p:stCondLst>
                                        </p:cTn>
                                        <p:tgtEl>
                                          <p:spTgt spid="6">
                                            <p:txEl>
                                              <p:pRg st="3" end="3"/>
                                            </p:txEl>
                                          </p:spTgt>
                                        </p:tgtEl>
                                        <p:attrNameLst>
                                          <p:attrName>style.visibility</p:attrName>
                                        </p:attrNameLst>
                                      </p:cBhvr>
                                      <p:to>
                                        <p:strVal val="visible"/>
                                      </p:to>
                                    </p:set>
                                    <p:anim calcmode="lin" valueType="num">
                                      <p:cBhvr>
                                        <p:cTn id="21" dur="500" fill="hold"/>
                                        <p:tgtEl>
                                          <p:spTgt spid="6">
                                            <p:txEl>
                                              <p:pRg st="3" end="3"/>
                                            </p:txEl>
                                          </p:spTgt>
                                        </p:tgtEl>
                                        <p:attrNameLst>
                                          <p:attrName>ppt_x</p:attrName>
                                        </p:attrNameLst>
                                      </p:cBhvr>
                                      <p:tavLst>
                                        <p:tav tm="0">
                                          <p:val>
                                            <p:strVal val="#ppt_x"/>
                                          </p:val>
                                        </p:tav>
                                        <p:tav tm="50000">
                                          <p:val>
                                            <p:strVal val="#ppt_x+.1"/>
                                          </p:val>
                                        </p:tav>
                                        <p:tav tm="100000">
                                          <p:val>
                                            <p:strVal val="#ppt_x"/>
                                          </p:val>
                                        </p:tav>
                                      </p:tavLst>
                                    </p:anim>
                                    <p:anim calcmode="lin" valueType="num">
                                      <p:cBhvr>
                                        <p:cTn id="22" dur="500" fill="hold"/>
                                        <p:tgtEl>
                                          <p:spTgt spid="6">
                                            <p:txEl>
                                              <p:pRg st="3" end="3"/>
                                            </p:txEl>
                                          </p:spTgt>
                                        </p:tgtEl>
                                        <p:attrNameLst>
                                          <p:attrName>ppt_y</p:attrName>
                                        </p:attrNameLst>
                                      </p:cBhvr>
                                      <p:tavLst>
                                        <p:tav tm="0">
                                          <p:val>
                                            <p:strVal val="#ppt_y"/>
                                          </p:val>
                                        </p:tav>
                                        <p:tav tm="100000">
                                          <p:val>
                                            <p:strVal val="#ppt_y"/>
                                          </p:val>
                                        </p:tav>
                                      </p:tavLst>
                                    </p:anim>
                                    <p:anim calcmode="lin" valueType="num">
                                      <p:cBhvr>
                                        <p:cTn id="23" dur="500" fill="hold"/>
                                        <p:tgtEl>
                                          <p:spTgt spid="6">
                                            <p:txEl>
                                              <p:pRg st="3" end="3"/>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4" dur="500" fill="hold"/>
                                        <p:tgtEl>
                                          <p:spTgt spid="6">
                                            <p:txEl>
                                              <p:pRg st="3" end="3"/>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5" dur="500" tmFilter="0,0; .5, 1; 1, 1"/>
                                        <p:tgtEl>
                                          <p:spTgt spid="6">
                                            <p:txEl>
                                              <p:pRg st="3" end="3"/>
                                            </p:txEl>
                                          </p:spTgt>
                                        </p:tgtEl>
                                      </p:cBhvr>
                                    </p:animEffect>
                                  </p:childTnLst>
                                </p:cTn>
                              </p:par>
                              <p:par>
                                <p:cTn id="26" presetID="41" presetClass="entr" presetSubtype="0" fill="hold" nodeType="withEffect">
                                  <p:stCondLst>
                                    <p:cond delay="0"/>
                                  </p:stCondLst>
                                  <p:iterate type="lt">
                                    <p:tmPct val="10000"/>
                                  </p:iterate>
                                  <p:childTnLst>
                                    <p:set>
                                      <p:cBhvr>
                                        <p:cTn id="27" dur="1" fill="hold">
                                          <p:stCondLst>
                                            <p:cond delay="0"/>
                                          </p:stCondLst>
                                        </p:cTn>
                                        <p:tgtEl>
                                          <p:spTgt spid="6">
                                            <p:txEl>
                                              <p:pRg st="4" end="4"/>
                                            </p:txEl>
                                          </p:spTgt>
                                        </p:tgtEl>
                                        <p:attrNameLst>
                                          <p:attrName>style.visibility</p:attrName>
                                        </p:attrNameLst>
                                      </p:cBhvr>
                                      <p:to>
                                        <p:strVal val="visible"/>
                                      </p:to>
                                    </p:set>
                                    <p:anim calcmode="lin" valueType="num">
                                      <p:cBhvr>
                                        <p:cTn id="28" dur="500" fill="hold"/>
                                        <p:tgtEl>
                                          <p:spTgt spid="6">
                                            <p:txEl>
                                              <p:pRg st="4" end="4"/>
                                            </p:txEl>
                                          </p:spTgt>
                                        </p:tgtEl>
                                        <p:attrNameLst>
                                          <p:attrName>ppt_x</p:attrName>
                                        </p:attrNameLst>
                                      </p:cBhvr>
                                      <p:tavLst>
                                        <p:tav tm="0">
                                          <p:val>
                                            <p:strVal val="#ppt_x"/>
                                          </p:val>
                                        </p:tav>
                                        <p:tav tm="50000">
                                          <p:val>
                                            <p:strVal val="#ppt_x+.1"/>
                                          </p:val>
                                        </p:tav>
                                        <p:tav tm="100000">
                                          <p:val>
                                            <p:strVal val="#ppt_x"/>
                                          </p:val>
                                        </p:tav>
                                      </p:tavLst>
                                    </p:anim>
                                    <p:anim calcmode="lin" valueType="num">
                                      <p:cBhvr>
                                        <p:cTn id="29" dur="500" fill="hold"/>
                                        <p:tgtEl>
                                          <p:spTgt spid="6">
                                            <p:txEl>
                                              <p:pRg st="4" end="4"/>
                                            </p:txEl>
                                          </p:spTgt>
                                        </p:tgtEl>
                                        <p:attrNameLst>
                                          <p:attrName>ppt_y</p:attrName>
                                        </p:attrNameLst>
                                      </p:cBhvr>
                                      <p:tavLst>
                                        <p:tav tm="0">
                                          <p:val>
                                            <p:strVal val="#ppt_y"/>
                                          </p:val>
                                        </p:tav>
                                        <p:tav tm="100000">
                                          <p:val>
                                            <p:strVal val="#ppt_y"/>
                                          </p:val>
                                        </p:tav>
                                      </p:tavLst>
                                    </p:anim>
                                    <p:anim calcmode="lin" valueType="num">
                                      <p:cBhvr>
                                        <p:cTn id="30" dur="500" fill="hold"/>
                                        <p:tgtEl>
                                          <p:spTgt spid="6">
                                            <p:txEl>
                                              <p:pRg st="4" end="4"/>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1" dur="500" fill="hold"/>
                                        <p:tgtEl>
                                          <p:spTgt spid="6">
                                            <p:txEl>
                                              <p:pRg st="4" end="4"/>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2" dur="500" tmFilter="0,0; .5, 1; 1, 1"/>
                                        <p:tgtEl>
                                          <p:spTgt spid="6">
                                            <p:txEl>
                                              <p:pRg st="4" end="4"/>
                                            </p:txEl>
                                          </p:spTgt>
                                        </p:tgtEl>
                                      </p:cBhvr>
                                    </p:animEffect>
                                  </p:childTnLst>
                                </p:cTn>
                              </p:par>
                              <p:par>
                                <p:cTn id="33" presetID="41" presetClass="entr" presetSubtype="0" fill="hold" nodeType="withEffect">
                                  <p:stCondLst>
                                    <p:cond delay="0"/>
                                  </p:stCondLst>
                                  <p:iterate type="lt">
                                    <p:tmPct val="10000"/>
                                  </p:iterate>
                                  <p:childTnLst>
                                    <p:set>
                                      <p:cBhvr>
                                        <p:cTn id="34" dur="1" fill="hold">
                                          <p:stCondLst>
                                            <p:cond delay="0"/>
                                          </p:stCondLst>
                                        </p:cTn>
                                        <p:tgtEl>
                                          <p:spTgt spid="6">
                                            <p:txEl>
                                              <p:pRg st="5" end="5"/>
                                            </p:txEl>
                                          </p:spTgt>
                                        </p:tgtEl>
                                        <p:attrNameLst>
                                          <p:attrName>style.visibility</p:attrName>
                                        </p:attrNameLst>
                                      </p:cBhvr>
                                      <p:to>
                                        <p:strVal val="visible"/>
                                      </p:to>
                                    </p:set>
                                    <p:anim calcmode="lin" valueType="num">
                                      <p:cBhvr>
                                        <p:cTn id="35" dur="500" fill="hold"/>
                                        <p:tgtEl>
                                          <p:spTgt spid="6">
                                            <p:txEl>
                                              <p:pRg st="5" end="5"/>
                                            </p:txEl>
                                          </p:spTgt>
                                        </p:tgtEl>
                                        <p:attrNameLst>
                                          <p:attrName>ppt_x</p:attrName>
                                        </p:attrNameLst>
                                      </p:cBhvr>
                                      <p:tavLst>
                                        <p:tav tm="0">
                                          <p:val>
                                            <p:strVal val="#ppt_x"/>
                                          </p:val>
                                        </p:tav>
                                        <p:tav tm="50000">
                                          <p:val>
                                            <p:strVal val="#ppt_x+.1"/>
                                          </p:val>
                                        </p:tav>
                                        <p:tav tm="100000">
                                          <p:val>
                                            <p:strVal val="#ppt_x"/>
                                          </p:val>
                                        </p:tav>
                                      </p:tavLst>
                                    </p:anim>
                                    <p:anim calcmode="lin" valueType="num">
                                      <p:cBhvr>
                                        <p:cTn id="36" dur="500" fill="hold"/>
                                        <p:tgtEl>
                                          <p:spTgt spid="6">
                                            <p:txEl>
                                              <p:pRg st="5" end="5"/>
                                            </p:txEl>
                                          </p:spTgt>
                                        </p:tgtEl>
                                        <p:attrNameLst>
                                          <p:attrName>ppt_y</p:attrName>
                                        </p:attrNameLst>
                                      </p:cBhvr>
                                      <p:tavLst>
                                        <p:tav tm="0">
                                          <p:val>
                                            <p:strVal val="#ppt_y"/>
                                          </p:val>
                                        </p:tav>
                                        <p:tav tm="100000">
                                          <p:val>
                                            <p:strVal val="#ppt_y"/>
                                          </p:val>
                                        </p:tav>
                                      </p:tavLst>
                                    </p:anim>
                                    <p:anim calcmode="lin" valueType="num">
                                      <p:cBhvr>
                                        <p:cTn id="37" dur="500" fill="hold"/>
                                        <p:tgtEl>
                                          <p:spTgt spid="6">
                                            <p:txEl>
                                              <p:pRg st="5" end="5"/>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8" dur="500" fill="hold"/>
                                        <p:tgtEl>
                                          <p:spTgt spid="6">
                                            <p:txEl>
                                              <p:pRg st="5" end="5"/>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9" dur="500" tmFilter="0,0; .5, 1; 1, 1"/>
                                        <p:tgtEl>
                                          <p:spTgt spid="6">
                                            <p:txEl>
                                              <p:pRg st="5" end="5"/>
                                            </p:txEl>
                                          </p:spTgt>
                                        </p:tgtEl>
                                      </p:cBhvr>
                                    </p:animEffect>
                                  </p:childTnLst>
                                </p:cTn>
                              </p:par>
                              <p:par>
                                <p:cTn id="40" presetID="41" presetClass="entr" presetSubtype="0" fill="hold" nodeType="withEffect">
                                  <p:stCondLst>
                                    <p:cond delay="0"/>
                                  </p:stCondLst>
                                  <p:iterate type="lt">
                                    <p:tmPct val="10000"/>
                                  </p:iterate>
                                  <p:childTnLst>
                                    <p:set>
                                      <p:cBhvr>
                                        <p:cTn id="41" dur="1" fill="hold">
                                          <p:stCondLst>
                                            <p:cond delay="0"/>
                                          </p:stCondLst>
                                        </p:cTn>
                                        <p:tgtEl>
                                          <p:spTgt spid="6">
                                            <p:txEl>
                                              <p:pRg st="6" end="6"/>
                                            </p:txEl>
                                          </p:spTgt>
                                        </p:tgtEl>
                                        <p:attrNameLst>
                                          <p:attrName>style.visibility</p:attrName>
                                        </p:attrNameLst>
                                      </p:cBhvr>
                                      <p:to>
                                        <p:strVal val="visible"/>
                                      </p:to>
                                    </p:set>
                                    <p:anim calcmode="lin" valueType="num">
                                      <p:cBhvr>
                                        <p:cTn id="42" dur="500" fill="hold"/>
                                        <p:tgtEl>
                                          <p:spTgt spid="6">
                                            <p:txEl>
                                              <p:pRg st="6" end="6"/>
                                            </p:txEl>
                                          </p:spTgt>
                                        </p:tgtEl>
                                        <p:attrNameLst>
                                          <p:attrName>ppt_x</p:attrName>
                                        </p:attrNameLst>
                                      </p:cBhvr>
                                      <p:tavLst>
                                        <p:tav tm="0">
                                          <p:val>
                                            <p:strVal val="#ppt_x"/>
                                          </p:val>
                                        </p:tav>
                                        <p:tav tm="50000">
                                          <p:val>
                                            <p:strVal val="#ppt_x+.1"/>
                                          </p:val>
                                        </p:tav>
                                        <p:tav tm="100000">
                                          <p:val>
                                            <p:strVal val="#ppt_x"/>
                                          </p:val>
                                        </p:tav>
                                      </p:tavLst>
                                    </p:anim>
                                    <p:anim calcmode="lin" valueType="num">
                                      <p:cBhvr>
                                        <p:cTn id="43" dur="500" fill="hold"/>
                                        <p:tgtEl>
                                          <p:spTgt spid="6">
                                            <p:txEl>
                                              <p:pRg st="6" end="6"/>
                                            </p:txEl>
                                          </p:spTgt>
                                        </p:tgtEl>
                                        <p:attrNameLst>
                                          <p:attrName>ppt_y</p:attrName>
                                        </p:attrNameLst>
                                      </p:cBhvr>
                                      <p:tavLst>
                                        <p:tav tm="0">
                                          <p:val>
                                            <p:strVal val="#ppt_y"/>
                                          </p:val>
                                        </p:tav>
                                        <p:tav tm="100000">
                                          <p:val>
                                            <p:strVal val="#ppt_y"/>
                                          </p:val>
                                        </p:tav>
                                      </p:tavLst>
                                    </p:anim>
                                    <p:anim calcmode="lin" valueType="num">
                                      <p:cBhvr>
                                        <p:cTn id="44" dur="500" fill="hold"/>
                                        <p:tgtEl>
                                          <p:spTgt spid="6">
                                            <p:txEl>
                                              <p:pRg st="6" end="6"/>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45" dur="500" fill="hold"/>
                                        <p:tgtEl>
                                          <p:spTgt spid="6">
                                            <p:txEl>
                                              <p:pRg st="6" end="6"/>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46" dur="500" tmFilter="0,0; .5, 1; 1, 1"/>
                                        <p:tgtEl>
                                          <p:spTgt spid="6">
                                            <p:txEl>
                                              <p:pRg st="6" end="6"/>
                                            </p:txEl>
                                          </p:spTgt>
                                        </p:tgtEl>
                                      </p:cBhvr>
                                    </p:animEffect>
                                  </p:childTnLst>
                                </p:cTn>
                              </p:par>
                              <p:par>
                                <p:cTn id="47" presetID="41" presetClass="entr" presetSubtype="0" fill="hold" nodeType="withEffect">
                                  <p:stCondLst>
                                    <p:cond delay="0"/>
                                  </p:stCondLst>
                                  <p:iterate type="lt">
                                    <p:tmPct val="10000"/>
                                  </p:iterate>
                                  <p:childTnLst>
                                    <p:set>
                                      <p:cBhvr>
                                        <p:cTn id="48" dur="1" fill="hold">
                                          <p:stCondLst>
                                            <p:cond delay="0"/>
                                          </p:stCondLst>
                                        </p:cTn>
                                        <p:tgtEl>
                                          <p:spTgt spid="6">
                                            <p:txEl>
                                              <p:pRg st="7" end="7"/>
                                            </p:txEl>
                                          </p:spTgt>
                                        </p:tgtEl>
                                        <p:attrNameLst>
                                          <p:attrName>style.visibility</p:attrName>
                                        </p:attrNameLst>
                                      </p:cBhvr>
                                      <p:to>
                                        <p:strVal val="visible"/>
                                      </p:to>
                                    </p:set>
                                    <p:anim calcmode="lin" valueType="num">
                                      <p:cBhvr>
                                        <p:cTn id="49" dur="500" fill="hold"/>
                                        <p:tgtEl>
                                          <p:spTgt spid="6">
                                            <p:txEl>
                                              <p:pRg st="7" end="7"/>
                                            </p:txEl>
                                          </p:spTgt>
                                        </p:tgtEl>
                                        <p:attrNameLst>
                                          <p:attrName>ppt_x</p:attrName>
                                        </p:attrNameLst>
                                      </p:cBhvr>
                                      <p:tavLst>
                                        <p:tav tm="0">
                                          <p:val>
                                            <p:strVal val="#ppt_x"/>
                                          </p:val>
                                        </p:tav>
                                        <p:tav tm="50000">
                                          <p:val>
                                            <p:strVal val="#ppt_x+.1"/>
                                          </p:val>
                                        </p:tav>
                                        <p:tav tm="100000">
                                          <p:val>
                                            <p:strVal val="#ppt_x"/>
                                          </p:val>
                                        </p:tav>
                                      </p:tavLst>
                                    </p:anim>
                                    <p:anim calcmode="lin" valueType="num">
                                      <p:cBhvr>
                                        <p:cTn id="50" dur="500" fill="hold"/>
                                        <p:tgtEl>
                                          <p:spTgt spid="6">
                                            <p:txEl>
                                              <p:pRg st="7" end="7"/>
                                            </p:txEl>
                                          </p:spTgt>
                                        </p:tgtEl>
                                        <p:attrNameLst>
                                          <p:attrName>ppt_y</p:attrName>
                                        </p:attrNameLst>
                                      </p:cBhvr>
                                      <p:tavLst>
                                        <p:tav tm="0">
                                          <p:val>
                                            <p:strVal val="#ppt_y"/>
                                          </p:val>
                                        </p:tav>
                                        <p:tav tm="100000">
                                          <p:val>
                                            <p:strVal val="#ppt_y"/>
                                          </p:val>
                                        </p:tav>
                                      </p:tavLst>
                                    </p:anim>
                                    <p:anim calcmode="lin" valueType="num">
                                      <p:cBhvr>
                                        <p:cTn id="51" dur="500" fill="hold"/>
                                        <p:tgtEl>
                                          <p:spTgt spid="6">
                                            <p:txEl>
                                              <p:pRg st="7" end="7"/>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52" dur="500" fill="hold"/>
                                        <p:tgtEl>
                                          <p:spTgt spid="6">
                                            <p:txEl>
                                              <p:pRg st="7" end="7"/>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53" dur="500" tmFilter="0,0; .5, 1; 1, 1"/>
                                        <p:tgtEl>
                                          <p:spTgt spid="6">
                                            <p:txEl>
                                              <p:pRg st="7" end="7"/>
                                            </p:txEl>
                                          </p:spTgt>
                                        </p:tgtEl>
                                      </p:cBhvr>
                                    </p:animEffect>
                                  </p:childTnLst>
                                </p:cTn>
                              </p:par>
                            </p:childTnLst>
                          </p:cTn>
                        </p:par>
                      </p:childTnLst>
                    </p:cTn>
                  </p:par>
                  <p:par>
                    <p:cTn id="54" fill="hold">
                      <p:stCondLst>
                        <p:cond delay="indefinite"/>
                      </p:stCondLst>
                      <p:childTnLst>
                        <p:par>
                          <p:cTn id="55" fill="hold">
                            <p:stCondLst>
                              <p:cond delay="0"/>
                            </p:stCondLst>
                            <p:childTnLst>
                              <p:par>
                                <p:cTn id="56" presetID="41" presetClass="entr" presetSubtype="0" fill="hold" nodeType="clickEffect">
                                  <p:stCondLst>
                                    <p:cond delay="0"/>
                                  </p:stCondLst>
                                  <p:iterate type="lt">
                                    <p:tmPct val="10000"/>
                                  </p:iterate>
                                  <p:childTnLst>
                                    <p:set>
                                      <p:cBhvr>
                                        <p:cTn id="57" dur="1" fill="hold">
                                          <p:stCondLst>
                                            <p:cond delay="0"/>
                                          </p:stCondLst>
                                        </p:cTn>
                                        <p:tgtEl>
                                          <p:spTgt spid="5">
                                            <p:txEl>
                                              <p:pRg st="0" end="0"/>
                                            </p:txEl>
                                          </p:spTgt>
                                        </p:tgtEl>
                                        <p:attrNameLst>
                                          <p:attrName>style.visibility</p:attrName>
                                        </p:attrNameLst>
                                      </p:cBhvr>
                                      <p:to>
                                        <p:strVal val="visible"/>
                                      </p:to>
                                    </p:set>
                                    <p:anim calcmode="lin" valueType="num">
                                      <p:cBhvr>
                                        <p:cTn id="58" dur="500" fill="hold"/>
                                        <p:tgtEl>
                                          <p:spTgt spid="5">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59" dur="500" fill="hold"/>
                                        <p:tgtEl>
                                          <p:spTgt spid="5">
                                            <p:txEl>
                                              <p:pRg st="0" end="0"/>
                                            </p:txEl>
                                          </p:spTgt>
                                        </p:tgtEl>
                                        <p:attrNameLst>
                                          <p:attrName>ppt_y</p:attrName>
                                        </p:attrNameLst>
                                      </p:cBhvr>
                                      <p:tavLst>
                                        <p:tav tm="0">
                                          <p:val>
                                            <p:strVal val="#ppt_y"/>
                                          </p:val>
                                        </p:tav>
                                        <p:tav tm="100000">
                                          <p:val>
                                            <p:strVal val="#ppt_y"/>
                                          </p:val>
                                        </p:tav>
                                      </p:tavLst>
                                    </p:anim>
                                    <p:anim calcmode="lin" valueType="num">
                                      <p:cBhvr>
                                        <p:cTn id="60" dur="500" fill="hold"/>
                                        <p:tgtEl>
                                          <p:spTgt spid="5">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61" dur="500" fill="hold"/>
                                        <p:tgtEl>
                                          <p:spTgt spid="5">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62" dur="500" tmFilter="0,0; .5, 1; 1, 1"/>
                                        <p:tgtEl>
                                          <p:spTgt spid="5">
                                            <p:txEl>
                                              <p:pRg st="0" end="0"/>
                                            </p:txEl>
                                          </p:spTgt>
                                        </p:tgtEl>
                                      </p:cBhvr>
                                    </p:animEffect>
                                  </p:childTnLst>
                                </p:cTn>
                              </p:par>
                              <p:par>
                                <p:cTn id="63" presetID="41" presetClass="entr" presetSubtype="0" fill="hold" nodeType="withEffect">
                                  <p:stCondLst>
                                    <p:cond delay="0"/>
                                  </p:stCondLst>
                                  <p:iterate type="lt">
                                    <p:tmPct val="10000"/>
                                  </p:iterate>
                                  <p:childTnLst>
                                    <p:set>
                                      <p:cBhvr>
                                        <p:cTn id="64" dur="1" fill="hold">
                                          <p:stCondLst>
                                            <p:cond delay="0"/>
                                          </p:stCondLst>
                                        </p:cTn>
                                        <p:tgtEl>
                                          <p:spTgt spid="5">
                                            <p:txEl>
                                              <p:pRg st="1" end="1"/>
                                            </p:txEl>
                                          </p:spTgt>
                                        </p:tgtEl>
                                        <p:attrNameLst>
                                          <p:attrName>style.visibility</p:attrName>
                                        </p:attrNameLst>
                                      </p:cBhvr>
                                      <p:to>
                                        <p:strVal val="visible"/>
                                      </p:to>
                                    </p:set>
                                    <p:anim calcmode="lin" valueType="num">
                                      <p:cBhvr>
                                        <p:cTn id="65" dur="500" fill="hold"/>
                                        <p:tgtEl>
                                          <p:spTgt spid="5">
                                            <p:txEl>
                                              <p:pRg st="1" end="1"/>
                                            </p:txEl>
                                          </p:spTgt>
                                        </p:tgtEl>
                                        <p:attrNameLst>
                                          <p:attrName>ppt_x</p:attrName>
                                        </p:attrNameLst>
                                      </p:cBhvr>
                                      <p:tavLst>
                                        <p:tav tm="0">
                                          <p:val>
                                            <p:strVal val="#ppt_x"/>
                                          </p:val>
                                        </p:tav>
                                        <p:tav tm="50000">
                                          <p:val>
                                            <p:strVal val="#ppt_x+.1"/>
                                          </p:val>
                                        </p:tav>
                                        <p:tav tm="100000">
                                          <p:val>
                                            <p:strVal val="#ppt_x"/>
                                          </p:val>
                                        </p:tav>
                                      </p:tavLst>
                                    </p:anim>
                                    <p:anim calcmode="lin" valueType="num">
                                      <p:cBhvr>
                                        <p:cTn id="66" dur="500" fill="hold"/>
                                        <p:tgtEl>
                                          <p:spTgt spid="5">
                                            <p:txEl>
                                              <p:pRg st="1" end="1"/>
                                            </p:txEl>
                                          </p:spTgt>
                                        </p:tgtEl>
                                        <p:attrNameLst>
                                          <p:attrName>ppt_y</p:attrName>
                                        </p:attrNameLst>
                                      </p:cBhvr>
                                      <p:tavLst>
                                        <p:tav tm="0">
                                          <p:val>
                                            <p:strVal val="#ppt_y"/>
                                          </p:val>
                                        </p:tav>
                                        <p:tav tm="100000">
                                          <p:val>
                                            <p:strVal val="#ppt_y"/>
                                          </p:val>
                                        </p:tav>
                                      </p:tavLst>
                                    </p:anim>
                                    <p:anim calcmode="lin" valueType="num">
                                      <p:cBhvr>
                                        <p:cTn id="67" dur="500" fill="hold"/>
                                        <p:tgtEl>
                                          <p:spTgt spid="5">
                                            <p:txEl>
                                              <p:pRg st="1" end="1"/>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68" dur="500" fill="hold"/>
                                        <p:tgtEl>
                                          <p:spTgt spid="5">
                                            <p:txEl>
                                              <p:pRg st="1" end="1"/>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69" dur="500" tmFilter="0,0; .5, 1; 1, 1"/>
                                        <p:tgtEl>
                                          <p:spTgt spid="5">
                                            <p:txEl>
                                              <p:pRg st="1" end="1"/>
                                            </p:txEl>
                                          </p:spTgt>
                                        </p:tgtEl>
                                      </p:cBhvr>
                                    </p:animEffect>
                                  </p:childTnLst>
                                </p:cTn>
                              </p:par>
                              <p:par>
                                <p:cTn id="70" presetID="41" presetClass="entr" presetSubtype="0" fill="hold" nodeType="withEffect">
                                  <p:stCondLst>
                                    <p:cond delay="0"/>
                                  </p:stCondLst>
                                  <p:iterate type="lt">
                                    <p:tmPct val="10000"/>
                                  </p:iterate>
                                  <p:childTnLst>
                                    <p:set>
                                      <p:cBhvr>
                                        <p:cTn id="71" dur="1" fill="hold">
                                          <p:stCondLst>
                                            <p:cond delay="0"/>
                                          </p:stCondLst>
                                        </p:cTn>
                                        <p:tgtEl>
                                          <p:spTgt spid="5">
                                            <p:txEl>
                                              <p:pRg st="2" end="2"/>
                                            </p:txEl>
                                          </p:spTgt>
                                        </p:tgtEl>
                                        <p:attrNameLst>
                                          <p:attrName>style.visibility</p:attrName>
                                        </p:attrNameLst>
                                      </p:cBhvr>
                                      <p:to>
                                        <p:strVal val="visible"/>
                                      </p:to>
                                    </p:set>
                                    <p:anim calcmode="lin" valueType="num">
                                      <p:cBhvr>
                                        <p:cTn id="72" dur="500" fill="hold"/>
                                        <p:tgtEl>
                                          <p:spTgt spid="5">
                                            <p:txEl>
                                              <p:pRg st="2" end="2"/>
                                            </p:txEl>
                                          </p:spTgt>
                                        </p:tgtEl>
                                        <p:attrNameLst>
                                          <p:attrName>ppt_x</p:attrName>
                                        </p:attrNameLst>
                                      </p:cBhvr>
                                      <p:tavLst>
                                        <p:tav tm="0">
                                          <p:val>
                                            <p:strVal val="#ppt_x"/>
                                          </p:val>
                                        </p:tav>
                                        <p:tav tm="50000">
                                          <p:val>
                                            <p:strVal val="#ppt_x+.1"/>
                                          </p:val>
                                        </p:tav>
                                        <p:tav tm="100000">
                                          <p:val>
                                            <p:strVal val="#ppt_x"/>
                                          </p:val>
                                        </p:tav>
                                      </p:tavLst>
                                    </p:anim>
                                    <p:anim calcmode="lin" valueType="num">
                                      <p:cBhvr>
                                        <p:cTn id="73" dur="500" fill="hold"/>
                                        <p:tgtEl>
                                          <p:spTgt spid="5">
                                            <p:txEl>
                                              <p:pRg st="2" end="2"/>
                                            </p:txEl>
                                          </p:spTgt>
                                        </p:tgtEl>
                                        <p:attrNameLst>
                                          <p:attrName>ppt_y</p:attrName>
                                        </p:attrNameLst>
                                      </p:cBhvr>
                                      <p:tavLst>
                                        <p:tav tm="0">
                                          <p:val>
                                            <p:strVal val="#ppt_y"/>
                                          </p:val>
                                        </p:tav>
                                        <p:tav tm="100000">
                                          <p:val>
                                            <p:strVal val="#ppt_y"/>
                                          </p:val>
                                        </p:tav>
                                      </p:tavLst>
                                    </p:anim>
                                    <p:anim calcmode="lin" valueType="num">
                                      <p:cBhvr>
                                        <p:cTn id="74" dur="500" fill="hold"/>
                                        <p:tgtEl>
                                          <p:spTgt spid="5">
                                            <p:txEl>
                                              <p:pRg st="2" end="2"/>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75" dur="500" fill="hold"/>
                                        <p:tgtEl>
                                          <p:spTgt spid="5">
                                            <p:txEl>
                                              <p:pRg st="2" end="2"/>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76" dur="500" tmFilter="0,0; .5, 1; 1, 1"/>
                                        <p:tgtEl>
                                          <p:spTgt spid="5">
                                            <p:txEl>
                                              <p:pRg st="2" end="2"/>
                                            </p:txEl>
                                          </p:spTgt>
                                        </p:tgtEl>
                                      </p:cBhvr>
                                    </p:animEffect>
                                  </p:childTnLst>
                                </p:cTn>
                              </p:par>
                              <p:par>
                                <p:cTn id="77" presetID="41" presetClass="entr" presetSubtype="0" fill="hold" nodeType="withEffect">
                                  <p:stCondLst>
                                    <p:cond delay="0"/>
                                  </p:stCondLst>
                                  <p:iterate type="lt">
                                    <p:tmPct val="10000"/>
                                  </p:iterate>
                                  <p:childTnLst>
                                    <p:set>
                                      <p:cBhvr>
                                        <p:cTn id="78" dur="1" fill="hold">
                                          <p:stCondLst>
                                            <p:cond delay="0"/>
                                          </p:stCondLst>
                                        </p:cTn>
                                        <p:tgtEl>
                                          <p:spTgt spid="5">
                                            <p:txEl>
                                              <p:pRg st="3" end="3"/>
                                            </p:txEl>
                                          </p:spTgt>
                                        </p:tgtEl>
                                        <p:attrNameLst>
                                          <p:attrName>style.visibility</p:attrName>
                                        </p:attrNameLst>
                                      </p:cBhvr>
                                      <p:to>
                                        <p:strVal val="visible"/>
                                      </p:to>
                                    </p:set>
                                    <p:anim calcmode="lin" valueType="num">
                                      <p:cBhvr>
                                        <p:cTn id="79" dur="500" fill="hold"/>
                                        <p:tgtEl>
                                          <p:spTgt spid="5">
                                            <p:txEl>
                                              <p:pRg st="3" end="3"/>
                                            </p:txEl>
                                          </p:spTgt>
                                        </p:tgtEl>
                                        <p:attrNameLst>
                                          <p:attrName>ppt_x</p:attrName>
                                        </p:attrNameLst>
                                      </p:cBhvr>
                                      <p:tavLst>
                                        <p:tav tm="0">
                                          <p:val>
                                            <p:strVal val="#ppt_x"/>
                                          </p:val>
                                        </p:tav>
                                        <p:tav tm="50000">
                                          <p:val>
                                            <p:strVal val="#ppt_x+.1"/>
                                          </p:val>
                                        </p:tav>
                                        <p:tav tm="100000">
                                          <p:val>
                                            <p:strVal val="#ppt_x"/>
                                          </p:val>
                                        </p:tav>
                                      </p:tavLst>
                                    </p:anim>
                                    <p:anim calcmode="lin" valueType="num">
                                      <p:cBhvr>
                                        <p:cTn id="80" dur="500" fill="hold"/>
                                        <p:tgtEl>
                                          <p:spTgt spid="5">
                                            <p:txEl>
                                              <p:pRg st="3" end="3"/>
                                            </p:txEl>
                                          </p:spTgt>
                                        </p:tgtEl>
                                        <p:attrNameLst>
                                          <p:attrName>ppt_y</p:attrName>
                                        </p:attrNameLst>
                                      </p:cBhvr>
                                      <p:tavLst>
                                        <p:tav tm="0">
                                          <p:val>
                                            <p:strVal val="#ppt_y"/>
                                          </p:val>
                                        </p:tav>
                                        <p:tav tm="100000">
                                          <p:val>
                                            <p:strVal val="#ppt_y"/>
                                          </p:val>
                                        </p:tav>
                                      </p:tavLst>
                                    </p:anim>
                                    <p:anim calcmode="lin" valueType="num">
                                      <p:cBhvr>
                                        <p:cTn id="81" dur="500" fill="hold"/>
                                        <p:tgtEl>
                                          <p:spTgt spid="5">
                                            <p:txEl>
                                              <p:pRg st="3" end="3"/>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82" dur="500" fill="hold"/>
                                        <p:tgtEl>
                                          <p:spTgt spid="5">
                                            <p:txEl>
                                              <p:pRg st="3" end="3"/>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83" dur="500" tmFilter="0,0; .5, 1; 1, 1"/>
                                        <p:tgtEl>
                                          <p:spTgt spid="5">
                                            <p:txEl>
                                              <p:pRg st="3" end="3"/>
                                            </p:txEl>
                                          </p:spTgt>
                                        </p:tgtEl>
                                      </p:cBhvr>
                                    </p:animEffect>
                                  </p:childTnLst>
                                </p:cTn>
                              </p:par>
                              <p:par>
                                <p:cTn id="84" presetID="41" presetClass="entr" presetSubtype="0" fill="hold" nodeType="withEffect">
                                  <p:stCondLst>
                                    <p:cond delay="0"/>
                                  </p:stCondLst>
                                  <p:iterate type="lt">
                                    <p:tmPct val="10000"/>
                                  </p:iterate>
                                  <p:childTnLst>
                                    <p:set>
                                      <p:cBhvr>
                                        <p:cTn id="85" dur="1" fill="hold">
                                          <p:stCondLst>
                                            <p:cond delay="0"/>
                                          </p:stCondLst>
                                        </p:cTn>
                                        <p:tgtEl>
                                          <p:spTgt spid="5">
                                            <p:txEl>
                                              <p:pRg st="4" end="4"/>
                                            </p:txEl>
                                          </p:spTgt>
                                        </p:tgtEl>
                                        <p:attrNameLst>
                                          <p:attrName>style.visibility</p:attrName>
                                        </p:attrNameLst>
                                      </p:cBhvr>
                                      <p:to>
                                        <p:strVal val="visible"/>
                                      </p:to>
                                    </p:set>
                                    <p:anim calcmode="lin" valueType="num">
                                      <p:cBhvr>
                                        <p:cTn id="86" dur="500" fill="hold"/>
                                        <p:tgtEl>
                                          <p:spTgt spid="5">
                                            <p:txEl>
                                              <p:pRg st="4" end="4"/>
                                            </p:txEl>
                                          </p:spTgt>
                                        </p:tgtEl>
                                        <p:attrNameLst>
                                          <p:attrName>ppt_x</p:attrName>
                                        </p:attrNameLst>
                                      </p:cBhvr>
                                      <p:tavLst>
                                        <p:tav tm="0">
                                          <p:val>
                                            <p:strVal val="#ppt_x"/>
                                          </p:val>
                                        </p:tav>
                                        <p:tav tm="50000">
                                          <p:val>
                                            <p:strVal val="#ppt_x+.1"/>
                                          </p:val>
                                        </p:tav>
                                        <p:tav tm="100000">
                                          <p:val>
                                            <p:strVal val="#ppt_x"/>
                                          </p:val>
                                        </p:tav>
                                      </p:tavLst>
                                    </p:anim>
                                    <p:anim calcmode="lin" valueType="num">
                                      <p:cBhvr>
                                        <p:cTn id="87" dur="500" fill="hold"/>
                                        <p:tgtEl>
                                          <p:spTgt spid="5">
                                            <p:txEl>
                                              <p:pRg st="4" end="4"/>
                                            </p:txEl>
                                          </p:spTgt>
                                        </p:tgtEl>
                                        <p:attrNameLst>
                                          <p:attrName>ppt_y</p:attrName>
                                        </p:attrNameLst>
                                      </p:cBhvr>
                                      <p:tavLst>
                                        <p:tav tm="0">
                                          <p:val>
                                            <p:strVal val="#ppt_y"/>
                                          </p:val>
                                        </p:tav>
                                        <p:tav tm="100000">
                                          <p:val>
                                            <p:strVal val="#ppt_y"/>
                                          </p:val>
                                        </p:tav>
                                      </p:tavLst>
                                    </p:anim>
                                    <p:anim calcmode="lin" valueType="num">
                                      <p:cBhvr>
                                        <p:cTn id="88" dur="500" fill="hold"/>
                                        <p:tgtEl>
                                          <p:spTgt spid="5">
                                            <p:txEl>
                                              <p:pRg st="4" end="4"/>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89" dur="500" fill="hold"/>
                                        <p:tgtEl>
                                          <p:spTgt spid="5">
                                            <p:txEl>
                                              <p:pRg st="4" end="4"/>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90" dur="500" tmFilter="0,0; .5, 1; 1, 1"/>
                                        <p:tgtEl>
                                          <p:spTgt spid="5">
                                            <p:txEl>
                                              <p:pRg st="4" end="4"/>
                                            </p:txEl>
                                          </p:spTgt>
                                        </p:tgtEl>
                                      </p:cBhvr>
                                    </p:animEffect>
                                  </p:childTnLst>
                                </p:cTn>
                              </p:par>
                              <p:par>
                                <p:cTn id="91" presetID="41" presetClass="entr" presetSubtype="0" fill="hold" nodeType="withEffect">
                                  <p:stCondLst>
                                    <p:cond delay="0"/>
                                  </p:stCondLst>
                                  <p:iterate type="lt">
                                    <p:tmPct val="10000"/>
                                  </p:iterate>
                                  <p:childTnLst>
                                    <p:set>
                                      <p:cBhvr>
                                        <p:cTn id="92" dur="1" fill="hold">
                                          <p:stCondLst>
                                            <p:cond delay="0"/>
                                          </p:stCondLst>
                                        </p:cTn>
                                        <p:tgtEl>
                                          <p:spTgt spid="5">
                                            <p:txEl>
                                              <p:pRg st="5" end="5"/>
                                            </p:txEl>
                                          </p:spTgt>
                                        </p:tgtEl>
                                        <p:attrNameLst>
                                          <p:attrName>style.visibility</p:attrName>
                                        </p:attrNameLst>
                                      </p:cBhvr>
                                      <p:to>
                                        <p:strVal val="visible"/>
                                      </p:to>
                                    </p:set>
                                    <p:anim calcmode="lin" valueType="num">
                                      <p:cBhvr>
                                        <p:cTn id="93" dur="500" fill="hold"/>
                                        <p:tgtEl>
                                          <p:spTgt spid="5">
                                            <p:txEl>
                                              <p:pRg st="5" end="5"/>
                                            </p:txEl>
                                          </p:spTgt>
                                        </p:tgtEl>
                                        <p:attrNameLst>
                                          <p:attrName>ppt_x</p:attrName>
                                        </p:attrNameLst>
                                      </p:cBhvr>
                                      <p:tavLst>
                                        <p:tav tm="0">
                                          <p:val>
                                            <p:strVal val="#ppt_x"/>
                                          </p:val>
                                        </p:tav>
                                        <p:tav tm="50000">
                                          <p:val>
                                            <p:strVal val="#ppt_x+.1"/>
                                          </p:val>
                                        </p:tav>
                                        <p:tav tm="100000">
                                          <p:val>
                                            <p:strVal val="#ppt_x"/>
                                          </p:val>
                                        </p:tav>
                                      </p:tavLst>
                                    </p:anim>
                                    <p:anim calcmode="lin" valueType="num">
                                      <p:cBhvr>
                                        <p:cTn id="94" dur="500" fill="hold"/>
                                        <p:tgtEl>
                                          <p:spTgt spid="5">
                                            <p:txEl>
                                              <p:pRg st="5" end="5"/>
                                            </p:txEl>
                                          </p:spTgt>
                                        </p:tgtEl>
                                        <p:attrNameLst>
                                          <p:attrName>ppt_y</p:attrName>
                                        </p:attrNameLst>
                                      </p:cBhvr>
                                      <p:tavLst>
                                        <p:tav tm="0">
                                          <p:val>
                                            <p:strVal val="#ppt_y"/>
                                          </p:val>
                                        </p:tav>
                                        <p:tav tm="100000">
                                          <p:val>
                                            <p:strVal val="#ppt_y"/>
                                          </p:val>
                                        </p:tav>
                                      </p:tavLst>
                                    </p:anim>
                                    <p:anim calcmode="lin" valueType="num">
                                      <p:cBhvr>
                                        <p:cTn id="95" dur="500" fill="hold"/>
                                        <p:tgtEl>
                                          <p:spTgt spid="5">
                                            <p:txEl>
                                              <p:pRg st="5" end="5"/>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96" dur="500" fill="hold"/>
                                        <p:tgtEl>
                                          <p:spTgt spid="5">
                                            <p:txEl>
                                              <p:pRg st="5" end="5"/>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97" dur="500" tmFilter="0,0; .5, 1; 1, 1"/>
                                        <p:tgtEl>
                                          <p:spTgt spid="5">
                                            <p:txEl>
                                              <p:pRg st="5" end="5"/>
                                            </p:txEl>
                                          </p:spTgt>
                                        </p:tgtEl>
                                      </p:cBhvr>
                                    </p:animEffect>
                                  </p:childTnLst>
                                </p:cTn>
                              </p:par>
                              <p:par>
                                <p:cTn id="98" presetID="41" presetClass="entr" presetSubtype="0" fill="hold" nodeType="withEffect">
                                  <p:stCondLst>
                                    <p:cond delay="0"/>
                                  </p:stCondLst>
                                  <p:iterate type="lt">
                                    <p:tmPct val="10000"/>
                                  </p:iterate>
                                  <p:childTnLst>
                                    <p:set>
                                      <p:cBhvr>
                                        <p:cTn id="99" dur="1" fill="hold">
                                          <p:stCondLst>
                                            <p:cond delay="0"/>
                                          </p:stCondLst>
                                        </p:cTn>
                                        <p:tgtEl>
                                          <p:spTgt spid="5">
                                            <p:txEl>
                                              <p:pRg st="6" end="6"/>
                                            </p:txEl>
                                          </p:spTgt>
                                        </p:tgtEl>
                                        <p:attrNameLst>
                                          <p:attrName>style.visibility</p:attrName>
                                        </p:attrNameLst>
                                      </p:cBhvr>
                                      <p:to>
                                        <p:strVal val="visible"/>
                                      </p:to>
                                    </p:set>
                                    <p:anim calcmode="lin" valueType="num">
                                      <p:cBhvr>
                                        <p:cTn id="100" dur="500" fill="hold"/>
                                        <p:tgtEl>
                                          <p:spTgt spid="5">
                                            <p:txEl>
                                              <p:pRg st="6" end="6"/>
                                            </p:txEl>
                                          </p:spTgt>
                                        </p:tgtEl>
                                        <p:attrNameLst>
                                          <p:attrName>ppt_x</p:attrName>
                                        </p:attrNameLst>
                                      </p:cBhvr>
                                      <p:tavLst>
                                        <p:tav tm="0">
                                          <p:val>
                                            <p:strVal val="#ppt_x"/>
                                          </p:val>
                                        </p:tav>
                                        <p:tav tm="50000">
                                          <p:val>
                                            <p:strVal val="#ppt_x+.1"/>
                                          </p:val>
                                        </p:tav>
                                        <p:tav tm="100000">
                                          <p:val>
                                            <p:strVal val="#ppt_x"/>
                                          </p:val>
                                        </p:tav>
                                      </p:tavLst>
                                    </p:anim>
                                    <p:anim calcmode="lin" valueType="num">
                                      <p:cBhvr>
                                        <p:cTn id="101" dur="500" fill="hold"/>
                                        <p:tgtEl>
                                          <p:spTgt spid="5">
                                            <p:txEl>
                                              <p:pRg st="6" end="6"/>
                                            </p:txEl>
                                          </p:spTgt>
                                        </p:tgtEl>
                                        <p:attrNameLst>
                                          <p:attrName>ppt_y</p:attrName>
                                        </p:attrNameLst>
                                      </p:cBhvr>
                                      <p:tavLst>
                                        <p:tav tm="0">
                                          <p:val>
                                            <p:strVal val="#ppt_y"/>
                                          </p:val>
                                        </p:tav>
                                        <p:tav tm="100000">
                                          <p:val>
                                            <p:strVal val="#ppt_y"/>
                                          </p:val>
                                        </p:tav>
                                      </p:tavLst>
                                    </p:anim>
                                    <p:anim calcmode="lin" valueType="num">
                                      <p:cBhvr>
                                        <p:cTn id="102" dur="500" fill="hold"/>
                                        <p:tgtEl>
                                          <p:spTgt spid="5">
                                            <p:txEl>
                                              <p:pRg st="6" end="6"/>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3" dur="500" fill="hold"/>
                                        <p:tgtEl>
                                          <p:spTgt spid="5">
                                            <p:txEl>
                                              <p:pRg st="6" end="6"/>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04" dur="500" tmFilter="0,0; .5, 1; 1, 1"/>
                                        <p:tgtEl>
                                          <p:spTgt spid="5">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2054" name="Picture 6" descr="1273 Παράδοξα φυσικά φαινόμενα στον κόσμο"/>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14273" y="0"/>
            <a:ext cx="9129727" cy="6853919"/>
          </a:xfrm>
          <a:prstGeom prst="rect">
            <a:avLst/>
          </a:prstGeom>
          <a:noFill/>
          <a:extLst>
            <a:ext uri="{909E8E84-426E-40DD-AFC4-6F175D3DCCD1}">
              <a14:hiddenFill xmlns="" xmlns:a14="http://schemas.microsoft.com/office/drawing/2010/main">
                <a:solidFill>
                  <a:srgbClr val="FFFFFF"/>
                </a:solidFill>
              </a14:hiddenFill>
            </a:ext>
          </a:extLst>
        </p:spPr>
      </p:pic>
      <p:sp>
        <p:nvSpPr>
          <p:cNvPr id="4" name="Ορθογώνιο 3"/>
          <p:cNvSpPr/>
          <p:nvPr/>
        </p:nvSpPr>
        <p:spPr>
          <a:xfrm>
            <a:off x="4932040" y="188640"/>
            <a:ext cx="4067944" cy="2308324"/>
          </a:xfrm>
          <a:prstGeom prst="rect">
            <a:avLst/>
          </a:prstGeom>
        </p:spPr>
        <p:txBody>
          <a:bodyPr wrap="square">
            <a:spAutoFit/>
          </a:bodyPr>
          <a:lstStyle/>
          <a:p>
            <a:pPr algn="ctr"/>
            <a:r>
              <a:rPr lang="el-GR" sz="2400" b="1" dirty="0" smtClean="0">
                <a:solidFill>
                  <a:schemeClr val="tx2">
                    <a:lumMod val="20000"/>
                    <a:lumOff val="80000"/>
                  </a:schemeClr>
                </a:solidFill>
                <a:effectLst>
                  <a:outerShdw blurRad="38100" dist="38100" dir="2700000" algn="tl">
                    <a:srgbClr val="000000">
                      <a:alpha val="43137"/>
                    </a:srgbClr>
                  </a:outerShdw>
                </a:effectLst>
                <a:latin typeface="Comic Sans MS" panose="030F0702030302020204" pitchFamily="66" charset="0"/>
              </a:rPr>
              <a:t>Η </a:t>
            </a:r>
            <a:r>
              <a:rPr lang="el-GR" sz="2400" b="1" dirty="0">
                <a:solidFill>
                  <a:schemeClr val="tx2">
                    <a:lumMod val="20000"/>
                    <a:lumOff val="80000"/>
                  </a:schemeClr>
                </a:solidFill>
                <a:effectLst>
                  <a:outerShdw blurRad="38100" dist="38100" dir="2700000" algn="tl">
                    <a:srgbClr val="000000">
                      <a:alpha val="43137"/>
                    </a:srgbClr>
                  </a:outerShdw>
                </a:effectLst>
                <a:latin typeface="Comic Sans MS" panose="030F0702030302020204" pitchFamily="66" charset="0"/>
              </a:rPr>
              <a:t>φύση, έχει το δικό της τρόπο της να μαγεύει τους ανθρώπους </a:t>
            </a:r>
            <a:r>
              <a:rPr lang="el-GR" sz="2400" b="1" dirty="0" smtClean="0">
                <a:solidFill>
                  <a:schemeClr val="tx2">
                    <a:lumMod val="20000"/>
                    <a:lumOff val="80000"/>
                  </a:schemeClr>
                </a:solidFill>
                <a:effectLst>
                  <a:outerShdw blurRad="38100" dist="38100" dir="2700000" algn="tl">
                    <a:srgbClr val="000000">
                      <a:alpha val="43137"/>
                    </a:srgbClr>
                  </a:outerShdw>
                </a:effectLst>
                <a:latin typeface="Comic Sans MS" panose="030F0702030302020204" pitchFamily="66" charset="0"/>
              </a:rPr>
              <a:t>και </a:t>
            </a:r>
            <a:r>
              <a:rPr lang="el-GR" sz="2400" b="1" dirty="0">
                <a:solidFill>
                  <a:schemeClr val="tx2">
                    <a:lumMod val="20000"/>
                    <a:lumOff val="80000"/>
                  </a:schemeClr>
                </a:solidFill>
                <a:effectLst>
                  <a:outerShdw blurRad="38100" dist="38100" dir="2700000" algn="tl">
                    <a:srgbClr val="000000">
                      <a:alpha val="43137"/>
                    </a:srgbClr>
                  </a:outerShdw>
                </a:effectLst>
                <a:latin typeface="Comic Sans MS" panose="030F0702030302020204" pitchFamily="66" charset="0"/>
              </a:rPr>
              <a:t>τα φαινόμενα </a:t>
            </a:r>
            <a:r>
              <a:rPr lang="el-GR" sz="2400" b="1" dirty="0" smtClean="0">
                <a:solidFill>
                  <a:schemeClr val="tx2">
                    <a:lumMod val="20000"/>
                    <a:lumOff val="80000"/>
                  </a:schemeClr>
                </a:solidFill>
                <a:effectLst>
                  <a:outerShdw blurRad="38100" dist="38100" dir="2700000" algn="tl">
                    <a:srgbClr val="000000">
                      <a:alpha val="43137"/>
                    </a:srgbClr>
                  </a:outerShdw>
                </a:effectLst>
                <a:latin typeface="Comic Sans MS" panose="030F0702030302020204" pitchFamily="66" charset="0"/>
              </a:rPr>
              <a:t>που ακολουθούν το αποδεικνύουν περίτρανα</a:t>
            </a:r>
            <a:r>
              <a:rPr lang="el-GR" sz="2400" b="1" dirty="0">
                <a:solidFill>
                  <a:schemeClr val="tx2">
                    <a:lumMod val="20000"/>
                    <a:lumOff val="80000"/>
                  </a:schemeClr>
                </a:solidFill>
                <a:effectLst>
                  <a:outerShdw blurRad="38100" dist="38100" dir="2700000" algn="tl">
                    <a:srgbClr val="000000">
                      <a:alpha val="43137"/>
                    </a:srgbClr>
                  </a:outerShdw>
                </a:effectLst>
                <a:latin typeface="Comic Sans MS" panose="030F0702030302020204" pitchFamily="66" charset="0"/>
              </a:rPr>
              <a:t>.</a:t>
            </a:r>
            <a:endParaRPr lang="en-GB" sz="2400" b="1" dirty="0">
              <a:solidFill>
                <a:schemeClr val="tx2">
                  <a:lumMod val="20000"/>
                  <a:lumOff val="80000"/>
                </a:schemeClr>
              </a:solidFill>
              <a:effectLst>
                <a:outerShdw blurRad="38100" dist="38100" dir="2700000" algn="tl">
                  <a:srgbClr val="000000">
                    <a:alpha val="43137"/>
                  </a:srgbClr>
                </a:outerShdw>
              </a:effectLst>
              <a:latin typeface="Comic Sans MS" panose="030F0702030302020204" pitchFamily="66" charset="0"/>
            </a:endParaRPr>
          </a:p>
        </p:txBody>
      </p:sp>
      <p:sp>
        <p:nvSpPr>
          <p:cNvPr id="5" name="Ορθογώνιο 4"/>
          <p:cNvSpPr/>
          <p:nvPr/>
        </p:nvSpPr>
        <p:spPr>
          <a:xfrm>
            <a:off x="14273" y="188640"/>
            <a:ext cx="4564863" cy="2308324"/>
          </a:xfrm>
          <a:prstGeom prst="rect">
            <a:avLst/>
          </a:prstGeom>
        </p:spPr>
        <p:txBody>
          <a:bodyPr wrap="square">
            <a:spAutoFit/>
          </a:bodyPr>
          <a:lstStyle/>
          <a:p>
            <a:pPr algn="ctr"/>
            <a:r>
              <a:rPr lang="el-GR" sz="2400" b="1" dirty="0">
                <a:solidFill>
                  <a:schemeClr val="tx2">
                    <a:lumMod val="20000"/>
                    <a:lumOff val="80000"/>
                  </a:schemeClr>
                </a:solidFill>
                <a:latin typeface="Comic Sans MS" panose="030F0702030302020204" pitchFamily="66" charset="0"/>
              </a:rPr>
              <a:t>Τα φυσικά φαινόμενα, μπορεί πολλές φορές να είναι καταστροφικά, υπάρχουν </a:t>
            </a:r>
            <a:endParaRPr lang="el-GR" sz="2400" b="1" dirty="0" smtClean="0">
              <a:solidFill>
                <a:schemeClr val="tx2">
                  <a:lumMod val="20000"/>
                  <a:lumOff val="80000"/>
                </a:schemeClr>
              </a:solidFill>
              <a:latin typeface="Comic Sans MS" panose="030F0702030302020204" pitchFamily="66" charset="0"/>
            </a:endParaRPr>
          </a:p>
          <a:p>
            <a:pPr algn="ctr"/>
            <a:r>
              <a:rPr lang="el-GR" sz="2400" b="1" dirty="0" smtClean="0">
                <a:solidFill>
                  <a:schemeClr val="tx2">
                    <a:lumMod val="20000"/>
                    <a:lumOff val="80000"/>
                  </a:schemeClr>
                </a:solidFill>
                <a:latin typeface="Comic Sans MS" panose="030F0702030302020204" pitchFamily="66" charset="0"/>
              </a:rPr>
              <a:t>όμως </a:t>
            </a:r>
            <a:r>
              <a:rPr lang="el-GR" sz="2400" b="1" dirty="0">
                <a:solidFill>
                  <a:schemeClr val="tx2">
                    <a:lumMod val="20000"/>
                    <a:lumOff val="80000"/>
                  </a:schemeClr>
                </a:solidFill>
                <a:latin typeface="Comic Sans MS" panose="030F0702030302020204" pitchFamily="66" charset="0"/>
              </a:rPr>
              <a:t>και φορές που </a:t>
            </a:r>
            <a:endParaRPr lang="el-GR" sz="2400" b="1" dirty="0" smtClean="0">
              <a:solidFill>
                <a:schemeClr val="tx2">
                  <a:lumMod val="20000"/>
                  <a:lumOff val="80000"/>
                </a:schemeClr>
              </a:solidFill>
              <a:latin typeface="Comic Sans MS" panose="030F0702030302020204" pitchFamily="66" charset="0"/>
            </a:endParaRPr>
          </a:p>
          <a:p>
            <a:pPr algn="ctr"/>
            <a:r>
              <a:rPr lang="el-GR" sz="2400" b="1" dirty="0" smtClean="0">
                <a:solidFill>
                  <a:schemeClr val="tx2">
                    <a:lumMod val="20000"/>
                    <a:lumOff val="80000"/>
                  </a:schemeClr>
                </a:solidFill>
                <a:latin typeface="Comic Sans MS" panose="030F0702030302020204" pitchFamily="66" charset="0"/>
              </a:rPr>
              <a:t>μας αφήνουν </a:t>
            </a:r>
            <a:r>
              <a:rPr lang="el-GR" sz="2400" b="1" dirty="0">
                <a:solidFill>
                  <a:schemeClr val="tx2">
                    <a:lumMod val="20000"/>
                    <a:lumOff val="80000"/>
                  </a:schemeClr>
                </a:solidFill>
                <a:latin typeface="Comic Sans MS" panose="030F0702030302020204" pitchFamily="66" charset="0"/>
              </a:rPr>
              <a:t>άφωνους </a:t>
            </a:r>
            <a:r>
              <a:rPr lang="el-GR" sz="2400" b="1" dirty="0" smtClean="0">
                <a:solidFill>
                  <a:schemeClr val="tx2">
                    <a:lumMod val="20000"/>
                    <a:lumOff val="80000"/>
                  </a:schemeClr>
                </a:solidFill>
                <a:latin typeface="Comic Sans MS" panose="030F0702030302020204" pitchFamily="66" charset="0"/>
              </a:rPr>
              <a:t>με </a:t>
            </a:r>
            <a:r>
              <a:rPr lang="el-GR" sz="2400" b="1" dirty="0">
                <a:solidFill>
                  <a:schemeClr val="tx2">
                    <a:lumMod val="20000"/>
                    <a:lumOff val="80000"/>
                  </a:schemeClr>
                </a:solidFill>
                <a:latin typeface="Comic Sans MS" panose="030F0702030302020204" pitchFamily="66" charset="0"/>
              </a:rPr>
              <a:t>την </a:t>
            </a:r>
            <a:r>
              <a:rPr lang="el-GR" sz="2400" b="1" dirty="0" smtClean="0">
                <a:solidFill>
                  <a:schemeClr val="tx2">
                    <a:lumMod val="20000"/>
                    <a:lumOff val="80000"/>
                  </a:schemeClr>
                </a:solidFill>
                <a:latin typeface="Comic Sans MS" panose="030F0702030302020204" pitchFamily="66" charset="0"/>
              </a:rPr>
              <a:t>ομορφιά </a:t>
            </a:r>
            <a:r>
              <a:rPr lang="el-GR" sz="2400" b="1" dirty="0">
                <a:solidFill>
                  <a:schemeClr val="tx2">
                    <a:lumMod val="20000"/>
                    <a:lumOff val="80000"/>
                  </a:schemeClr>
                </a:solidFill>
                <a:latin typeface="Comic Sans MS" panose="030F0702030302020204" pitchFamily="66" charset="0"/>
              </a:rPr>
              <a:t>τους. </a:t>
            </a:r>
            <a:endParaRPr lang="el-GR" sz="2400" b="1" dirty="0">
              <a:solidFill>
                <a:schemeClr val="tx2">
                  <a:lumMod val="20000"/>
                  <a:lumOff val="80000"/>
                </a:schemeClr>
              </a:solidFill>
            </a:endParaRPr>
          </a:p>
        </p:txBody>
      </p:sp>
    </p:spTree>
    <p:extLst>
      <p:ext uri="{BB962C8B-B14F-4D97-AF65-F5344CB8AC3E}">
        <p14:creationId xmlns="" xmlns:p14="http://schemas.microsoft.com/office/powerpoint/2010/main" val="17960905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 name="2 - Θέση περιεχομένου"/>
          <p:cNvSpPr>
            <a:spLocks noGrp="1"/>
          </p:cNvSpPr>
          <p:nvPr>
            <p:ph idx="1"/>
          </p:nvPr>
        </p:nvSpPr>
        <p:spPr>
          <a:xfrm>
            <a:off x="457200" y="0"/>
            <a:ext cx="8229600" cy="7101408"/>
          </a:xfrm>
        </p:spPr>
        <p:txBody>
          <a:bodyPr>
            <a:normAutofit fontScale="70000" lnSpcReduction="20000"/>
          </a:bodyPr>
          <a:lstStyle/>
          <a:p>
            <a:pPr>
              <a:buNone/>
            </a:pPr>
            <a:r>
              <a:rPr lang="el-GR" sz="3800" dirty="0" smtClean="0">
                <a:solidFill>
                  <a:srgbClr val="C00000"/>
                </a:solidFill>
                <a:latin typeface="Comic Sans MS" pitchFamily="66" charset="0"/>
              </a:rPr>
              <a:t>            </a:t>
            </a:r>
          </a:p>
          <a:p>
            <a:pPr>
              <a:buNone/>
            </a:pPr>
            <a:r>
              <a:rPr lang="el-GR" sz="3800" dirty="0" smtClean="0">
                <a:solidFill>
                  <a:srgbClr val="C00000"/>
                </a:solidFill>
                <a:latin typeface="Comic Sans MS" pitchFamily="66" charset="0"/>
              </a:rPr>
              <a:t> </a:t>
            </a:r>
            <a:r>
              <a:rPr lang="el-GR" sz="3800" dirty="0" smtClean="0">
                <a:solidFill>
                  <a:srgbClr val="FF6600"/>
                </a:solidFill>
                <a:latin typeface="Comic Sans MS" pitchFamily="66" charset="0"/>
              </a:rPr>
              <a:t>« Και η επιστήμη και η τέχνη</a:t>
            </a:r>
          </a:p>
          <a:p>
            <a:pPr>
              <a:buNone/>
            </a:pPr>
            <a:r>
              <a:rPr lang="el-GR" sz="3800" dirty="0" smtClean="0">
                <a:solidFill>
                  <a:srgbClr val="FF6600"/>
                </a:solidFill>
                <a:latin typeface="Comic Sans MS" pitchFamily="66" charset="0"/>
              </a:rPr>
              <a:t>                                     είναι μορφές δημιουργίας».</a:t>
            </a:r>
          </a:p>
          <a:p>
            <a:pPr algn="just">
              <a:buNone/>
            </a:pPr>
            <a:r>
              <a:rPr lang="el-GR" sz="3800" dirty="0" smtClean="0">
                <a:solidFill>
                  <a:srgbClr val="FF6600"/>
                </a:solidFill>
                <a:latin typeface="Comic Sans MS" pitchFamily="66" charset="0"/>
              </a:rPr>
              <a:t>   </a:t>
            </a:r>
            <a:endParaRPr lang="el-GR" sz="3800" dirty="0" smtClean="0">
              <a:solidFill>
                <a:schemeClr val="bg1"/>
              </a:solidFill>
              <a:latin typeface="Comic Sans MS" pitchFamily="66" charset="0"/>
            </a:endParaRPr>
          </a:p>
          <a:p>
            <a:pPr algn="just">
              <a:buNone/>
            </a:pPr>
            <a:r>
              <a:rPr lang="el-GR" sz="3800" dirty="0" smtClean="0">
                <a:solidFill>
                  <a:schemeClr val="bg1"/>
                </a:solidFill>
                <a:latin typeface="Comic Sans MS" pitchFamily="66" charset="0"/>
              </a:rPr>
              <a:t>   Ο επιστήμονας που θα βρει μια αλήθεια έχει την</a:t>
            </a:r>
          </a:p>
          <a:p>
            <a:pPr algn="just">
              <a:buNone/>
            </a:pPr>
            <a:r>
              <a:rPr lang="el-GR" sz="3800" dirty="0" smtClean="0">
                <a:solidFill>
                  <a:schemeClr val="bg1"/>
                </a:solidFill>
                <a:latin typeface="Comic Sans MS" pitchFamily="66" charset="0"/>
              </a:rPr>
              <a:t>    ίδια εσωτερική χαρά με το ζωγράφο που θα τελειώσει έναν πίνακα. </a:t>
            </a:r>
          </a:p>
          <a:p>
            <a:pPr algn="just">
              <a:buNone/>
            </a:pPr>
            <a:r>
              <a:rPr lang="el-GR" sz="3800" dirty="0" smtClean="0">
                <a:solidFill>
                  <a:schemeClr val="bg1"/>
                </a:solidFill>
                <a:latin typeface="Comic Sans MS" pitchFamily="66" charset="0"/>
              </a:rPr>
              <a:t>   Ο Πικάσο είπε πως "κανείς δεν ξέρει πότε τελειώνει ένας πίνακας’’. </a:t>
            </a:r>
          </a:p>
          <a:p>
            <a:pPr algn="just">
              <a:buNone/>
            </a:pPr>
            <a:r>
              <a:rPr lang="el-GR" sz="3800" dirty="0" smtClean="0">
                <a:solidFill>
                  <a:schemeClr val="bg1"/>
                </a:solidFill>
                <a:latin typeface="Comic Sans MS" pitchFamily="66" charset="0"/>
              </a:rPr>
              <a:t>   Το ίδιο αισθάνεται και ο φυσικός. Ακόμα και αν καταλήξει σε κάτι σημαντικό, ρωτά αμέσως αν αυτό είναι το τέλος; Συνήθως, πρέπει να πάει λίγο παρακάτω. "</a:t>
            </a:r>
          </a:p>
          <a:p>
            <a:pPr>
              <a:buNone/>
            </a:pPr>
            <a:r>
              <a:rPr lang="el-GR" sz="3800" dirty="0" smtClean="0">
                <a:solidFill>
                  <a:schemeClr val="bg1"/>
                </a:solidFill>
                <a:latin typeface="Comic Sans MS" pitchFamily="66" charset="0"/>
              </a:rPr>
              <a:t> </a:t>
            </a:r>
          </a:p>
          <a:p>
            <a:pPr>
              <a:buNone/>
            </a:pPr>
            <a:r>
              <a:rPr lang="el-GR" dirty="0" smtClean="0">
                <a:latin typeface="Comic Sans MS" pitchFamily="66" charset="0"/>
              </a:rPr>
              <a:t>                                                </a:t>
            </a:r>
            <a:r>
              <a:rPr lang="el-GR" dirty="0" smtClean="0">
                <a:solidFill>
                  <a:schemeClr val="accent5">
                    <a:lumMod val="75000"/>
                  </a:schemeClr>
                </a:solidFill>
                <a:latin typeface="Comic Sans MS" pitchFamily="66" charset="0"/>
              </a:rPr>
              <a:t>Γιώργος  Γραμματικάκης</a:t>
            </a:r>
          </a:p>
          <a:p>
            <a:pPr>
              <a:buNone/>
            </a:pPr>
            <a:r>
              <a:rPr lang="el-GR" dirty="0" smtClean="0">
                <a:solidFill>
                  <a:schemeClr val="accent5">
                    <a:lumMod val="75000"/>
                  </a:schemeClr>
                </a:solidFill>
                <a:latin typeface="Comic Sans MS" pitchFamily="66" charset="0"/>
              </a:rPr>
              <a:t>         </a:t>
            </a:r>
          </a:p>
          <a:p>
            <a:pPr>
              <a:buNone/>
            </a:pPr>
            <a:r>
              <a:rPr lang="el-GR" dirty="0" smtClean="0">
                <a:solidFill>
                  <a:schemeClr val="accent5">
                    <a:lumMod val="75000"/>
                  </a:schemeClr>
                </a:solidFill>
                <a:latin typeface="Comic Sans MS" pitchFamily="66" charset="0"/>
              </a:rPr>
              <a:t>                                 Φυσικός και καθηγητής στο τμήμα Φυσικής</a:t>
            </a:r>
          </a:p>
          <a:p>
            <a:pPr>
              <a:buNone/>
            </a:pPr>
            <a:r>
              <a:rPr lang="el-GR" dirty="0" smtClean="0">
                <a:solidFill>
                  <a:schemeClr val="accent5">
                    <a:lumMod val="75000"/>
                  </a:schemeClr>
                </a:solidFill>
                <a:latin typeface="Comic Sans MS" pitchFamily="66" charset="0"/>
              </a:rPr>
              <a:t>                                           του Πανεπιστημίου Κρήτης</a:t>
            </a:r>
          </a:p>
          <a:p>
            <a:pPr>
              <a:buNone/>
            </a:pPr>
            <a:r>
              <a:rPr lang="el-GR" dirty="0" smtClean="0">
                <a:latin typeface="Comic Sans MS" pitchFamily="66" charset="0"/>
              </a:rPr>
              <a:t> </a:t>
            </a:r>
          </a:p>
          <a:p>
            <a:endParaRPr lang="el-GR" dirty="0"/>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bg>
      <p:bgPr>
        <a:solidFill>
          <a:schemeClr val="bg1">
            <a:lumMod val="85000"/>
          </a:schemeClr>
        </a:solidFill>
        <a:effectLst/>
      </p:bgPr>
    </p:bg>
    <p:spTree>
      <p:nvGrpSpPr>
        <p:cNvPr id="1" name=""/>
        <p:cNvGrpSpPr/>
        <p:nvPr/>
      </p:nvGrpSpPr>
      <p:grpSpPr>
        <a:xfrm>
          <a:off x="0" y="0"/>
          <a:ext cx="0" cy="0"/>
          <a:chOff x="0" y="0"/>
          <a:chExt cx="0" cy="0"/>
        </a:xfrm>
      </p:grpSpPr>
      <p:sp>
        <p:nvSpPr>
          <p:cNvPr id="4" name="TextBox 3"/>
          <p:cNvSpPr txBox="1"/>
          <p:nvPr/>
        </p:nvSpPr>
        <p:spPr>
          <a:xfrm rot="20834864">
            <a:off x="4630625" y="1187107"/>
            <a:ext cx="4526873" cy="585097"/>
          </a:xfrm>
          <a:prstGeom prst="rect">
            <a:avLst/>
          </a:prstGeom>
          <a:noFill/>
        </p:spPr>
        <p:txBody>
          <a:bodyPr wrap="square" rtlCol="0">
            <a:spAutoFit/>
          </a:bodyPr>
          <a:lstStyle/>
          <a:p>
            <a:pPr algn="ctr">
              <a:lnSpc>
                <a:spcPct val="150000"/>
              </a:lnSpc>
            </a:pPr>
            <a:r>
              <a:rPr lang="en-US" sz="2400" b="1" dirty="0" smtClean="0">
                <a:solidFill>
                  <a:schemeClr val="tx2">
                    <a:lumMod val="75000"/>
                  </a:schemeClr>
                </a:solidFill>
                <a:effectLst>
                  <a:outerShdw blurRad="38100" dist="38100" dir="2700000" algn="tl">
                    <a:srgbClr val="000000">
                      <a:alpha val="43137"/>
                    </a:srgbClr>
                  </a:outerShdw>
                </a:effectLst>
                <a:latin typeface="Comic Sans MS" panose="030F0702030302020204" pitchFamily="66" charset="0"/>
              </a:rPr>
              <a:t>“</a:t>
            </a:r>
            <a:r>
              <a:rPr lang="el-GR" sz="2400" b="1" dirty="0" smtClean="0">
                <a:solidFill>
                  <a:schemeClr val="tx2">
                    <a:lumMod val="75000"/>
                  </a:schemeClr>
                </a:solidFill>
                <a:effectLst>
                  <a:outerShdw blurRad="38100" dist="38100" dir="2700000" algn="tl">
                    <a:srgbClr val="000000">
                      <a:alpha val="43137"/>
                    </a:srgbClr>
                  </a:outerShdw>
                </a:effectLst>
                <a:latin typeface="Comic Sans MS" panose="030F0702030302020204" pitchFamily="66" charset="0"/>
              </a:rPr>
              <a:t>Πάνω </a:t>
            </a:r>
            <a:r>
              <a:rPr lang="el-GR" sz="2400" b="1" dirty="0">
                <a:solidFill>
                  <a:schemeClr val="tx2">
                    <a:lumMod val="75000"/>
                  </a:schemeClr>
                </a:solidFill>
                <a:effectLst>
                  <a:outerShdw blurRad="38100" dist="38100" dir="2700000" algn="tl">
                    <a:srgbClr val="000000">
                      <a:alpha val="43137"/>
                    </a:srgbClr>
                  </a:outerShdw>
                </a:effectLst>
                <a:latin typeface="Comic Sans MS" panose="030F0702030302020204" pitchFamily="66" charset="0"/>
              </a:rPr>
              <a:t>από την </a:t>
            </a:r>
            <a:r>
              <a:rPr lang="el-GR" sz="2400" b="1" dirty="0" smtClean="0">
                <a:solidFill>
                  <a:schemeClr val="tx2">
                    <a:lumMod val="75000"/>
                  </a:schemeClr>
                </a:solidFill>
                <a:effectLst>
                  <a:outerShdw blurRad="38100" dist="38100" dir="2700000" algn="tl">
                    <a:srgbClr val="000000">
                      <a:alpha val="43137"/>
                    </a:srgbClr>
                  </a:outerShdw>
                </a:effectLst>
                <a:latin typeface="Comic Sans MS" panose="030F0702030302020204" pitchFamily="66" charset="0"/>
              </a:rPr>
              <a:t>πόλη</a:t>
            </a:r>
            <a:r>
              <a:rPr lang="en-US" sz="2400" b="1" dirty="0" smtClean="0">
                <a:solidFill>
                  <a:schemeClr val="tx2">
                    <a:lumMod val="75000"/>
                  </a:schemeClr>
                </a:solidFill>
                <a:effectLst>
                  <a:outerShdw blurRad="38100" dist="38100" dir="2700000" algn="tl">
                    <a:srgbClr val="000000">
                      <a:alpha val="43137"/>
                    </a:srgbClr>
                  </a:outerShdw>
                </a:effectLst>
                <a:latin typeface="Comic Sans MS" panose="030F0702030302020204" pitchFamily="66" charset="0"/>
              </a:rPr>
              <a:t>”</a:t>
            </a:r>
            <a:endParaRPr lang="el-GR" sz="2400" b="1" dirty="0">
              <a:solidFill>
                <a:schemeClr val="tx2">
                  <a:lumMod val="75000"/>
                </a:schemeClr>
              </a:solidFill>
              <a:effectLst>
                <a:outerShdw blurRad="38100" dist="38100" dir="2700000" algn="tl">
                  <a:srgbClr val="000000">
                    <a:alpha val="43137"/>
                  </a:srgbClr>
                </a:outerShdw>
              </a:effectLst>
              <a:latin typeface="Comic Sans MS" panose="030F0702030302020204" pitchFamily="66" charset="0"/>
            </a:endParaRPr>
          </a:p>
        </p:txBody>
      </p:sp>
      <p:pic>
        <p:nvPicPr>
          <p:cNvPr id="5" name="Εικόνα 4"/>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1" y="0"/>
            <a:ext cx="4616301" cy="3617640"/>
          </a:xfrm>
          <a:prstGeom prst="rect">
            <a:avLst/>
          </a:prstGeom>
        </p:spPr>
      </p:pic>
      <p:pic>
        <p:nvPicPr>
          <p:cNvPr id="6" name="Εικόνα 5"/>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4604824" y="3617640"/>
            <a:ext cx="4538350" cy="3240360"/>
          </a:xfrm>
          <a:prstGeom prst="rect">
            <a:avLst/>
          </a:prstGeom>
        </p:spPr>
      </p:pic>
      <p:sp>
        <p:nvSpPr>
          <p:cNvPr id="7" name="TextBox 6"/>
          <p:cNvSpPr txBox="1"/>
          <p:nvPr/>
        </p:nvSpPr>
        <p:spPr>
          <a:xfrm rot="706278">
            <a:off x="-3879" y="4524979"/>
            <a:ext cx="4616300" cy="646331"/>
          </a:xfrm>
          <a:prstGeom prst="rect">
            <a:avLst/>
          </a:prstGeom>
          <a:noFill/>
        </p:spPr>
        <p:txBody>
          <a:bodyPr wrap="square" rtlCol="0">
            <a:spAutoFit/>
          </a:bodyPr>
          <a:lstStyle/>
          <a:p>
            <a:pPr algn="ctr">
              <a:lnSpc>
                <a:spcPct val="150000"/>
              </a:lnSpc>
            </a:pPr>
            <a:r>
              <a:rPr lang="en-US" sz="2400" b="1" dirty="0" smtClean="0">
                <a:solidFill>
                  <a:schemeClr val="accent3">
                    <a:lumMod val="75000"/>
                  </a:schemeClr>
                </a:solidFill>
                <a:effectLst>
                  <a:outerShdw blurRad="38100" dist="38100" dir="2700000" algn="tl">
                    <a:srgbClr val="000000">
                      <a:alpha val="43137"/>
                    </a:srgbClr>
                  </a:outerShdw>
                </a:effectLst>
                <a:latin typeface="Comic Sans MS" panose="030F0702030302020204" pitchFamily="66" charset="0"/>
              </a:rPr>
              <a:t>“Impression-</a:t>
            </a:r>
            <a:r>
              <a:rPr lang="el-GR" sz="2400" b="1" dirty="0" smtClean="0">
                <a:solidFill>
                  <a:schemeClr val="accent3">
                    <a:lumMod val="75000"/>
                  </a:schemeClr>
                </a:solidFill>
                <a:effectLst>
                  <a:outerShdw blurRad="38100" dist="38100" dir="2700000" algn="tl">
                    <a:srgbClr val="000000">
                      <a:alpha val="43137"/>
                    </a:srgbClr>
                  </a:outerShdw>
                </a:effectLst>
                <a:latin typeface="Comic Sans MS" panose="030F0702030302020204" pitchFamily="66" charset="0"/>
              </a:rPr>
              <a:t>Ανατολή ήλιου</a:t>
            </a:r>
            <a:r>
              <a:rPr lang="en-US" sz="2400" b="1" dirty="0" smtClean="0">
                <a:solidFill>
                  <a:schemeClr val="accent3">
                    <a:lumMod val="75000"/>
                  </a:schemeClr>
                </a:solidFill>
                <a:effectLst>
                  <a:outerShdw blurRad="38100" dist="38100" dir="2700000" algn="tl">
                    <a:srgbClr val="000000">
                      <a:alpha val="43137"/>
                    </a:srgbClr>
                  </a:outerShdw>
                </a:effectLst>
                <a:latin typeface="Comic Sans MS" panose="030F0702030302020204" pitchFamily="66" charset="0"/>
              </a:rPr>
              <a:t>”</a:t>
            </a:r>
            <a:endParaRPr lang="en-GB" sz="2400" b="1" dirty="0" smtClean="0">
              <a:solidFill>
                <a:schemeClr val="accent3">
                  <a:lumMod val="75000"/>
                </a:schemeClr>
              </a:solidFill>
              <a:effectLst>
                <a:outerShdw blurRad="38100" dist="38100" dir="2700000" algn="tl">
                  <a:srgbClr val="000000">
                    <a:alpha val="43137"/>
                  </a:srgbClr>
                </a:outerShdw>
              </a:effectLst>
              <a:latin typeface="Comic Sans MS" panose="030F0702030302020204" pitchFamily="66" charset="0"/>
            </a:endParaRPr>
          </a:p>
        </p:txBody>
      </p:sp>
      <p:sp>
        <p:nvSpPr>
          <p:cNvPr id="8" name="Ορθογώνιο 7"/>
          <p:cNvSpPr/>
          <p:nvPr/>
        </p:nvSpPr>
        <p:spPr>
          <a:xfrm>
            <a:off x="4788024" y="2965127"/>
            <a:ext cx="2387192" cy="507831"/>
          </a:xfrm>
          <a:prstGeom prst="rect">
            <a:avLst/>
          </a:prstGeom>
        </p:spPr>
        <p:txBody>
          <a:bodyPr wrap="none">
            <a:spAutoFit/>
          </a:bodyPr>
          <a:lstStyle/>
          <a:p>
            <a:pPr algn="ctr">
              <a:lnSpc>
                <a:spcPct val="150000"/>
              </a:lnSpc>
            </a:pPr>
            <a:r>
              <a:rPr lang="el-GR" b="1" dirty="0" err="1">
                <a:latin typeface="Comic Sans MS" panose="030F0702030302020204" pitchFamily="66" charset="0"/>
              </a:rPr>
              <a:t>Marc</a:t>
            </a:r>
            <a:r>
              <a:rPr lang="el-GR" b="1" dirty="0">
                <a:latin typeface="Comic Sans MS" panose="030F0702030302020204" pitchFamily="66" charset="0"/>
              </a:rPr>
              <a:t> </a:t>
            </a:r>
            <a:r>
              <a:rPr lang="el-GR" b="1" dirty="0" err="1">
                <a:latin typeface="Comic Sans MS" panose="030F0702030302020204" pitchFamily="66" charset="0"/>
              </a:rPr>
              <a:t>Chagall</a:t>
            </a:r>
            <a:r>
              <a:rPr lang="en-US" b="1" dirty="0">
                <a:latin typeface="Comic Sans MS" panose="030F0702030302020204" pitchFamily="66" charset="0"/>
              </a:rPr>
              <a:t>,</a:t>
            </a:r>
            <a:r>
              <a:rPr lang="el-GR" b="1" dirty="0">
                <a:latin typeface="Comic Sans MS" panose="030F0702030302020204" pitchFamily="66" charset="0"/>
              </a:rPr>
              <a:t> 1911</a:t>
            </a:r>
          </a:p>
        </p:txBody>
      </p:sp>
      <p:sp>
        <p:nvSpPr>
          <p:cNvPr id="9" name="Ορθογώνιο 8"/>
          <p:cNvSpPr/>
          <p:nvPr/>
        </p:nvSpPr>
        <p:spPr>
          <a:xfrm>
            <a:off x="2051720" y="6237312"/>
            <a:ext cx="2385588" cy="507831"/>
          </a:xfrm>
          <a:prstGeom prst="rect">
            <a:avLst/>
          </a:prstGeom>
        </p:spPr>
        <p:txBody>
          <a:bodyPr wrap="none">
            <a:spAutoFit/>
          </a:bodyPr>
          <a:lstStyle/>
          <a:p>
            <a:pPr algn="ctr">
              <a:lnSpc>
                <a:spcPct val="150000"/>
              </a:lnSpc>
            </a:pPr>
            <a:r>
              <a:rPr lang="el-GR" b="1" dirty="0" err="1">
                <a:latin typeface="Comic Sans MS" panose="030F0702030302020204" pitchFamily="66" charset="0"/>
              </a:rPr>
              <a:t>Oscar</a:t>
            </a:r>
            <a:r>
              <a:rPr lang="el-GR" b="1" dirty="0">
                <a:latin typeface="Comic Sans MS" panose="030F0702030302020204" pitchFamily="66" charset="0"/>
              </a:rPr>
              <a:t> </a:t>
            </a:r>
            <a:r>
              <a:rPr lang="el-GR" b="1" dirty="0" err="1">
                <a:latin typeface="Comic Sans MS" panose="030F0702030302020204" pitchFamily="66" charset="0"/>
              </a:rPr>
              <a:t>Monet</a:t>
            </a:r>
            <a:r>
              <a:rPr lang="en-US" b="1" dirty="0">
                <a:latin typeface="Comic Sans MS" panose="030F0702030302020204" pitchFamily="66" charset="0"/>
              </a:rPr>
              <a:t>,</a:t>
            </a:r>
            <a:r>
              <a:rPr lang="el-GR" b="1" dirty="0">
                <a:latin typeface="Comic Sans MS" panose="030F0702030302020204" pitchFamily="66" charset="0"/>
              </a:rPr>
              <a:t> 1872</a:t>
            </a:r>
            <a:endParaRPr lang="en-GB" b="1" dirty="0">
              <a:latin typeface="Comic Sans MS" panose="030F0702030302020204" pitchFamily="66" charset="0"/>
            </a:endParaRPr>
          </a:p>
        </p:txBody>
      </p:sp>
    </p:spTree>
    <p:extLst>
      <p:ext uri="{BB962C8B-B14F-4D97-AF65-F5344CB8AC3E}">
        <p14:creationId xmlns="" xmlns:p14="http://schemas.microsoft.com/office/powerpoint/2010/main" val="2767292481"/>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Θέση περιεχομένου 3"/>
          <p:cNvPicPr>
            <a:picLocks noGrp="1" noChangeAspect="1"/>
          </p:cNvPicPr>
          <p:nvPr>
            <p:ph idx="1"/>
          </p:nvPr>
        </p:nvPicPr>
        <p:blipFill>
          <a:blip r:embed="rId2" cstate="print">
            <a:extLst>
              <a:ext uri="{28A0092B-C50C-407E-A947-70E740481C1C}">
                <a14:useLocalDpi xmlns="" xmlns:a14="http://schemas.microsoft.com/office/drawing/2010/main" val="0"/>
              </a:ext>
            </a:extLst>
          </a:blip>
          <a:stretch>
            <a:fillRect/>
          </a:stretch>
        </p:blipFill>
        <p:spPr>
          <a:xfrm>
            <a:off x="0" y="0"/>
            <a:ext cx="9259393" cy="6865207"/>
          </a:xfrm>
        </p:spPr>
      </p:pic>
      <p:sp>
        <p:nvSpPr>
          <p:cNvPr id="6" name="TextBox 5"/>
          <p:cNvSpPr txBox="1"/>
          <p:nvPr/>
        </p:nvSpPr>
        <p:spPr>
          <a:xfrm>
            <a:off x="0" y="476672"/>
            <a:ext cx="3744416" cy="585097"/>
          </a:xfrm>
          <a:prstGeom prst="rect">
            <a:avLst/>
          </a:prstGeom>
          <a:noFill/>
        </p:spPr>
        <p:txBody>
          <a:bodyPr wrap="square" rtlCol="0">
            <a:spAutoFit/>
          </a:bodyPr>
          <a:lstStyle/>
          <a:p>
            <a:pPr algn="ctr">
              <a:lnSpc>
                <a:spcPct val="150000"/>
              </a:lnSpc>
            </a:pPr>
            <a:r>
              <a:rPr lang="en-GB" sz="2400" b="1" dirty="0" smtClean="0">
                <a:solidFill>
                  <a:schemeClr val="accent3">
                    <a:lumMod val="20000"/>
                    <a:lumOff val="80000"/>
                  </a:schemeClr>
                </a:solidFill>
                <a:effectLst>
                  <a:outerShdw blurRad="38100" dist="38100" dir="2700000" algn="tl">
                    <a:srgbClr val="000000">
                      <a:alpha val="43137"/>
                    </a:srgbClr>
                  </a:outerShdw>
                </a:effectLst>
                <a:latin typeface="Comic Sans MS" panose="030F0702030302020204" pitchFamily="66" charset="0"/>
              </a:rPr>
              <a:t>“</a:t>
            </a:r>
            <a:r>
              <a:rPr lang="en-GB" sz="2400" b="1" dirty="0" err="1" smtClean="0">
                <a:solidFill>
                  <a:schemeClr val="accent3">
                    <a:lumMod val="20000"/>
                    <a:lumOff val="80000"/>
                  </a:schemeClr>
                </a:solidFill>
                <a:effectLst>
                  <a:outerShdw blurRad="38100" dist="38100" dir="2700000" algn="tl">
                    <a:srgbClr val="000000">
                      <a:alpha val="43137"/>
                    </a:srgbClr>
                  </a:outerShdw>
                </a:effectLst>
                <a:latin typeface="Comic Sans MS" panose="030F0702030302020204" pitchFamily="66" charset="0"/>
              </a:rPr>
              <a:t>Oυράνιο</a:t>
            </a:r>
            <a:r>
              <a:rPr lang="en-GB" sz="2400" b="1" dirty="0" smtClean="0">
                <a:solidFill>
                  <a:schemeClr val="accent3">
                    <a:lumMod val="20000"/>
                    <a:lumOff val="80000"/>
                  </a:schemeClr>
                </a:solidFill>
                <a:effectLst>
                  <a:outerShdw blurRad="38100" dist="38100" dir="2700000" algn="tl">
                    <a:srgbClr val="000000">
                      <a:alpha val="43137"/>
                    </a:srgbClr>
                  </a:outerShdw>
                </a:effectLst>
                <a:latin typeface="Comic Sans MS" panose="030F0702030302020204" pitchFamily="66" charset="0"/>
              </a:rPr>
              <a:t> </a:t>
            </a:r>
            <a:r>
              <a:rPr lang="en-GB" sz="2400" b="1" dirty="0" err="1" smtClean="0">
                <a:solidFill>
                  <a:schemeClr val="accent3">
                    <a:lumMod val="20000"/>
                    <a:lumOff val="80000"/>
                  </a:schemeClr>
                </a:solidFill>
                <a:effectLst>
                  <a:outerShdw blurRad="38100" dist="38100" dir="2700000" algn="tl">
                    <a:srgbClr val="000000">
                      <a:alpha val="43137"/>
                    </a:srgbClr>
                  </a:outerShdw>
                </a:effectLst>
                <a:latin typeface="Comic Sans MS" panose="030F0702030302020204" pitchFamily="66" charset="0"/>
              </a:rPr>
              <a:t>Tόξο</a:t>
            </a:r>
            <a:r>
              <a:rPr lang="en-GB" sz="2400" b="1" dirty="0" smtClean="0">
                <a:solidFill>
                  <a:schemeClr val="accent3">
                    <a:lumMod val="20000"/>
                    <a:lumOff val="80000"/>
                  </a:schemeClr>
                </a:solidFill>
                <a:effectLst>
                  <a:outerShdw blurRad="38100" dist="38100" dir="2700000" algn="tl">
                    <a:srgbClr val="000000">
                      <a:alpha val="43137"/>
                    </a:srgbClr>
                  </a:outerShdw>
                </a:effectLst>
                <a:latin typeface="Comic Sans MS" panose="030F0702030302020204" pitchFamily="66" charset="0"/>
              </a:rPr>
              <a:t>”</a:t>
            </a:r>
            <a:endParaRPr lang="en-GB" sz="2400" b="1" dirty="0">
              <a:solidFill>
                <a:schemeClr val="accent3">
                  <a:lumMod val="20000"/>
                  <a:lumOff val="80000"/>
                </a:schemeClr>
              </a:solidFill>
              <a:effectLst>
                <a:outerShdw blurRad="38100" dist="38100" dir="2700000" algn="tl">
                  <a:srgbClr val="000000">
                    <a:alpha val="43137"/>
                  </a:srgbClr>
                </a:outerShdw>
              </a:effectLst>
              <a:latin typeface="Comic Sans MS" panose="030F0702030302020204" pitchFamily="66" charset="0"/>
            </a:endParaRPr>
          </a:p>
        </p:txBody>
      </p:sp>
      <p:sp>
        <p:nvSpPr>
          <p:cNvPr id="8" name="Ορθογώνιο 7"/>
          <p:cNvSpPr/>
          <p:nvPr/>
        </p:nvSpPr>
        <p:spPr>
          <a:xfrm>
            <a:off x="0" y="6385054"/>
            <a:ext cx="4398960" cy="461858"/>
          </a:xfrm>
          <a:prstGeom prst="rect">
            <a:avLst/>
          </a:prstGeom>
        </p:spPr>
        <p:txBody>
          <a:bodyPr wrap="none">
            <a:spAutoFit/>
          </a:bodyPr>
          <a:lstStyle/>
          <a:p>
            <a:pPr algn="ctr">
              <a:lnSpc>
                <a:spcPct val="150000"/>
              </a:lnSpc>
            </a:pPr>
            <a:r>
              <a:rPr lang="en-GB" b="1" dirty="0">
                <a:solidFill>
                  <a:schemeClr val="accent3">
                    <a:lumMod val="20000"/>
                    <a:lumOff val="80000"/>
                  </a:schemeClr>
                </a:solidFill>
                <a:effectLst>
                  <a:outerShdw blurRad="38100" dist="38100" dir="2700000" algn="tl">
                    <a:srgbClr val="000000">
                      <a:alpha val="43137"/>
                    </a:srgbClr>
                  </a:outerShdw>
                </a:effectLst>
                <a:latin typeface="Comic Sans MS" panose="030F0702030302020204" pitchFamily="66" charset="0"/>
              </a:rPr>
              <a:t>Joseph </a:t>
            </a:r>
            <a:r>
              <a:rPr lang="en-GB" b="1" dirty="0" err="1">
                <a:solidFill>
                  <a:schemeClr val="accent3">
                    <a:lumMod val="20000"/>
                    <a:lumOff val="80000"/>
                  </a:schemeClr>
                </a:solidFill>
                <a:effectLst>
                  <a:outerShdw blurRad="38100" dist="38100" dir="2700000" algn="tl">
                    <a:srgbClr val="000000">
                      <a:alpha val="43137"/>
                    </a:srgbClr>
                  </a:outerShdw>
                </a:effectLst>
                <a:latin typeface="Comic Sans MS" panose="030F0702030302020204" pitchFamily="66" charset="0"/>
              </a:rPr>
              <a:t>Mallord</a:t>
            </a:r>
            <a:r>
              <a:rPr lang="en-GB" b="1" dirty="0">
                <a:solidFill>
                  <a:schemeClr val="accent3">
                    <a:lumMod val="20000"/>
                    <a:lumOff val="80000"/>
                  </a:schemeClr>
                </a:solidFill>
                <a:effectLst>
                  <a:outerShdw blurRad="38100" dist="38100" dir="2700000" algn="tl">
                    <a:srgbClr val="000000">
                      <a:alpha val="43137"/>
                    </a:srgbClr>
                  </a:outerShdw>
                </a:effectLst>
                <a:latin typeface="Comic Sans MS" panose="030F0702030302020204" pitchFamily="66" charset="0"/>
              </a:rPr>
              <a:t> William Turner, 1851</a:t>
            </a:r>
          </a:p>
        </p:txBody>
      </p:sp>
    </p:spTree>
    <p:extLst>
      <p:ext uri="{BB962C8B-B14F-4D97-AF65-F5344CB8AC3E}">
        <p14:creationId xmlns="" xmlns:p14="http://schemas.microsoft.com/office/powerpoint/2010/main" val="3240468917"/>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bg>
      <p:bgPr>
        <a:solidFill>
          <a:schemeClr val="bg1">
            <a:lumMod val="85000"/>
          </a:schemeClr>
        </a:solidFill>
        <a:effectLst/>
      </p:bgPr>
    </p:bg>
    <p:spTree>
      <p:nvGrpSpPr>
        <p:cNvPr id="1" name=""/>
        <p:cNvGrpSpPr/>
        <p:nvPr/>
      </p:nvGrpSpPr>
      <p:grpSpPr>
        <a:xfrm>
          <a:off x="0" y="0"/>
          <a:ext cx="0" cy="0"/>
          <a:chOff x="0" y="0"/>
          <a:chExt cx="0" cy="0"/>
        </a:xfrm>
      </p:grpSpPr>
      <p:pic>
        <p:nvPicPr>
          <p:cNvPr id="4" name="Θέση περιεχομένου 3"/>
          <p:cNvPicPr>
            <a:picLocks noGrp="1" noChangeAspect="1"/>
          </p:cNvPicPr>
          <p:nvPr>
            <p:ph idx="1"/>
          </p:nvPr>
        </p:nvPicPr>
        <p:blipFill>
          <a:blip r:embed="rId2" cstate="print">
            <a:extLst>
              <a:ext uri="{28A0092B-C50C-407E-A947-70E740481C1C}">
                <a14:useLocalDpi xmlns="" xmlns:a14="http://schemas.microsoft.com/office/drawing/2010/main" val="0"/>
              </a:ext>
            </a:extLst>
          </a:blip>
          <a:stretch>
            <a:fillRect/>
          </a:stretch>
        </p:blipFill>
        <p:spPr>
          <a:xfrm>
            <a:off x="11297" y="-26542"/>
            <a:ext cx="4553252" cy="3579311"/>
          </a:xfrm>
        </p:spPr>
      </p:pic>
      <p:pic>
        <p:nvPicPr>
          <p:cNvPr id="5" name="Εικόνα 4"/>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4559558" y="3552769"/>
            <a:ext cx="4617863" cy="3305231"/>
          </a:xfrm>
          <a:prstGeom prst="rect">
            <a:avLst/>
          </a:prstGeom>
        </p:spPr>
      </p:pic>
      <p:sp>
        <p:nvSpPr>
          <p:cNvPr id="6" name="TextBox 5"/>
          <p:cNvSpPr txBox="1"/>
          <p:nvPr/>
        </p:nvSpPr>
        <p:spPr>
          <a:xfrm rot="527115">
            <a:off x="-69277" y="4877569"/>
            <a:ext cx="4559557" cy="461665"/>
          </a:xfrm>
          <a:prstGeom prst="rect">
            <a:avLst/>
          </a:prstGeom>
          <a:noFill/>
        </p:spPr>
        <p:txBody>
          <a:bodyPr wrap="square" rtlCol="0">
            <a:spAutoFit/>
          </a:bodyPr>
          <a:lstStyle/>
          <a:p>
            <a:pPr algn="ctr"/>
            <a:r>
              <a:rPr lang="en-US" sz="2400" b="1" dirty="0" smtClean="0">
                <a:solidFill>
                  <a:schemeClr val="accent6">
                    <a:lumMod val="75000"/>
                  </a:schemeClr>
                </a:solidFill>
                <a:latin typeface="Comic Sans MS" panose="030F0702030302020204" pitchFamily="66" charset="0"/>
              </a:rPr>
              <a:t>“The fighting </a:t>
            </a:r>
            <a:r>
              <a:rPr lang="en-US" sz="2400" b="1" dirty="0" err="1" smtClean="0">
                <a:solidFill>
                  <a:schemeClr val="accent6">
                    <a:lumMod val="75000"/>
                  </a:schemeClr>
                </a:solidFill>
                <a:latin typeface="Comic Sans MS" panose="030F0702030302020204" pitchFamily="66" charset="0"/>
              </a:rPr>
              <a:t>Temeraire</a:t>
            </a:r>
            <a:r>
              <a:rPr lang="en-US" sz="2400" b="1" dirty="0" smtClean="0">
                <a:solidFill>
                  <a:schemeClr val="accent6">
                    <a:lumMod val="75000"/>
                  </a:schemeClr>
                </a:solidFill>
                <a:latin typeface="Comic Sans MS" panose="030F0702030302020204" pitchFamily="66" charset="0"/>
              </a:rPr>
              <a:t>”</a:t>
            </a:r>
            <a:endParaRPr lang="el-GR" sz="2400" b="1" dirty="0" smtClean="0">
              <a:solidFill>
                <a:schemeClr val="accent6">
                  <a:lumMod val="75000"/>
                </a:schemeClr>
              </a:solidFill>
              <a:latin typeface="Comic Sans MS" panose="030F0702030302020204" pitchFamily="66" charset="0"/>
            </a:endParaRPr>
          </a:p>
        </p:txBody>
      </p:sp>
      <p:sp>
        <p:nvSpPr>
          <p:cNvPr id="9" name="Τίτλος 1"/>
          <p:cNvSpPr>
            <a:spLocks noGrp="1"/>
          </p:cNvSpPr>
          <p:nvPr>
            <p:ph type="title"/>
          </p:nvPr>
        </p:nvSpPr>
        <p:spPr>
          <a:xfrm rot="20819980">
            <a:off x="4559558" y="1412776"/>
            <a:ext cx="4617863" cy="648072"/>
          </a:xfrm>
        </p:spPr>
        <p:txBody>
          <a:bodyPr>
            <a:noAutofit/>
          </a:bodyPr>
          <a:lstStyle/>
          <a:p>
            <a:r>
              <a:rPr lang="en-US" sz="2400" b="1" dirty="0" smtClean="0">
                <a:solidFill>
                  <a:schemeClr val="bg2">
                    <a:lumMod val="10000"/>
                  </a:schemeClr>
                </a:solidFill>
                <a:latin typeface="Comic Sans MS" panose="030F0702030302020204" pitchFamily="66" charset="0"/>
              </a:rPr>
              <a:t>“</a:t>
            </a:r>
            <a:r>
              <a:rPr lang="el-GR" sz="2400" b="1" dirty="0" smtClean="0">
                <a:solidFill>
                  <a:schemeClr val="bg2">
                    <a:lumMod val="10000"/>
                  </a:schemeClr>
                </a:solidFill>
                <a:latin typeface="Comic Sans MS" panose="030F0702030302020204" pitchFamily="66" charset="0"/>
              </a:rPr>
              <a:t>Ηφαιστειακή Έκρηξη του </a:t>
            </a:r>
            <a:r>
              <a:rPr lang="el-GR" sz="2400" b="1" dirty="0" err="1" smtClean="0">
                <a:solidFill>
                  <a:schemeClr val="bg2">
                    <a:lumMod val="10000"/>
                  </a:schemeClr>
                </a:solidFill>
                <a:latin typeface="Comic Sans MS" panose="030F0702030302020204" pitchFamily="66" charset="0"/>
              </a:rPr>
              <a:t>Βεζοβίου</a:t>
            </a:r>
            <a:r>
              <a:rPr lang="en-US" sz="2400" b="1" dirty="0" smtClean="0">
                <a:solidFill>
                  <a:schemeClr val="bg2">
                    <a:lumMod val="10000"/>
                  </a:schemeClr>
                </a:solidFill>
                <a:latin typeface="Comic Sans MS" panose="030F0702030302020204" pitchFamily="66" charset="0"/>
              </a:rPr>
              <a:t>”</a:t>
            </a:r>
            <a:r>
              <a:rPr lang="en-GB" sz="2400" b="1" dirty="0" smtClean="0">
                <a:solidFill>
                  <a:schemeClr val="bg2">
                    <a:lumMod val="10000"/>
                  </a:schemeClr>
                </a:solidFill>
                <a:latin typeface="Comic Sans MS" panose="030F0702030302020204" pitchFamily="66" charset="0"/>
              </a:rPr>
              <a:t> </a:t>
            </a:r>
            <a:endParaRPr lang="en-GB" sz="2400" b="1" dirty="0">
              <a:solidFill>
                <a:schemeClr val="bg2">
                  <a:lumMod val="10000"/>
                </a:schemeClr>
              </a:solidFill>
              <a:latin typeface="Comic Sans MS" panose="030F0702030302020204" pitchFamily="66" charset="0"/>
            </a:endParaRPr>
          </a:p>
        </p:txBody>
      </p:sp>
      <p:sp>
        <p:nvSpPr>
          <p:cNvPr id="10" name="Ορθογώνιο 9"/>
          <p:cNvSpPr/>
          <p:nvPr/>
        </p:nvSpPr>
        <p:spPr>
          <a:xfrm>
            <a:off x="4716016" y="3059668"/>
            <a:ext cx="3148619" cy="369332"/>
          </a:xfrm>
          <a:prstGeom prst="rect">
            <a:avLst/>
          </a:prstGeom>
        </p:spPr>
        <p:txBody>
          <a:bodyPr wrap="none">
            <a:spAutoFit/>
          </a:bodyPr>
          <a:lstStyle/>
          <a:p>
            <a:r>
              <a:rPr lang="en-GB" dirty="0">
                <a:solidFill>
                  <a:schemeClr val="bg2">
                    <a:lumMod val="10000"/>
                  </a:schemeClr>
                </a:solidFill>
                <a:latin typeface="Comic Sans MS" panose="030F0702030302020204" pitchFamily="66" charset="0"/>
              </a:rPr>
              <a:t>Jacob Phillip </a:t>
            </a:r>
            <a:r>
              <a:rPr lang="en-GB" dirty="0" err="1">
                <a:solidFill>
                  <a:schemeClr val="bg2">
                    <a:lumMod val="10000"/>
                  </a:schemeClr>
                </a:solidFill>
                <a:latin typeface="Comic Sans MS" panose="030F0702030302020204" pitchFamily="66" charset="0"/>
              </a:rPr>
              <a:t>Hackert</a:t>
            </a:r>
            <a:r>
              <a:rPr lang="en-GB" dirty="0">
                <a:solidFill>
                  <a:schemeClr val="bg2">
                    <a:lumMod val="10000"/>
                  </a:schemeClr>
                </a:solidFill>
                <a:latin typeface="Comic Sans MS" panose="030F0702030302020204" pitchFamily="66" charset="0"/>
              </a:rPr>
              <a:t>, 1774</a:t>
            </a:r>
            <a:endParaRPr lang="el-GR" dirty="0"/>
          </a:p>
        </p:txBody>
      </p:sp>
      <p:sp>
        <p:nvSpPr>
          <p:cNvPr id="11" name="Ορθογώνιο 10"/>
          <p:cNvSpPr/>
          <p:nvPr/>
        </p:nvSpPr>
        <p:spPr>
          <a:xfrm>
            <a:off x="191706" y="6370240"/>
            <a:ext cx="4176143" cy="369332"/>
          </a:xfrm>
          <a:prstGeom prst="rect">
            <a:avLst/>
          </a:prstGeom>
        </p:spPr>
        <p:txBody>
          <a:bodyPr wrap="none">
            <a:spAutoFit/>
          </a:bodyPr>
          <a:lstStyle/>
          <a:p>
            <a:r>
              <a:rPr lang="el-GR" dirty="0" err="1">
                <a:latin typeface="Comic Sans MS" panose="030F0702030302020204" pitchFamily="66" charset="0"/>
              </a:rPr>
              <a:t>Joseph</a:t>
            </a:r>
            <a:r>
              <a:rPr lang="el-GR" dirty="0">
                <a:latin typeface="Comic Sans MS" panose="030F0702030302020204" pitchFamily="66" charset="0"/>
              </a:rPr>
              <a:t> </a:t>
            </a:r>
            <a:r>
              <a:rPr lang="el-GR" dirty="0" err="1">
                <a:latin typeface="Comic Sans MS" panose="030F0702030302020204" pitchFamily="66" charset="0"/>
              </a:rPr>
              <a:t>Mallord</a:t>
            </a:r>
            <a:r>
              <a:rPr lang="el-GR" dirty="0">
                <a:latin typeface="Comic Sans MS" panose="030F0702030302020204" pitchFamily="66" charset="0"/>
              </a:rPr>
              <a:t> </a:t>
            </a:r>
            <a:r>
              <a:rPr lang="el-GR" dirty="0" err="1">
                <a:latin typeface="Comic Sans MS" panose="030F0702030302020204" pitchFamily="66" charset="0"/>
              </a:rPr>
              <a:t>William</a:t>
            </a:r>
            <a:r>
              <a:rPr lang="el-GR" dirty="0">
                <a:latin typeface="Comic Sans MS" panose="030F0702030302020204" pitchFamily="66" charset="0"/>
              </a:rPr>
              <a:t> </a:t>
            </a:r>
            <a:r>
              <a:rPr lang="el-GR" dirty="0" err="1" smtClean="0">
                <a:latin typeface="Comic Sans MS" panose="030F0702030302020204" pitchFamily="66" charset="0"/>
              </a:rPr>
              <a:t>Turner</a:t>
            </a:r>
            <a:r>
              <a:rPr lang="el-GR" dirty="0" smtClean="0">
                <a:latin typeface="Comic Sans MS" panose="030F0702030302020204" pitchFamily="66" charset="0"/>
              </a:rPr>
              <a:t>, </a:t>
            </a:r>
            <a:r>
              <a:rPr lang="el-GR" dirty="0">
                <a:latin typeface="Comic Sans MS" panose="030F0702030302020204" pitchFamily="66" charset="0"/>
              </a:rPr>
              <a:t>1838</a:t>
            </a:r>
          </a:p>
        </p:txBody>
      </p:sp>
    </p:spTree>
    <p:extLst>
      <p:ext uri="{BB962C8B-B14F-4D97-AF65-F5344CB8AC3E}">
        <p14:creationId xmlns="" xmlns:p14="http://schemas.microsoft.com/office/powerpoint/2010/main" val="3414688249"/>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bg>
      <p:bgPr>
        <a:solidFill>
          <a:schemeClr val="accent6">
            <a:lumMod val="20000"/>
            <a:lumOff val="80000"/>
          </a:schemeClr>
        </a:solidFill>
        <a:effectLst/>
      </p:bgPr>
    </p:bg>
    <p:spTree>
      <p:nvGrpSpPr>
        <p:cNvPr id="1" name=""/>
        <p:cNvGrpSpPr/>
        <p:nvPr/>
      </p:nvGrpSpPr>
      <p:grpSpPr>
        <a:xfrm>
          <a:off x="0" y="0"/>
          <a:ext cx="0" cy="0"/>
          <a:chOff x="0" y="0"/>
          <a:chExt cx="0" cy="0"/>
        </a:xfrm>
      </p:grpSpPr>
      <p:pic>
        <p:nvPicPr>
          <p:cNvPr id="4" name="Εικόνα 3"/>
          <p:cNvPicPr>
            <a:picLocks noChangeAspect="1"/>
          </p:cNvPicPr>
          <p:nvPr/>
        </p:nvPicPr>
        <p:blipFill rotWithShape="1">
          <a:blip r:embed="rId2" cstate="print">
            <a:extLst>
              <a:ext uri="{28A0092B-C50C-407E-A947-70E740481C1C}">
                <a14:useLocalDpi xmlns="" xmlns:a14="http://schemas.microsoft.com/office/drawing/2010/main" val="0"/>
              </a:ext>
            </a:extLst>
          </a:blip>
          <a:srcRect l="4523" t="2971" r="3168" b="2059"/>
          <a:stretch/>
        </p:blipFill>
        <p:spPr>
          <a:xfrm>
            <a:off x="-1" y="-1100"/>
            <a:ext cx="5038949" cy="6859100"/>
          </a:xfrm>
          <a:prstGeom prst="rect">
            <a:avLst/>
          </a:prstGeom>
        </p:spPr>
      </p:pic>
      <p:sp>
        <p:nvSpPr>
          <p:cNvPr id="5" name="TextBox 4"/>
          <p:cNvSpPr txBox="1"/>
          <p:nvPr/>
        </p:nvSpPr>
        <p:spPr>
          <a:xfrm>
            <a:off x="5220072" y="6309320"/>
            <a:ext cx="2871499" cy="369332"/>
          </a:xfrm>
          <a:prstGeom prst="rect">
            <a:avLst/>
          </a:prstGeom>
          <a:noFill/>
        </p:spPr>
        <p:txBody>
          <a:bodyPr wrap="square" rtlCol="0">
            <a:spAutoFit/>
          </a:bodyPr>
          <a:lstStyle/>
          <a:p>
            <a:r>
              <a:rPr lang="el-GR" b="1" dirty="0" err="1" smtClean="0">
                <a:solidFill>
                  <a:schemeClr val="accent6">
                    <a:lumMod val="75000"/>
                  </a:schemeClr>
                </a:solidFill>
                <a:effectLst>
                  <a:outerShdw blurRad="38100" dist="38100" dir="2700000" algn="tl">
                    <a:srgbClr val="000000">
                      <a:alpha val="43137"/>
                    </a:srgbClr>
                  </a:outerShdw>
                </a:effectLst>
                <a:latin typeface="Comic Sans MS" panose="030F0702030302020204" pitchFamily="66" charset="0"/>
              </a:rPr>
              <a:t>Edvard</a:t>
            </a:r>
            <a:r>
              <a:rPr lang="el-GR" b="1" dirty="0" smtClean="0">
                <a:solidFill>
                  <a:schemeClr val="accent6">
                    <a:lumMod val="75000"/>
                  </a:schemeClr>
                </a:solidFill>
                <a:effectLst>
                  <a:outerShdw blurRad="38100" dist="38100" dir="2700000" algn="tl">
                    <a:srgbClr val="000000">
                      <a:alpha val="43137"/>
                    </a:srgbClr>
                  </a:outerShdw>
                </a:effectLst>
                <a:latin typeface="Comic Sans MS" panose="030F0702030302020204" pitchFamily="66" charset="0"/>
              </a:rPr>
              <a:t> </a:t>
            </a:r>
            <a:r>
              <a:rPr lang="el-GR" b="1" dirty="0" err="1" smtClean="0">
                <a:solidFill>
                  <a:schemeClr val="accent6">
                    <a:lumMod val="75000"/>
                  </a:schemeClr>
                </a:solidFill>
                <a:effectLst>
                  <a:outerShdw blurRad="38100" dist="38100" dir="2700000" algn="tl">
                    <a:srgbClr val="000000">
                      <a:alpha val="43137"/>
                    </a:srgbClr>
                  </a:outerShdw>
                </a:effectLst>
                <a:latin typeface="Comic Sans MS" panose="030F0702030302020204" pitchFamily="66" charset="0"/>
              </a:rPr>
              <a:t>Munch</a:t>
            </a:r>
            <a:r>
              <a:rPr lang="en-US" b="1" dirty="0" smtClean="0">
                <a:solidFill>
                  <a:schemeClr val="accent6">
                    <a:lumMod val="75000"/>
                  </a:schemeClr>
                </a:solidFill>
                <a:effectLst>
                  <a:outerShdw blurRad="38100" dist="38100" dir="2700000" algn="tl">
                    <a:srgbClr val="000000">
                      <a:alpha val="43137"/>
                    </a:srgbClr>
                  </a:outerShdw>
                </a:effectLst>
                <a:latin typeface="Comic Sans MS" panose="030F0702030302020204" pitchFamily="66" charset="0"/>
              </a:rPr>
              <a:t>, </a:t>
            </a:r>
            <a:r>
              <a:rPr lang="el-GR" b="1" dirty="0" smtClean="0">
                <a:solidFill>
                  <a:schemeClr val="accent6">
                    <a:lumMod val="75000"/>
                  </a:schemeClr>
                </a:solidFill>
                <a:effectLst>
                  <a:outerShdw blurRad="38100" dist="38100" dir="2700000" algn="tl">
                    <a:srgbClr val="000000">
                      <a:alpha val="43137"/>
                    </a:srgbClr>
                  </a:outerShdw>
                </a:effectLst>
                <a:latin typeface="Comic Sans MS" panose="030F0702030302020204" pitchFamily="66" charset="0"/>
              </a:rPr>
              <a:t>1893</a:t>
            </a:r>
            <a:endParaRPr lang="el-GR" b="1" dirty="0">
              <a:solidFill>
                <a:schemeClr val="accent6">
                  <a:lumMod val="75000"/>
                </a:schemeClr>
              </a:solidFill>
              <a:effectLst>
                <a:outerShdw blurRad="38100" dist="38100" dir="2700000" algn="tl">
                  <a:srgbClr val="000000">
                    <a:alpha val="43137"/>
                  </a:srgbClr>
                </a:outerShdw>
              </a:effectLst>
              <a:latin typeface="Comic Sans MS" panose="030F0702030302020204" pitchFamily="66" charset="0"/>
            </a:endParaRPr>
          </a:p>
        </p:txBody>
      </p:sp>
      <p:sp>
        <p:nvSpPr>
          <p:cNvPr id="6" name="Ορθογώνιο 5"/>
          <p:cNvSpPr/>
          <p:nvPr/>
        </p:nvSpPr>
        <p:spPr>
          <a:xfrm rot="20834650">
            <a:off x="5038948" y="2647366"/>
            <a:ext cx="4105052" cy="584775"/>
          </a:xfrm>
          <a:prstGeom prst="rect">
            <a:avLst/>
          </a:prstGeom>
        </p:spPr>
        <p:txBody>
          <a:bodyPr wrap="square">
            <a:spAutoFit/>
          </a:bodyPr>
          <a:lstStyle/>
          <a:p>
            <a:pPr algn="ctr"/>
            <a:r>
              <a:rPr lang="en-US" sz="3200" b="1" dirty="0" smtClean="0">
                <a:solidFill>
                  <a:schemeClr val="accent6">
                    <a:lumMod val="75000"/>
                  </a:schemeClr>
                </a:solidFill>
                <a:effectLst>
                  <a:outerShdw blurRad="38100" dist="38100" dir="2700000" algn="tl">
                    <a:srgbClr val="000000">
                      <a:alpha val="43137"/>
                    </a:srgbClr>
                  </a:outerShdw>
                </a:effectLst>
                <a:latin typeface="Comic Sans MS" panose="030F0702030302020204" pitchFamily="66" charset="0"/>
              </a:rPr>
              <a:t>“</a:t>
            </a:r>
            <a:r>
              <a:rPr lang="el-GR" sz="3200" b="1" dirty="0" smtClean="0">
                <a:solidFill>
                  <a:schemeClr val="accent6">
                    <a:lumMod val="75000"/>
                  </a:schemeClr>
                </a:solidFill>
                <a:effectLst>
                  <a:outerShdw blurRad="38100" dist="38100" dir="2700000" algn="tl">
                    <a:srgbClr val="000000">
                      <a:alpha val="43137"/>
                    </a:srgbClr>
                  </a:outerShdw>
                </a:effectLst>
                <a:latin typeface="Comic Sans MS" panose="030F0702030302020204" pitchFamily="66" charset="0"/>
              </a:rPr>
              <a:t>Η Κραυγή</a:t>
            </a:r>
            <a:r>
              <a:rPr lang="en-US" sz="3200" b="1" dirty="0" smtClean="0">
                <a:solidFill>
                  <a:schemeClr val="accent6">
                    <a:lumMod val="75000"/>
                  </a:schemeClr>
                </a:solidFill>
                <a:effectLst>
                  <a:outerShdw blurRad="38100" dist="38100" dir="2700000" algn="tl">
                    <a:srgbClr val="000000">
                      <a:alpha val="43137"/>
                    </a:srgbClr>
                  </a:outerShdw>
                </a:effectLst>
                <a:latin typeface="Comic Sans MS" panose="030F0702030302020204" pitchFamily="66" charset="0"/>
              </a:rPr>
              <a:t>”</a:t>
            </a:r>
            <a:endParaRPr lang="el-GR" sz="3200" b="1" dirty="0">
              <a:solidFill>
                <a:schemeClr val="accent6">
                  <a:lumMod val="75000"/>
                </a:schemeClr>
              </a:solidFill>
              <a:effectLst>
                <a:outerShdw blurRad="38100" dist="38100" dir="2700000" algn="tl">
                  <a:srgbClr val="000000">
                    <a:alpha val="43137"/>
                  </a:srgbClr>
                </a:outerShdw>
              </a:effectLst>
              <a:latin typeface="Comic Sans MS" panose="030F0702030302020204" pitchFamily="66" charset="0"/>
            </a:endParaRPr>
          </a:p>
        </p:txBody>
      </p:sp>
    </p:spTree>
    <p:extLst>
      <p:ext uri="{BB962C8B-B14F-4D97-AF65-F5344CB8AC3E}">
        <p14:creationId xmlns="" xmlns:p14="http://schemas.microsoft.com/office/powerpoint/2010/main" val="270825637"/>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bg>
      <p:bgPr>
        <a:solidFill>
          <a:schemeClr val="bg1">
            <a:lumMod val="85000"/>
          </a:schemeClr>
        </a:solidFill>
        <a:effectLst/>
      </p:bgPr>
    </p:bg>
    <p:spTree>
      <p:nvGrpSpPr>
        <p:cNvPr id="1" name=""/>
        <p:cNvGrpSpPr/>
        <p:nvPr/>
      </p:nvGrpSpPr>
      <p:grpSpPr>
        <a:xfrm>
          <a:off x="0" y="0"/>
          <a:ext cx="0" cy="0"/>
          <a:chOff x="0" y="0"/>
          <a:chExt cx="0" cy="0"/>
        </a:xfrm>
      </p:grpSpPr>
      <p:sp>
        <p:nvSpPr>
          <p:cNvPr id="4" name="Τίτλος 1"/>
          <p:cNvSpPr>
            <a:spLocks noGrp="1"/>
          </p:cNvSpPr>
          <p:nvPr>
            <p:ph type="title"/>
          </p:nvPr>
        </p:nvSpPr>
        <p:spPr>
          <a:xfrm>
            <a:off x="4760316" y="2894500"/>
            <a:ext cx="2980036" cy="560491"/>
          </a:xfrm>
        </p:spPr>
        <p:txBody>
          <a:bodyPr>
            <a:noAutofit/>
          </a:bodyPr>
          <a:lstStyle/>
          <a:p>
            <a:r>
              <a:rPr lang="nl-NL" sz="1800" b="1" dirty="0" smtClean="0">
                <a:latin typeface="Comic Sans MS" panose="030F0702030302020204" pitchFamily="66" charset="0"/>
              </a:rPr>
              <a:t>Vincent van Gogh, 1888.</a:t>
            </a:r>
            <a:endParaRPr lang="en-GB" sz="1800" b="1" dirty="0">
              <a:latin typeface="Comic Sans MS" panose="030F0702030302020204" pitchFamily="66" charset="0"/>
            </a:endParaRPr>
          </a:p>
        </p:txBody>
      </p:sp>
      <p:pic>
        <p:nvPicPr>
          <p:cNvPr id="5" name="Θέση περιεχομένου 3"/>
          <p:cNvPicPr>
            <a:picLocks noGrp="1" noChangeAspect="1"/>
          </p:cNvPicPr>
          <p:nvPr>
            <p:ph idx="1"/>
          </p:nvPr>
        </p:nvPicPr>
        <p:blipFill>
          <a:blip r:embed="rId2" cstate="print">
            <a:extLst>
              <a:ext uri="{BEBA8EAE-BF5A-486C-A8C5-ECC9F3942E4B}">
                <a14:imgProps xmlns="" xmlns:a14="http://schemas.microsoft.com/office/drawing/2010/main">
                  <a14:imgLayer r:embed="rId3">
                    <a14:imgEffect>
                      <a14:brightnessContrast bright="20000" contrast="-40000"/>
                    </a14:imgEffect>
                  </a14:imgLayer>
                </a14:imgProps>
              </a:ext>
              <a:ext uri="{28A0092B-C50C-407E-A947-70E740481C1C}">
                <a14:useLocalDpi xmlns="" xmlns:a14="http://schemas.microsoft.com/office/drawing/2010/main" val="0"/>
              </a:ext>
            </a:extLst>
          </a:blip>
          <a:stretch>
            <a:fillRect/>
          </a:stretch>
        </p:blipFill>
        <p:spPr>
          <a:xfrm>
            <a:off x="-85505" y="-15311"/>
            <a:ext cx="4657505" cy="3588327"/>
          </a:xfrm>
        </p:spPr>
      </p:pic>
      <p:sp>
        <p:nvSpPr>
          <p:cNvPr id="6" name="Τίτλος 1"/>
          <p:cNvSpPr txBox="1">
            <a:spLocks/>
          </p:cNvSpPr>
          <p:nvPr/>
        </p:nvSpPr>
        <p:spPr>
          <a:xfrm rot="558611">
            <a:off x="-178" y="4653136"/>
            <a:ext cx="4572178" cy="78234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2400" b="1" dirty="0" smtClean="0">
                <a:solidFill>
                  <a:schemeClr val="bg2">
                    <a:lumMod val="25000"/>
                  </a:schemeClr>
                </a:solidFill>
                <a:effectLst>
                  <a:outerShdw blurRad="38100" dist="38100" dir="2700000" algn="tl">
                    <a:srgbClr val="000000">
                      <a:alpha val="43137"/>
                    </a:srgbClr>
                  </a:outerShdw>
                </a:effectLst>
                <a:latin typeface="Comic Sans MS" panose="030F0702030302020204" pitchFamily="66" charset="0"/>
              </a:rPr>
              <a:t>“</a:t>
            </a:r>
            <a:r>
              <a:rPr lang="el-GR" sz="2400" b="1" dirty="0" smtClean="0">
                <a:solidFill>
                  <a:schemeClr val="bg2">
                    <a:lumMod val="25000"/>
                  </a:schemeClr>
                </a:solidFill>
                <a:effectLst>
                  <a:outerShdw blurRad="38100" dist="38100" dir="2700000" algn="tl">
                    <a:srgbClr val="000000">
                      <a:alpha val="43137"/>
                    </a:srgbClr>
                  </a:outerShdw>
                </a:effectLst>
                <a:latin typeface="Comic Sans MS" panose="030F0702030302020204" pitchFamily="66" charset="0"/>
              </a:rPr>
              <a:t>Έναστρη νύχτα</a:t>
            </a:r>
            <a:r>
              <a:rPr lang="en-US" sz="2400" b="1" dirty="0" smtClean="0">
                <a:solidFill>
                  <a:schemeClr val="bg2">
                    <a:lumMod val="25000"/>
                  </a:schemeClr>
                </a:solidFill>
                <a:effectLst>
                  <a:outerShdw blurRad="38100" dist="38100" dir="2700000" algn="tl">
                    <a:srgbClr val="000000">
                      <a:alpha val="43137"/>
                    </a:srgbClr>
                  </a:outerShdw>
                </a:effectLst>
                <a:latin typeface="Comic Sans MS" panose="030F0702030302020204" pitchFamily="66" charset="0"/>
              </a:rPr>
              <a:t>”</a:t>
            </a:r>
            <a:endParaRPr lang="en-GB" sz="2400" b="1" dirty="0">
              <a:solidFill>
                <a:schemeClr val="bg2">
                  <a:lumMod val="25000"/>
                </a:schemeClr>
              </a:solidFill>
              <a:effectLst>
                <a:outerShdw blurRad="38100" dist="38100" dir="2700000" algn="tl">
                  <a:srgbClr val="000000">
                    <a:alpha val="43137"/>
                  </a:srgbClr>
                </a:outerShdw>
              </a:effectLst>
              <a:latin typeface="Comic Sans MS" panose="030F0702030302020204" pitchFamily="66" charset="0"/>
            </a:endParaRPr>
          </a:p>
        </p:txBody>
      </p:sp>
      <p:pic>
        <p:nvPicPr>
          <p:cNvPr id="7" name="Θέση περιεχομένου 3"/>
          <p:cNvPicPr>
            <a:picLocks noChangeAspect="1"/>
          </p:cNvPicPr>
          <p:nvPr/>
        </p:nvPicPr>
        <p:blipFill rotWithShape="1">
          <a:blip r:embed="rId4" cstate="print">
            <a:extLst>
              <a:ext uri="{28A0092B-C50C-407E-A947-70E740481C1C}">
                <a14:useLocalDpi xmlns="" xmlns:a14="http://schemas.microsoft.com/office/drawing/2010/main" val="0"/>
              </a:ext>
            </a:extLst>
          </a:blip>
          <a:srcRect t="1084" r="1180"/>
          <a:stretch/>
        </p:blipFill>
        <p:spPr>
          <a:xfrm>
            <a:off x="4572000" y="3573016"/>
            <a:ext cx="4583830" cy="3284984"/>
          </a:xfrm>
          <a:prstGeom prst="rect">
            <a:avLst/>
          </a:prstGeom>
        </p:spPr>
      </p:pic>
      <p:sp>
        <p:nvSpPr>
          <p:cNvPr id="8" name="Ορθογώνιο 7"/>
          <p:cNvSpPr/>
          <p:nvPr/>
        </p:nvSpPr>
        <p:spPr>
          <a:xfrm>
            <a:off x="1547664" y="6381328"/>
            <a:ext cx="2858475" cy="369332"/>
          </a:xfrm>
          <a:prstGeom prst="rect">
            <a:avLst/>
          </a:prstGeom>
        </p:spPr>
        <p:txBody>
          <a:bodyPr wrap="none">
            <a:spAutoFit/>
          </a:bodyPr>
          <a:lstStyle/>
          <a:p>
            <a:r>
              <a:rPr lang="nl-NL" b="1" dirty="0">
                <a:latin typeface="Comic Sans MS" panose="030F0702030302020204" pitchFamily="66" charset="0"/>
              </a:rPr>
              <a:t>Vincent van </a:t>
            </a:r>
            <a:r>
              <a:rPr lang="nl-NL" b="1" dirty="0" smtClean="0">
                <a:latin typeface="Comic Sans MS" panose="030F0702030302020204" pitchFamily="66" charset="0"/>
              </a:rPr>
              <a:t>Gogh, 1889</a:t>
            </a:r>
            <a:endParaRPr lang="el-GR" b="1" dirty="0">
              <a:latin typeface="Comic Sans MS" panose="030F0702030302020204" pitchFamily="66" charset="0"/>
            </a:endParaRPr>
          </a:p>
        </p:txBody>
      </p:sp>
      <p:sp>
        <p:nvSpPr>
          <p:cNvPr id="9" name="Ορθογώνιο 8"/>
          <p:cNvSpPr/>
          <p:nvPr/>
        </p:nvSpPr>
        <p:spPr>
          <a:xfrm rot="21127984">
            <a:off x="4563071" y="1291907"/>
            <a:ext cx="4578905" cy="830997"/>
          </a:xfrm>
          <a:prstGeom prst="rect">
            <a:avLst/>
          </a:prstGeom>
        </p:spPr>
        <p:txBody>
          <a:bodyPr wrap="square">
            <a:spAutoFit/>
          </a:bodyPr>
          <a:lstStyle/>
          <a:p>
            <a:pPr algn="ctr"/>
            <a:r>
              <a:rPr lang="en-US" sz="2400" b="1" dirty="0" smtClean="0">
                <a:solidFill>
                  <a:schemeClr val="accent1">
                    <a:lumMod val="50000"/>
                  </a:schemeClr>
                </a:solidFill>
                <a:effectLst>
                  <a:outerShdw blurRad="38100" dist="38100" dir="2700000" algn="tl">
                    <a:srgbClr val="000000">
                      <a:alpha val="43137"/>
                    </a:srgbClr>
                  </a:outerShdw>
                </a:effectLst>
                <a:latin typeface="Comic Sans MS" panose="030F0702030302020204" pitchFamily="66" charset="0"/>
              </a:rPr>
              <a:t>“</a:t>
            </a:r>
            <a:r>
              <a:rPr lang="el-GR" sz="2400" b="1" dirty="0" smtClean="0">
                <a:solidFill>
                  <a:schemeClr val="accent1">
                    <a:lumMod val="50000"/>
                  </a:schemeClr>
                </a:solidFill>
                <a:effectLst>
                  <a:outerShdw blurRad="38100" dist="38100" dir="2700000" algn="tl">
                    <a:srgbClr val="000000">
                      <a:alpha val="43137"/>
                    </a:srgbClr>
                  </a:outerShdw>
                </a:effectLst>
                <a:latin typeface="Comic Sans MS" panose="030F0702030302020204" pitchFamily="66" charset="0"/>
              </a:rPr>
              <a:t>Έναστρη </a:t>
            </a:r>
            <a:r>
              <a:rPr lang="el-GR" sz="2400" b="1" dirty="0">
                <a:solidFill>
                  <a:schemeClr val="accent1">
                    <a:lumMod val="50000"/>
                  </a:schemeClr>
                </a:solidFill>
                <a:effectLst>
                  <a:outerShdw blurRad="38100" dist="38100" dir="2700000" algn="tl">
                    <a:srgbClr val="000000">
                      <a:alpha val="43137"/>
                    </a:srgbClr>
                  </a:outerShdw>
                </a:effectLst>
                <a:latin typeface="Comic Sans MS" panose="030F0702030302020204" pitchFamily="66" charset="0"/>
              </a:rPr>
              <a:t>νύχτα πάνω από </a:t>
            </a:r>
            <a:endParaRPr lang="en-US" sz="2400" b="1" dirty="0" smtClean="0">
              <a:solidFill>
                <a:schemeClr val="accent1">
                  <a:lumMod val="50000"/>
                </a:schemeClr>
              </a:solidFill>
              <a:effectLst>
                <a:outerShdw blurRad="38100" dist="38100" dir="2700000" algn="tl">
                  <a:srgbClr val="000000">
                    <a:alpha val="43137"/>
                  </a:srgbClr>
                </a:outerShdw>
              </a:effectLst>
              <a:latin typeface="Comic Sans MS" panose="030F0702030302020204" pitchFamily="66" charset="0"/>
            </a:endParaRPr>
          </a:p>
          <a:p>
            <a:pPr algn="ctr"/>
            <a:r>
              <a:rPr lang="el-GR" sz="2400" b="1" dirty="0" smtClean="0">
                <a:solidFill>
                  <a:schemeClr val="accent1">
                    <a:lumMod val="50000"/>
                  </a:schemeClr>
                </a:solidFill>
                <a:effectLst>
                  <a:outerShdw blurRad="38100" dist="38100" dir="2700000" algn="tl">
                    <a:srgbClr val="000000">
                      <a:alpha val="43137"/>
                    </a:srgbClr>
                  </a:outerShdw>
                </a:effectLst>
                <a:latin typeface="Comic Sans MS" panose="030F0702030302020204" pitchFamily="66" charset="0"/>
              </a:rPr>
              <a:t>τον Ροδανό</a:t>
            </a:r>
            <a:r>
              <a:rPr lang="en-US" sz="2400" b="1" dirty="0" smtClean="0">
                <a:solidFill>
                  <a:schemeClr val="accent1">
                    <a:lumMod val="50000"/>
                  </a:schemeClr>
                </a:solidFill>
                <a:effectLst>
                  <a:outerShdw blurRad="38100" dist="38100" dir="2700000" algn="tl">
                    <a:srgbClr val="000000">
                      <a:alpha val="43137"/>
                    </a:srgbClr>
                  </a:outerShdw>
                </a:effectLst>
                <a:latin typeface="Comic Sans MS" panose="030F0702030302020204" pitchFamily="66" charset="0"/>
              </a:rPr>
              <a:t>”</a:t>
            </a:r>
            <a:endParaRPr lang="el-GR" sz="2400" b="1" dirty="0">
              <a:solidFill>
                <a:schemeClr val="accent1">
                  <a:lumMod val="50000"/>
                </a:schemeClr>
              </a:solidFill>
              <a:effectLst>
                <a:outerShdw blurRad="38100" dist="38100" dir="2700000" algn="tl">
                  <a:srgbClr val="000000">
                    <a:alpha val="43137"/>
                  </a:srgbClr>
                </a:outerShdw>
              </a:effectLst>
            </a:endParaRPr>
          </a:p>
        </p:txBody>
      </p:sp>
    </p:spTree>
    <p:extLst>
      <p:ext uri="{BB962C8B-B14F-4D97-AF65-F5344CB8AC3E}">
        <p14:creationId xmlns="" xmlns:p14="http://schemas.microsoft.com/office/powerpoint/2010/main" val="698222785"/>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bg>
      <p:bgPr>
        <a:solidFill>
          <a:schemeClr val="bg1">
            <a:lumMod val="85000"/>
          </a:schemeClr>
        </a:solidFill>
        <a:effectLst/>
      </p:bgPr>
    </p:bg>
    <p:spTree>
      <p:nvGrpSpPr>
        <p:cNvPr id="1" name=""/>
        <p:cNvGrpSpPr/>
        <p:nvPr/>
      </p:nvGrpSpPr>
      <p:grpSpPr>
        <a:xfrm>
          <a:off x="0" y="0"/>
          <a:ext cx="0" cy="0"/>
          <a:chOff x="0" y="0"/>
          <a:chExt cx="0" cy="0"/>
        </a:xfrm>
      </p:grpSpPr>
      <p:sp>
        <p:nvSpPr>
          <p:cNvPr id="4" name="Τίτλος 3"/>
          <p:cNvSpPr txBox="1">
            <a:spLocks noGrp="1"/>
          </p:cNvSpPr>
          <p:nvPr>
            <p:ph type="title"/>
          </p:nvPr>
        </p:nvSpPr>
        <p:spPr>
          <a:xfrm>
            <a:off x="0" y="63950"/>
            <a:ext cx="9144000" cy="523220"/>
          </a:xfrm>
          <a:prstGeom prst="rect">
            <a:avLst/>
          </a:prstGeom>
          <a:noFill/>
        </p:spPr>
        <p:txBody>
          <a:bodyPr wrap="square" rtlCol="0">
            <a:spAutoFit/>
          </a:bodyPr>
          <a:lstStyle/>
          <a:p>
            <a:r>
              <a:rPr lang="en-US" sz="2800" b="1" dirty="0" smtClean="0">
                <a:effectLst>
                  <a:outerShdw blurRad="38100" dist="38100" dir="2700000" algn="tl">
                    <a:srgbClr val="000000">
                      <a:alpha val="43137"/>
                    </a:srgbClr>
                  </a:outerShdw>
                </a:effectLst>
                <a:latin typeface="Comic Sans MS" panose="030F0702030302020204" pitchFamily="66" charset="0"/>
              </a:rPr>
              <a:t>O </a:t>
            </a:r>
            <a:r>
              <a:rPr lang="el-GR" sz="2800" b="1" dirty="0" smtClean="0">
                <a:effectLst>
                  <a:outerShdw blurRad="38100" dist="38100" dir="2700000" algn="tl">
                    <a:srgbClr val="000000">
                      <a:alpha val="43137"/>
                    </a:srgbClr>
                  </a:outerShdw>
                </a:effectLst>
                <a:latin typeface="Comic Sans MS" panose="030F0702030302020204" pitchFamily="66" charset="0"/>
              </a:rPr>
              <a:t>πίνακας του Βαν Γκονγκ ζωντανεύει</a:t>
            </a:r>
            <a:r>
              <a:rPr lang="en-GB" sz="2800" b="1" dirty="0" smtClean="0">
                <a:effectLst>
                  <a:outerShdw blurRad="38100" dist="38100" dir="2700000" algn="tl">
                    <a:srgbClr val="000000">
                      <a:alpha val="43137"/>
                    </a:srgbClr>
                  </a:outerShdw>
                </a:effectLst>
                <a:latin typeface="Comic Sans MS" panose="030F0702030302020204" pitchFamily="66" charset="0"/>
              </a:rPr>
              <a:t>:</a:t>
            </a:r>
            <a:endParaRPr lang="el-GR" sz="2800" b="1" dirty="0" smtClean="0">
              <a:effectLst>
                <a:outerShdw blurRad="38100" dist="38100" dir="2700000" algn="tl">
                  <a:srgbClr val="000000">
                    <a:alpha val="43137"/>
                  </a:srgbClr>
                </a:outerShdw>
              </a:effectLst>
              <a:latin typeface="Comic Sans MS" panose="030F0702030302020204" pitchFamily="66" charset="0"/>
            </a:endParaRPr>
          </a:p>
        </p:txBody>
      </p:sp>
      <p:pic>
        <p:nvPicPr>
          <p:cNvPr id="5" name="«Έναστρη Νύχτα» Van Gogh - Interactive animation by Petros Vrellis.mp4.mp4">
            <a:hlinkClick r:id="" action="ppaction://media"/>
          </p:cNvPr>
          <p:cNvPicPr>
            <a:picLocks noRot="1" noChangeAspect="1"/>
          </p:cNvPicPr>
          <p:nvPr>
            <a:videoFile r:link="rId1"/>
          </p:nvPr>
        </p:nvPicPr>
        <p:blipFill>
          <a:blip r:embed="rId3" cstate="print"/>
          <a:stretch>
            <a:fillRect/>
          </a:stretch>
        </p:blipFill>
        <p:spPr>
          <a:xfrm>
            <a:off x="0" y="836712"/>
            <a:ext cx="9144000" cy="6021288"/>
          </a:xfrm>
          <a:prstGeom prst="rect">
            <a:avLst/>
          </a:prstGeom>
        </p:spPr>
      </p:pic>
    </p:spTree>
    <p:extLst>
      <p:ext uri="{BB962C8B-B14F-4D97-AF65-F5344CB8AC3E}">
        <p14:creationId xmlns="" xmlns:p14="http://schemas.microsoft.com/office/powerpoint/2010/main" val="31116543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http://2.bp.blogspot.com/-G-LgXQPNAvQ/TtPOEGl6F7I/AAAAAAAAAEE/h_WdXAjK09E/s1600/astrologia1.jpg"/>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35380" y="0"/>
            <a:ext cx="9179380" cy="6887930"/>
          </a:xfrm>
          <a:prstGeom prst="rect">
            <a:avLst/>
          </a:prstGeom>
          <a:noFill/>
          <a:extLst>
            <a:ext uri="{909E8E84-426E-40DD-AFC4-6F175D3DCCD1}">
              <a14:hiddenFill xmlns="" xmlns:a14="http://schemas.microsoft.com/office/drawing/2010/main">
                <a:solidFill>
                  <a:srgbClr val="FFFFFF"/>
                </a:solidFill>
              </a14:hiddenFill>
            </a:ext>
          </a:extLst>
        </p:spPr>
      </p:pic>
      <p:sp>
        <p:nvSpPr>
          <p:cNvPr id="4" name="Ορθογώνιο 3"/>
          <p:cNvSpPr/>
          <p:nvPr/>
        </p:nvSpPr>
        <p:spPr>
          <a:xfrm>
            <a:off x="4550862" y="5565146"/>
            <a:ext cx="4572000" cy="1338828"/>
          </a:xfrm>
          <a:prstGeom prst="rect">
            <a:avLst/>
          </a:prstGeom>
        </p:spPr>
        <p:txBody>
          <a:bodyPr>
            <a:spAutoFit/>
          </a:bodyPr>
          <a:lstStyle/>
          <a:p>
            <a:pPr algn="ctr">
              <a:lnSpc>
                <a:spcPct val="150000"/>
              </a:lnSpc>
            </a:pPr>
            <a:r>
              <a:rPr lang="el-GR" b="1" dirty="0">
                <a:solidFill>
                  <a:schemeClr val="bg1"/>
                </a:solidFill>
                <a:effectLst>
                  <a:outerShdw blurRad="38100" dist="38100" dir="2700000" algn="tl">
                    <a:srgbClr val="000000">
                      <a:alpha val="43137"/>
                    </a:srgbClr>
                  </a:outerShdw>
                </a:effectLst>
                <a:latin typeface="Comic Sans MS" panose="030F0702030302020204" pitchFamily="66" charset="0"/>
              </a:rPr>
              <a:t>Έτσι ξεκινά </a:t>
            </a:r>
            <a:r>
              <a:rPr lang="el-GR" b="1" dirty="0" smtClean="0">
                <a:solidFill>
                  <a:schemeClr val="bg1"/>
                </a:solidFill>
                <a:effectLst>
                  <a:outerShdw blurRad="38100" dist="38100" dir="2700000" algn="tl">
                    <a:srgbClr val="000000">
                      <a:alpha val="43137"/>
                    </a:srgbClr>
                  </a:outerShdw>
                </a:effectLst>
                <a:latin typeface="Comic Sans MS" panose="030F0702030302020204" pitchFamily="66" charset="0"/>
              </a:rPr>
              <a:t>ο </a:t>
            </a:r>
            <a:r>
              <a:rPr lang="el-GR" b="1" dirty="0">
                <a:solidFill>
                  <a:schemeClr val="bg1"/>
                </a:solidFill>
                <a:effectLst>
                  <a:outerShdw blurRad="38100" dist="38100" dir="2700000" algn="tl">
                    <a:srgbClr val="000000">
                      <a:alpha val="43137"/>
                    </a:srgbClr>
                  </a:outerShdw>
                </a:effectLst>
                <a:latin typeface="Comic Sans MS" panose="030F0702030302020204" pitchFamily="66" charset="0"/>
              </a:rPr>
              <a:t>20</a:t>
            </a:r>
            <a:r>
              <a:rPr lang="el-GR" b="1" baseline="30000" dirty="0">
                <a:solidFill>
                  <a:schemeClr val="bg1"/>
                </a:solidFill>
                <a:effectLst>
                  <a:outerShdw blurRad="38100" dist="38100" dir="2700000" algn="tl">
                    <a:srgbClr val="000000">
                      <a:alpha val="43137"/>
                    </a:srgbClr>
                  </a:outerShdw>
                </a:effectLst>
                <a:latin typeface="Comic Sans MS" panose="030F0702030302020204" pitchFamily="66" charset="0"/>
              </a:rPr>
              <a:t>ος</a:t>
            </a:r>
            <a:r>
              <a:rPr lang="el-GR" b="1" dirty="0">
                <a:solidFill>
                  <a:schemeClr val="bg1"/>
                </a:solidFill>
                <a:effectLst>
                  <a:outerShdw blurRad="38100" dist="38100" dir="2700000" algn="tl">
                    <a:srgbClr val="000000">
                      <a:alpha val="43137"/>
                    </a:srgbClr>
                  </a:outerShdw>
                </a:effectLst>
                <a:latin typeface="Comic Sans MS" panose="030F0702030302020204" pitchFamily="66" charset="0"/>
              </a:rPr>
              <a:t> αιώνας για τις επαναστατικές ανακαλύψεις της Φυσικής με την μελέτη του “Μικρόκοσμου”.</a:t>
            </a:r>
          </a:p>
        </p:txBody>
      </p:sp>
    </p:spTree>
    <p:extLst>
      <p:ext uri="{BB962C8B-B14F-4D97-AF65-F5344CB8AC3E}">
        <p14:creationId xmlns="" xmlns:p14="http://schemas.microsoft.com/office/powerpoint/2010/main" val="41966950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descr="https://encrypted-tbn2.gstatic.com/images?q=tbn:ANd9GcT33e_hK0rtrrmYA32QrnKLOMylhHB7JdmN1eDlKrR4ZmH6eyQXtW8mIUAN"/>
          <p:cNvPicPr>
            <a:picLocks noChangeAspect="1" noChangeArrowheads="1"/>
          </p:cNvPicPr>
          <p:nvPr/>
        </p:nvPicPr>
        <p:blipFill>
          <a:blip r:embed="rId2" cstate="print"/>
          <a:srcRect/>
          <a:stretch>
            <a:fillRect/>
          </a:stretch>
        </p:blipFill>
        <p:spPr bwMode="auto">
          <a:xfrm>
            <a:off x="4572000" y="908720"/>
            <a:ext cx="1524000" cy="1733551"/>
          </a:xfrm>
          <a:prstGeom prst="rect">
            <a:avLst/>
          </a:prstGeom>
          <a:noFill/>
        </p:spPr>
      </p:pic>
      <p:sp>
        <p:nvSpPr>
          <p:cNvPr id="2" name="1 - TextBox"/>
          <p:cNvSpPr txBox="1"/>
          <p:nvPr/>
        </p:nvSpPr>
        <p:spPr>
          <a:xfrm>
            <a:off x="1187624" y="1412776"/>
            <a:ext cx="4608512" cy="1754326"/>
          </a:xfrm>
          <a:prstGeom prst="rect">
            <a:avLst/>
          </a:prstGeom>
          <a:noFill/>
        </p:spPr>
        <p:txBody>
          <a:bodyPr wrap="square" rtlCol="0">
            <a:spAutoFit/>
          </a:bodyPr>
          <a:lstStyle/>
          <a:p>
            <a:pPr algn="ctr"/>
            <a:r>
              <a:rPr lang="el-GR" sz="3600" dirty="0" smtClean="0">
                <a:solidFill>
                  <a:srgbClr val="FF0000"/>
                </a:solidFill>
                <a:latin typeface="Comic Sans MS" pitchFamily="66" charset="0"/>
              </a:rPr>
              <a:t>ΤΑ «ΑΤΟΜΑ»</a:t>
            </a:r>
          </a:p>
          <a:p>
            <a:pPr algn="ctr"/>
            <a:r>
              <a:rPr lang="el-GR" sz="3600" dirty="0" smtClean="0">
                <a:solidFill>
                  <a:srgbClr val="FF0000"/>
                </a:solidFill>
                <a:latin typeface="Comic Sans MS" pitchFamily="66" charset="0"/>
              </a:rPr>
              <a:t> ΤΗΣ </a:t>
            </a:r>
          </a:p>
          <a:p>
            <a:pPr algn="ctr"/>
            <a:r>
              <a:rPr lang="el-GR" sz="3600" dirty="0" smtClean="0">
                <a:solidFill>
                  <a:srgbClr val="FF0000"/>
                </a:solidFill>
                <a:latin typeface="Comic Sans MS" pitchFamily="66" charset="0"/>
              </a:rPr>
              <a:t>ΖΩΓΡΑΦΙΚΗΣ</a:t>
            </a:r>
          </a:p>
        </p:txBody>
      </p:sp>
      <p:sp>
        <p:nvSpPr>
          <p:cNvPr id="4" name="3 - TextBox"/>
          <p:cNvSpPr txBox="1"/>
          <p:nvPr/>
        </p:nvSpPr>
        <p:spPr>
          <a:xfrm>
            <a:off x="1043608" y="4437112"/>
            <a:ext cx="7056784" cy="1384995"/>
          </a:xfrm>
          <a:prstGeom prst="rect">
            <a:avLst/>
          </a:prstGeom>
          <a:noFill/>
        </p:spPr>
        <p:txBody>
          <a:bodyPr wrap="square" rtlCol="0">
            <a:spAutoFit/>
          </a:bodyPr>
          <a:lstStyle/>
          <a:p>
            <a:r>
              <a:rPr lang="el-GR" sz="4000" b="1" dirty="0" smtClean="0">
                <a:latin typeface="Comic Sans MS" pitchFamily="66" charset="0"/>
              </a:rPr>
              <a:t>Ζωγραφική</a:t>
            </a:r>
            <a:r>
              <a:rPr lang="el-GR" sz="4400" b="1" dirty="0" smtClean="0">
                <a:latin typeface="Comic Sans MS" pitchFamily="66" charset="0"/>
              </a:rPr>
              <a:t> </a:t>
            </a:r>
            <a:r>
              <a:rPr lang="el-GR" b="1" dirty="0" smtClean="0">
                <a:latin typeface="Comic Sans MS" pitchFamily="66" charset="0"/>
              </a:rPr>
              <a:t> </a:t>
            </a:r>
            <a:r>
              <a:rPr lang="el-GR" dirty="0" smtClean="0">
                <a:latin typeface="Comic Sans MS" pitchFamily="66" charset="0"/>
              </a:rPr>
              <a:t>και </a:t>
            </a:r>
          </a:p>
          <a:p>
            <a:r>
              <a:rPr lang="el-GR" sz="3600" b="1" dirty="0" smtClean="0">
                <a:solidFill>
                  <a:srgbClr val="3333CC"/>
                </a:solidFill>
                <a:latin typeface="Comic Sans MS" pitchFamily="66" charset="0"/>
              </a:rPr>
              <a:t>              </a:t>
            </a:r>
            <a:r>
              <a:rPr lang="el-GR" sz="4000" b="1" dirty="0" smtClean="0">
                <a:solidFill>
                  <a:srgbClr val="3333CC"/>
                </a:solidFill>
                <a:latin typeface="Comic Sans MS" pitchFamily="66" charset="0"/>
              </a:rPr>
              <a:t>Σύγχρονη Φυσική</a:t>
            </a:r>
            <a:endParaRPr lang="el-GR" sz="2000" b="1" dirty="0">
              <a:solidFill>
                <a:srgbClr val="3333CC"/>
              </a:solidFill>
              <a:latin typeface="Comic Sans MS" pitchFamily="66" charset="0"/>
            </a:endParaRP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Εικόνα 3"/>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5364088" y="4337"/>
            <a:ext cx="6120680" cy="6919991"/>
          </a:xfrm>
          <a:prstGeom prst="rect">
            <a:avLst/>
          </a:prstGeom>
        </p:spPr>
      </p:pic>
      <p:sp>
        <p:nvSpPr>
          <p:cNvPr id="2" name="Τίτλος 1"/>
          <p:cNvSpPr>
            <a:spLocks noGrp="1"/>
          </p:cNvSpPr>
          <p:nvPr>
            <p:ph type="ctrTitle"/>
          </p:nvPr>
        </p:nvSpPr>
        <p:spPr>
          <a:xfrm>
            <a:off x="0" y="548680"/>
            <a:ext cx="10620672" cy="1470025"/>
          </a:xfrm>
        </p:spPr>
        <p:txBody>
          <a:bodyPr/>
          <a:lstStyle/>
          <a:p>
            <a:r>
              <a:rPr lang="el-GR" dirty="0">
                <a:solidFill>
                  <a:srgbClr val="7030A0"/>
                </a:solidFill>
                <a:effectLst>
                  <a:outerShdw blurRad="38100" dist="38100" dir="2700000" algn="tl">
                    <a:srgbClr val="000000">
                      <a:alpha val="43137"/>
                    </a:srgbClr>
                  </a:outerShdw>
                </a:effectLst>
                <a:latin typeface="Comic Sans MS" panose="030F0702030302020204" pitchFamily="66" charset="0"/>
              </a:rPr>
              <a:t>Οι </a:t>
            </a:r>
            <a:r>
              <a:rPr lang="el-GR" dirty="0" smtClean="0">
                <a:solidFill>
                  <a:srgbClr val="7030A0"/>
                </a:solidFill>
                <a:effectLst>
                  <a:outerShdw blurRad="38100" dist="38100" dir="2700000" algn="tl">
                    <a:srgbClr val="000000">
                      <a:alpha val="43137"/>
                    </a:srgbClr>
                  </a:outerShdw>
                </a:effectLst>
                <a:latin typeface="Comic Sans MS" panose="030F0702030302020204" pitchFamily="66" charset="0"/>
              </a:rPr>
              <a:t>επιστημονικές επαναστάσεις </a:t>
            </a:r>
            <a:br>
              <a:rPr lang="el-GR" dirty="0" smtClean="0">
                <a:solidFill>
                  <a:srgbClr val="7030A0"/>
                </a:solidFill>
                <a:effectLst>
                  <a:outerShdw blurRad="38100" dist="38100" dir="2700000" algn="tl">
                    <a:srgbClr val="000000">
                      <a:alpha val="43137"/>
                    </a:srgbClr>
                  </a:outerShdw>
                </a:effectLst>
                <a:latin typeface="Comic Sans MS" panose="030F0702030302020204" pitchFamily="66" charset="0"/>
              </a:rPr>
            </a:br>
            <a:r>
              <a:rPr lang="el-GR" dirty="0" smtClean="0">
                <a:solidFill>
                  <a:srgbClr val="7030A0"/>
                </a:solidFill>
                <a:effectLst>
                  <a:outerShdw blurRad="38100" dist="38100" dir="2700000" algn="tl">
                    <a:srgbClr val="000000">
                      <a:alpha val="43137"/>
                    </a:srgbClr>
                  </a:outerShdw>
                </a:effectLst>
                <a:latin typeface="Comic Sans MS" panose="030F0702030302020204" pitchFamily="66" charset="0"/>
              </a:rPr>
              <a:t>του </a:t>
            </a:r>
            <a:r>
              <a:rPr lang="el-GR" dirty="0">
                <a:solidFill>
                  <a:srgbClr val="7030A0"/>
                </a:solidFill>
                <a:effectLst>
                  <a:outerShdw blurRad="38100" dist="38100" dir="2700000" algn="tl">
                    <a:srgbClr val="000000">
                      <a:alpha val="43137"/>
                    </a:srgbClr>
                  </a:outerShdw>
                </a:effectLst>
                <a:latin typeface="Comic Sans MS" panose="030F0702030302020204" pitchFamily="66" charset="0"/>
              </a:rPr>
              <a:t>20</a:t>
            </a:r>
            <a:r>
              <a:rPr lang="el-GR" baseline="30000" dirty="0">
                <a:solidFill>
                  <a:srgbClr val="7030A0"/>
                </a:solidFill>
                <a:effectLst>
                  <a:outerShdw blurRad="38100" dist="38100" dir="2700000" algn="tl">
                    <a:srgbClr val="000000">
                      <a:alpha val="43137"/>
                    </a:srgbClr>
                  </a:outerShdw>
                </a:effectLst>
                <a:latin typeface="Comic Sans MS" panose="030F0702030302020204" pitchFamily="66" charset="0"/>
              </a:rPr>
              <a:t>ου</a:t>
            </a:r>
            <a:r>
              <a:rPr lang="el-GR" dirty="0">
                <a:solidFill>
                  <a:srgbClr val="7030A0"/>
                </a:solidFill>
                <a:effectLst>
                  <a:outerShdw blurRad="38100" dist="38100" dir="2700000" algn="tl">
                    <a:srgbClr val="000000">
                      <a:alpha val="43137"/>
                    </a:srgbClr>
                  </a:outerShdw>
                </a:effectLst>
                <a:latin typeface="Comic Sans MS" panose="030F0702030302020204" pitchFamily="66" charset="0"/>
              </a:rPr>
              <a:t> αιώνα</a:t>
            </a:r>
          </a:p>
        </p:txBody>
      </p:sp>
      <p:sp>
        <p:nvSpPr>
          <p:cNvPr id="3" name="Υπότιτλος 2"/>
          <p:cNvSpPr>
            <a:spLocks noGrp="1"/>
          </p:cNvSpPr>
          <p:nvPr>
            <p:ph type="subTitle" idx="1"/>
          </p:nvPr>
        </p:nvSpPr>
        <p:spPr>
          <a:xfrm>
            <a:off x="0" y="2492896"/>
            <a:ext cx="10620672" cy="3240360"/>
          </a:xfrm>
        </p:spPr>
        <p:txBody>
          <a:bodyPr>
            <a:noAutofit/>
          </a:bodyPr>
          <a:lstStyle/>
          <a:p>
            <a:r>
              <a:rPr lang="el-GR" sz="2800" b="1" dirty="0">
                <a:solidFill>
                  <a:srgbClr val="FA90FA"/>
                </a:solidFill>
                <a:latin typeface="Comic Sans MS" panose="030F0702030302020204" pitchFamily="66" charset="0"/>
              </a:rPr>
              <a:t>Ειδική Θεωρία της Σχετικότητας</a:t>
            </a:r>
            <a:r>
              <a:rPr lang="el-GR" sz="2800" dirty="0">
                <a:solidFill>
                  <a:srgbClr val="FA90FA"/>
                </a:solidFill>
                <a:latin typeface="Comic Sans MS" panose="030F0702030302020204" pitchFamily="66" charset="0"/>
              </a:rPr>
              <a:t> </a:t>
            </a:r>
            <a:endParaRPr lang="en-US" sz="2800" dirty="0" smtClean="0">
              <a:solidFill>
                <a:srgbClr val="FA90FA"/>
              </a:solidFill>
              <a:latin typeface="Comic Sans MS" panose="030F0702030302020204" pitchFamily="66" charset="0"/>
            </a:endParaRPr>
          </a:p>
          <a:p>
            <a:r>
              <a:rPr lang="el-GR" sz="2800" dirty="0">
                <a:solidFill>
                  <a:srgbClr val="FA90FA"/>
                </a:solidFill>
                <a:latin typeface="Comic Sans MS" panose="030F0702030302020204" pitchFamily="66" charset="0"/>
              </a:rPr>
              <a:t> </a:t>
            </a:r>
            <a:r>
              <a:rPr lang="el-GR" sz="2800" b="1" dirty="0">
                <a:solidFill>
                  <a:srgbClr val="FA90FA"/>
                </a:solidFill>
                <a:latin typeface="Comic Sans MS" panose="030F0702030302020204" pitchFamily="66" charset="0"/>
              </a:rPr>
              <a:t>Γενική Θεωρία της Σχετικότητας</a:t>
            </a:r>
            <a:r>
              <a:rPr lang="el-GR" sz="2800" dirty="0">
                <a:solidFill>
                  <a:srgbClr val="FA90FA"/>
                </a:solidFill>
                <a:latin typeface="Comic Sans MS" panose="030F0702030302020204" pitchFamily="66" charset="0"/>
              </a:rPr>
              <a:t> </a:t>
            </a:r>
            <a:endParaRPr lang="en-US" sz="2800" dirty="0" smtClean="0">
              <a:solidFill>
                <a:srgbClr val="FA90FA"/>
              </a:solidFill>
              <a:latin typeface="Comic Sans MS" panose="030F0702030302020204" pitchFamily="66" charset="0"/>
            </a:endParaRPr>
          </a:p>
          <a:p>
            <a:r>
              <a:rPr lang="el-GR" sz="2800" b="1" dirty="0" smtClean="0">
                <a:solidFill>
                  <a:srgbClr val="FA90FA"/>
                </a:solidFill>
                <a:latin typeface="Comic Sans MS" panose="030F0702030302020204" pitchFamily="66" charset="0"/>
              </a:rPr>
              <a:t>Κβαντομηχανική</a:t>
            </a:r>
            <a:r>
              <a:rPr lang="el-GR" sz="2800" dirty="0" smtClean="0">
                <a:solidFill>
                  <a:srgbClr val="FA90FA"/>
                </a:solidFill>
                <a:latin typeface="Comic Sans MS" panose="030F0702030302020204" pitchFamily="66" charset="0"/>
              </a:rPr>
              <a:t> </a:t>
            </a:r>
            <a:endParaRPr lang="en-US" sz="2800" dirty="0" smtClean="0">
              <a:solidFill>
                <a:srgbClr val="FA90FA"/>
              </a:solidFill>
              <a:latin typeface="Comic Sans MS" panose="030F0702030302020204" pitchFamily="66" charset="0"/>
            </a:endParaRPr>
          </a:p>
          <a:p>
            <a:r>
              <a:rPr lang="el-GR" sz="2800" b="1" dirty="0" smtClean="0">
                <a:solidFill>
                  <a:srgbClr val="FA90FA"/>
                </a:solidFill>
                <a:latin typeface="Comic Sans MS" panose="030F0702030302020204" pitchFamily="66" charset="0"/>
              </a:rPr>
              <a:t>Θεωρία </a:t>
            </a:r>
            <a:r>
              <a:rPr lang="el-GR" sz="2800" b="1" dirty="0">
                <a:solidFill>
                  <a:srgbClr val="FA90FA"/>
                </a:solidFill>
                <a:latin typeface="Comic Sans MS" panose="030F0702030302020204" pitchFamily="66" charset="0"/>
              </a:rPr>
              <a:t>του Χάους</a:t>
            </a:r>
            <a:r>
              <a:rPr lang="el-GR" sz="2800" dirty="0">
                <a:solidFill>
                  <a:srgbClr val="FA90FA"/>
                </a:solidFill>
                <a:latin typeface="Comic Sans MS" panose="030F0702030302020204" pitchFamily="66" charset="0"/>
              </a:rPr>
              <a:t> </a:t>
            </a:r>
            <a:endParaRPr lang="en-US" sz="2800" dirty="0" smtClean="0">
              <a:solidFill>
                <a:srgbClr val="FA90FA"/>
              </a:solidFill>
              <a:latin typeface="Comic Sans MS" panose="030F0702030302020204" pitchFamily="66" charset="0"/>
            </a:endParaRPr>
          </a:p>
          <a:p>
            <a:r>
              <a:rPr lang="el-GR" sz="2800" dirty="0">
                <a:solidFill>
                  <a:srgbClr val="FA90FA"/>
                </a:solidFill>
                <a:latin typeface="Comic Sans MS" panose="030F0702030302020204" pitchFamily="66" charset="0"/>
              </a:rPr>
              <a:t> </a:t>
            </a:r>
            <a:r>
              <a:rPr lang="el-GR" sz="2800" b="1" dirty="0">
                <a:solidFill>
                  <a:srgbClr val="FA90FA"/>
                </a:solidFill>
                <a:latin typeface="Comic Sans MS" panose="030F0702030302020204" pitchFamily="66" charset="0"/>
              </a:rPr>
              <a:t>Θεωρία των Πάντων</a:t>
            </a:r>
            <a:r>
              <a:rPr lang="el-GR" sz="2800" dirty="0">
                <a:solidFill>
                  <a:srgbClr val="FA90FA"/>
                </a:solidFill>
                <a:latin typeface="Comic Sans MS" panose="030F0702030302020204" pitchFamily="66" charset="0"/>
              </a:rPr>
              <a:t> </a:t>
            </a:r>
          </a:p>
          <a:p>
            <a:r>
              <a:rPr lang="el-GR" sz="2800" b="1" dirty="0" smtClean="0">
                <a:solidFill>
                  <a:srgbClr val="FA90FA"/>
                </a:solidFill>
                <a:latin typeface="Comic Sans MS" panose="030F0702030302020204" pitchFamily="66" charset="0"/>
              </a:rPr>
              <a:t>Θεωρία </a:t>
            </a:r>
            <a:r>
              <a:rPr lang="el-GR" sz="2800" b="1" dirty="0">
                <a:solidFill>
                  <a:srgbClr val="FA90FA"/>
                </a:solidFill>
                <a:latin typeface="Comic Sans MS" panose="030F0702030302020204" pitchFamily="66" charset="0"/>
              </a:rPr>
              <a:t>των</a:t>
            </a:r>
            <a:r>
              <a:rPr lang="el-GR" sz="2800" dirty="0">
                <a:solidFill>
                  <a:srgbClr val="FA90FA"/>
                </a:solidFill>
                <a:latin typeface="Comic Sans MS" panose="030F0702030302020204" pitchFamily="66" charset="0"/>
              </a:rPr>
              <a:t> </a:t>
            </a:r>
            <a:r>
              <a:rPr lang="el-GR" sz="2800" b="1" dirty="0" smtClean="0">
                <a:solidFill>
                  <a:srgbClr val="FA90FA"/>
                </a:solidFill>
                <a:latin typeface="Comic Sans MS" panose="030F0702030302020204" pitchFamily="66" charset="0"/>
              </a:rPr>
              <a:t>Χορδών</a:t>
            </a:r>
            <a:endParaRPr lang="en-US" sz="2800" baseline="-25000" dirty="0" smtClean="0">
              <a:latin typeface="Comic Sans MS" panose="030F0702030302020204" pitchFamily="66" charset="0"/>
            </a:endParaRPr>
          </a:p>
        </p:txBody>
      </p:sp>
    </p:spTree>
    <p:extLst>
      <p:ext uri="{BB962C8B-B14F-4D97-AF65-F5344CB8AC3E}">
        <p14:creationId xmlns="" xmlns:p14="http://schemas.microsoft.com/office/powerpoint/2010/main" val="36897710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nodeType="clickEffect">
                                  <p:stCondLst>
                                    <p:cond delay="0"/>
                                  </p:stCondLst>
                                  <p:iterate type="lt">
                                    <p:tmPct val="10000"/>
                                  </p:iterate>
                                  <p:childTnLst>
                                    <p:set>
                                      <p:cBhvr>
                                        <p:cTn id="6" dur="1" fill="hold">
                                          <p:stCondLst>
                                            <p:cond delay="0"/>
                                          </p:stCondLst>
                                        </p:cTn>
                                        <p:tgtEl>
                                          <p:spTgt spid="3">
                                            <p:txEl>
                                              <p:pRg st="0" end="0"/>
                                            </p:txEl>
                                          </p:spTgt>
                                        </p:tgtEl>
                                        <p:attrNameLst>
                                          <p:attrName>style.visibility</p:attrName>
                                        </p:attrNameLst>
                                      </p:cBhvr>
                                      <p:to>
                                        <p:strVal val="visible"/>
                                      </p:to>
                                    </p:set>
                                    <p:anim by="(-#ppt_w*2)" calcmode="lin" valueType="num">
                                      <p:cBhvr rctx="PPT">
                                        <p:cTn id="7" dur="500" autoRev="1" fill="hold">
                                          <p:stCondLst>
                                            <p:cond delay="0"/>
                                          </p:stCondLst>
                                        </p:cTn>
                                        <p:tgtEl>
                                          <p:spTgt spid="3">
                                            <p:txEl>
                                              <p:pRg st="0" end="0"/>
                                            </p:txEl>
                                          </p:spTgt>
                                        </p:tgtEl>
                                        <p:attrNameLst>
                                          <p:attrName>ppt_w</p:attrName>
                                        </p:attrNameLst>
                                      </p:cBhvr>
                                    </p:anim>
                                    <p:anim by="(#ppt_w*0.50)" calcmode="lin" valueType="num">
                                      <p:cBhvr>
                                        <p:cTn id="8" dur="500" decel="50000" autoRev="1" fill="hold">
                                          <p:stCondLst>
                                            <p:cond delay="0"/>
                                          </p:stCondLst>
                                        </p:cTn>
                                        <p:tgtEl>
                                          <p:spTgt spid="3">
                                            <p:txEl>
                                              <p:pRg st="0" end="0"/>
                                            </p:txEl>
                                          </p:spTgt>
                                        </p:tgtEl>
                                        <p:attrNameLst>
                                          <p:attrName>ppt_x</p:attrName>
                                        </p:attrNameLst>
                                      </p:cBhvr>
                                    </p:anim>
                                    <p:anim from="(-#ppt_h/2)" to="(#ppt_y)" calcmode="lin" valueType="num">
                                      <p:cBhvr>
                                        <p:cTn id="9" dur="1000" fill="hold">
                                          <p:stCondLst>
                                            <p:cond delay="0"/>
                                          </p:stCondLst>
                                        </p:cTn>
                                        <p:tgtEl>
                                          <p:spTgt spid="3">
                                            <p:txEl>
                                              <p:pRg st="0" end="0"/>
                                            </p:txEl>
                                          </p:spTgt>
                                        </p:tgtEl>
                                        <p:attrNameLst>
                                          <p:attrName>ppt_y</p:attrName>
                                        </p:attrNameLst>
                                      </p:cBhvr>
                                    </p:anim>
                                    <p:animRot by="21600000">
                                      <p:cBhvr>
                                        <p:cTn id="10" dur="1000" fill="hold">
                                          <p:stCondLst>
                                            <p:cond delay="0"/>
                                          </p:stCondLst>
                                        </p:cTn>
                                        <p:tgtEl>
                                          <p:spTgt spid="3">
                                            <p:txEl>
                                              <p:pRg st="0" end="0"/>
                                            </p:txEl>
                                          </p:spTgt>
                                        </p:tgtEl>
                                        <p:attrNameLst>
                                          <p:attrName>r</p:attrName>
                                        </p:attrNameLst>
                                      </p:cBhvr>
                                    </p:animRot>
                                  </p:childTnLst>
                                </p:cTn>
                              </p:par>
                              <p:par>
                                <p:cTn id="11" presetID="56" presetClass="entr" presetSubtype="0" fill="hold" nodeType="withEffect">
                                  <p:stCondLst>
                                    <p:cond delay="0"/>
                                  </p:stCondLst>
                                  <p:iterate type="lt">
                                    <p:tmPct val="10000"/>
                                  </p:iterate>
                                  <p:childTnLst>
                                    <p:set>
                                      <p:cBhvr>
                                        <p:cTn id="12" dur="1" fill="hold">
                                          <p:stCondLst>
                                            <p:cond delay="0"/>
                                          </p:stCondLst>
                                        </p:cTn>
                                        <p:tgtEl>
                                          <p:spTgt spid="3">
                                            <p:txEl>
                                              <p:pRg st="1" end="1"/>
                                            </p:txEl>
                                          </p:spTgt>
                                        </p:tgtEl>
                                        <p:attrNameLst>
                                          <p:attrName>style.visibility</p:attrName>
                                        </p:attrNameLst>
                                      </p:cBhvr>
                                      <p:to>
                                        <p:strVal val="visible"/>
                                      </p:to>
                                    </p:set>
                                    <p:anim by="(-#ppt_w*2)" calcmode="lin" valueType="num">
                                      <p:cBhvr rctx="PPT">
                                        <p:cTn id="13" dur="500" autoRev="1" fill="hold">
                                          <p:stCondLst>
                                            <p:cond delay="0"/>
                                          </p:stCondLst>
                                        </p:cTn>
                                        <p:tgtEl>
                                          <p:spTgt spid="3">
                                            <p:txEl>
                                              <p:pRg st="1" end="1"/>
                                            </p:txEl>
                                          </p:spTgt>
                                        </p:tgtEl>
                                        <p:attrNameLst>
                                          <p:attrName>ppt_w</p:attrName>
                                        </p:attrNameLst>
                                      </p:cBhvr>
                                    </p:anim>
                                    <p:anim by="(#ppt_w*0.50)" calcmode="lin" valueType="num">
                                      <p:cBhvr>
                                        <p:cTn id="14" dur="500" decel="50000" autoRev="1" fill="hold">
                                          <p:stCondLst>
                                            <p:cond delay="0"/>
                                          </p:stCondLst>
                                        </p:cTn>
                                        <p:tgtEl>
                                          <p:spTgt spid="3">
                                            <p:txEl>
                                              <p:pRg st="1" end="1"/>
                                            </p:txEl>
                                          </p:spTgt>
                                        </p:tgtEl>
                                        <p:attrNameLst>
                                          <p:attrName>ppt_x</p:attrName>
                                        </p:attrNameLst>
                                      </p:cBhvr>
                                    </p:anim>
                                    <p:anim from="(-#ppt_h/2)" to="(#ppt_y)" calcmode="lin" valueType="num">
                                      <p:cBhvr>
                                        <p:cTn id="15" dur="1000" fill="hold">
                                          <p:stCondLst>
                                            <p:cond delay="0"/>
                                          </p:stCondLst>
                                        </p:cTn>
                                        <p:tgtEl>
                                          <p:spTgt spid="3">
                                            <p:txEl>
                                              <p:pRg st="1" end="1"/>
                                            </p:txEl>
                                          </p:spTgt>
                                        </p:tgtEl>
                                        <p:attrNameLst>
                                          <p:attrName>ppt_y</p:attrName>
                                        </p:attrNameLst>
                                      </p:cBhvr>
                                    </p:anim>
                                    <p:animRot by="21600000">
                                      <p:cBhvr>
                                        <p:cTn id="16" dur="1000" fill="hold">
                                          <p:stCondLst>
                                            <p:cond delay="0"/>
                                          </p:stCondLst>
                                        </p:cTn>
                                        <p:tgtEl>
                                          <p:spTgt spid="3">
                                            <p:txEl>
                                              <p:pRg st="1" end="1"/>
                                            </p:txEl>
                                          </p:spTgt>
                                        </p:tgtEl>
                                        <p:attrNameLst>
                                          <p:attrName>r</p:attrName>
                                        </p:attrNameLst>
                                      </p:cBhvr>
                                    </p:animRot>
                                  </p:childTnLst>
                                </p:cTn>
                              </p:par>
                              <p:par>
                                <p:cTn id="17" presetID="56" presetClass="entr" presetSubtype="0" fill="hold" nodeType="withEffect">
                                  <p:stCondLst>
                                    <p:cond delay="0"/>
                                  </p:stCondLst>
                                  <p:iterate type="lt">
                                    <p:tmPct val="10000"/>
                                  </p:iterate>
                                  <p:childTnLst>
                                    <p:set>
                                      <p:cBhvr>
                                        <p:cTn id="18" dur="1" fill="hold">
                                          <p:stCondLst>
                                            <p:cond delay="0"/>
                                          </p:stCondLst>
                                        </p:cTn>
                                        <p:tgtEl>
                                          <p:spTgt spid="3">
                                            <p:txEl>
                                              <p:pRg st="2" end="2"/>
                                            </p:txEl>
                                          </p:spTgt>
                                        </p:tgtEl>
                                        <p:attrNameLst>
                                          <p:attrName>style.visibility</p:attrName>
                                        </p:attrNameLst>
                                      </p:cBhvr>
                                      <p:to>
                                        <p:strVal val="visible"/>
                                      </p:to>
                                    </p:set>
                                    <p:anim by="(-#ppt_w*2)" calcmode="lin" valueType="num">
                                      <p:cBhvr rctx="PPT">
                                        <p:cTn id="19" dur="500" autoRev="1" fill="hold">
                                          <p:stCondLst>
                                            <p:cond delay="0"/>
                                          </p:stCondLst>
                                        </p:cTn>
                                        <p:tgtEl>
                                          <p:spTgt spid="3">
                                            <p:txEl>
                                              <p:pRg st="2" end="2"/>
                                            </p:txEl>
                                          </p:spTgt>
                                        </p:tgtEl>
                                        <p:attrNameLst>
                                          <p:attrName>ppt_w</p:attrName>
                                        </p:attrNameLst>
                                      </p:cBhvr>
                                    </p:anim>
                                    <p:anim by="(#ppt_w*0.50)" calcmode="lin" valueType="num">
                                      <p:cBhvr>
                                        <p:cTn id="20" dur="500" decel="50000" autoRev="1" fill="hold">
                                          <p:stCondLst>
                                            <p:cond delay="0"/>
                                          </p:stCondLst>
                                        </p:cTn>
                                        <p:tgtEl>
                                          <p:spTgt spid="3">
                                            <p:txEl>
                                              <p:pRg st="2" end="2"/>
                                            </p:txEl>
                                          </p:spTgt>
                                        </p:tgtEl>
                                        <p:attrNameLst>
                                          <p:attrName>ppt_x</p:attrName>
                                        </p:attrNameLst>
                                      </p:cBhvr>
                                    </p:anim>
                                    <p:anim from="(-#ppt_h/2)" to="(#ppt_y)" calcmode="lin" valueType="num">
                                      <p:cBhvr>
                                        <p:cTn id="21" dur="1000" fill="hold">
                                          <p:stCondLst>
                                            <p:cond delay="0"/>
                                          </p:stCondLst>
                                        </p:cTn>
                                        <p:tgtEl>
                                          <p:spTgt spid="3">
                                            <p:txEl>
                                              <p:pRg st="2" end="2"/>
                                            </p:txEl>
                                          </p:spTgt>
                                        </p:tgtEl>
                                        <p:attrNameLst>
                                          <p:attrName>ppt_y</p:attrName>
                                        </p:attrNameLst>
                                      </p:cBhvr>
                                    </p:anim>
                                    <p:animRot by="21600000">
                                      <p:cBhvr>
                                        <p:cTn id="22" dur="1000" fill="hold">
                                          <p:stCondLst>
                                            <p:cond delay="0"/>
                                          </p:stCondLst>
                                        </p:cTn>
                                        <p:tgtEl>
                                          <p:spTgt spid="3">
                                            <p:txEl>
                                              <p:pRg st="2" end="2"/>
                                            </p:txEl>
                                          </p:spTgt>
                                        </p:tgtEl>
                                        <p:attrNameLst>
                                          <p:attrName>r</p:attrName>
                                        </p:attrNameLst>
                                      </p:cBhvr>
                                    </p:animRot>
                                  </p:childTnLst>
                                </p:cTn>
                              </p:par>
                              <p:par>
                                <p:cTn id="23" presetID="56" presetClass="entr" presetSubtype="0" fill="hold" nodeType="withEffect">
                                  <p:stCondLst>
                                    <p:cond delay="0"/>
                                  </p:stCondLst>
                                  <p:iterate type="lt">
                                    <p:tmPct val="10000"/>
                                  </p:iterate>
                                  <p:childTnLst>
                                    <p:set>
                                      <p:cBhvr>
                                        <p:cTn id="24" dur="1" fill="hold">
                                          <p:stCondLst>
                                            <p:cond delay="0"/>
                                          </p:stCondLst>
                                        </p:cTn>
                                        <p:tgtEl>
                                          <p:spTgt spid="3">
                                            <p:txEl>
                                              <p:pRg st="3" end="3"/>
                                            </p:txEl>
                                          </p:spTgt>
                                        </p:tgtEl>
                                        <p:attrNameLst>
                                          <p:attrName>style.visibility</p:attrName>
                                        </p:attrNameLst>
                                      </p:cBhvr>
                                      <p:to>
                                        <p:strVal val="visible"/>
                                      </p:to>
                                    </p:set>
                                    <p:anim by="(-#ppt_w*2)" calcmode="lin" valueType="num">
                                      <p:cBhvr rctx="PPT">
                                        <p:cTn id="25" dur="500" autoRev="1" fill="hold">
                                          <p:stCondLst>
                                            <p:cond delay="0"/>
                                          </p:stCondLst>
                                        </p:cTn>
                                        <p:tgtEl>
                                          <p:spTgt spid="3">
                                            <p:txEl>
                                              <p:pRg st="3" end="3"/>
                                            </p:txEl>
                                          </p:spTgt>
                                        </p:tgtEl>
                                        <p:attrNameLst>
                                          <p:attrName>ppt_w</p:attrName>
                                        </p:attrNameLst>
                                      </p:cBhvr>
                                    </p:anim>
                                    <p:anim by="(#ppt_w*0.50)" calcmode="lin" valueType="num">
                                      <p:cBhvr>
                                        <p:cTn id="26" dur="500" decel="50000" autoRev="1" fill="hold">
                                          <p:stCondLst>
                                            <p:cond delay="0"/>
                                          </p:stCondLst>
                                        </p:cTn>
                                        <p:tgtEl>
                                          <p:spTgt spid="3">
                                            <p:txEl>
                                              <p:pRg st="3" end="3"/>
                                            </p:txEl>
                                          </p:spTgt>
                                        </p:tgtEl>
                                        <p:attrNameLst>
                                          <p:attrName>ppt_x</p:attrName>
                                        </p:attrNameLst>
                                      </p:cBhvr>
                                    </p:anim>
                                    <p:anim from="(-#ppt_h/2)" to="(#ppt_y)" calcmode="lin" valueType="num">
                                      <p:cBhvr>
                                        <p:cTn id="27" dur="1000" fill="hold">
                                          <p:stCondLst>
                                            <p:cond delay="0"/>
                                          </p:stCondLst>
                                        </p:cTn>
                                        <p:tgtEl>
                                          <p:spTgt spid="3">
                                            <p:txEl>
                                              <p:pRg st="3" end="3"/>
                                            </p:txEl>
                                          </p:spTgt>
                                        </p:tgtEl>
                                        <p:attrNameLst>
                                          <p:attrName>ppt_y</p:attrName>
                                        </p:attrNameLst>
                                      </p:cBhvr>
                                    </p:anim>
                                    <p:animRot by="21600000">
                                      <p:cBhvr>
                                        <p:cTn id="28" dur="1000" fill="hold">
                                          <p:stCondLst>
                                            <p:cond delay="0"/>
                                          </p:stCondLst>
                                        </p:cTn>
                                        <p:tgtEl>
                                          <p:spTgt spid="3">
                                            <p:txEl>
                                              <p:pRg st="3" end="3"/>
                                            </p:txEl>
                                          </p:spTgt>
                                        </p:tgtEl>
                                        <p:attrNameLst>
                                          <p:attrName>r</p:attrName>
                                        </p:attrNameLst>
                                      </p:cBhvr>
                                    </p:animRot>
                                  </p:childTnLst>
                                </p:cTn>
                              </p:par>
                              <p:par>
                                <p:cTn id="29" presetID="56" presetClass="entr" presetSubtype="0" fill="hold" nodeType="withEffect">
                                  <p:stCondLst>
                                    <p:cond delay="0"/>
                                  </p:stCondLst>
                                  <p:iterate type="lt">
                                    <p:tmPct val="10000"/>
                                  </p:iterate>
                                  <p:childTnLst>
                                    <p:set>
                                      <p:cBhvr>
                                        <p:cTn id="30" dur="1" fill="hold">
                                          <p:stCondLst>
                                            <p:cond delay="0"/>
                                          </p:stCondLst>
                                        </p:cTn>
                                        <p:tgtEl>
                                          <p:spTgt spid="3">
                                            <p:txEl>
                                              <p:pRg st="4" end="4"/>
                                            </p:txEl>
                                          </p:spTgt>
                                        </p:tgtEl>
                                        <p:attrNameLst>
                                          <p:attrName>style.visibility</p:attrName>
                                        </p:attrNameLst>
                                      </p:cBhvr>
                                      <p:to>
                                        <p:strVal val="visible"/>
                                      </p:to>
                                    </p:set>
                                    <p:anim by="(-#ppt_w*2)" calcmode="lin" valueType="num">
                                      <p:cBhvr rctx="PPT">
                                        <p:cTn id="31" dur="500" autoRev="1" fill="hold">
                                          <p:stCondLst>
                                            <p:cond delay="0"/>
                                          </p:stCondLst>
                                        </p:cTn>
                                        <p:tgtEl>
                                          <p:spTgt spid="3">
                                            <p:txEl>
                                              <p:pRg st="4" end="4"/>
                                            </p:txEl>
                                          </p:spTgt>
                                        </p:tgtEl>
                                        <p:attrNameLst>
                                          <p:attrName>ppt_w</p:attrName>
                                        </p:attrNameLst>
                                      </p:cBhvr>
                                    </p:anim>
                                    <p:anim by="(#ppt_w*0.50)" calcmode="lin" valueType="num">
                                      <p:cBhvr>
                                        <p:cTn id="32" dur="500" decel="50000" autoRev="1" fill="hold">
                                          <p:stCondLst>
                                            <p:cond delay="0"/>
                                          </p:stCondLst>
                                        </p:cTn>
                                        <p:tgtEl>
                                          <p:spTgt spid="3">
                                            <p:txEl>
                                              <p:pRg st="4" end="4"/>
                                            </p:txEl>
                                          </p:spTgt>
                                        </p:tgtEl>
                                        <p:attrNameLst>
                                          <p:attrName>ppt_x</p:attrName>
                                        </p:attrNameLst>
                                      </p:cBhvr>
                                    </p:anim>
                                    <p:anim from="(-#ppt_h/2)" to="(#ppt_y)" calcmode="lin" valueType="num">
                                      <p:cBhvr>
                                        <p:cTn id="33" dur="1000" fill="hold">
                                          <p:stCondLst>
                                            <p:cond delay="0"/>
                                          </p:stCondLst>
                                        </p:cTn>
                                        <p:tgtEl>
                                          <p:spTgt spid="3">
                                            <p:txEl>
                                              <p:pRg st="4" end="4"/>
                                            </p:txEl>
                                          </p:spTgt>
                                        </p:tgtEl>
                                        <p:attrNameLst>
                                          <p:attrName>ppt_y</p:attrName>
                                        </p:attrNameLst>
                                      </p:cBhvr>
                                    </p:anim>
                                    <p:animRot by="21600000">
                                      <p:cBhvr>
                                        <p:cTn id="34" dur="1000" fill="hold">
                                          <p:stCondLst>
                                            <p:cond delay="0"/>
                                          </p:stCondLst>
                                        </p:cTn>
                                        <p:tgtEl>
                                          <p:spTgt spid="3">
                                            <p:txEl>
                                              <p:pRg st="4" end="4"/>
                                            </p:txEl>
                                          </p:spTgt>
                                        </p:tgtEl>
                                        <p:attrNameLst>
                                          <p:attrName>r</p:attrName>
                                        </p:attrNameLst>
                                      </p:cBhvr>
                                    </p:animRot>
                                  </p:childTnLst>
                                </p:cTn>
                              </p:par>
                              <p:par>
                                <p:cTn id="35" presetID="56" presetClass="entr" presetSubtype="0" fill="hold" nodeType="withEffect">
                                  <p:stCondLst>
                                    <p:cond delay="0"/>
                                  </p:stCondLst>
                                  <p:iterate type="lt">
                                    <p:tmPct val="10000"/>
                                  </p:iterate>
                                  <p:childTnLst>
                                    <p:set>
                                      <p:cBhvr>
                                        <p:cTn id="36" dur="1" fill="hold">
                                          <p:stCondLst>
                                            <p:cond delay="0"/>
                                          </p:stCondLst>
                                        </p:cTn>
                                        <p:tgtEl>
                                          <p:spTgt spid="3">
                                            <p:txEl>
                                              <p:pRg st="5" end="5"/>
                                            </p:txEl>
                                          </p:spTgt>
                                        </p:tgtEl>
                                        <p:attrNameLst>
                                          <p:attrName>style.visibility</p:attrName>
                                        </p:attrNameLst>
                                      </p:cBhvr>
                                      <p:to>
                                        <p:strVal val="visible"/>
                                      </p:to>
                                    </p:set>
                                    <p:anim by="(-#ppt_w*2)" calcmode="lin" valueType="num">
                                      <p:cBhvr rctx="PPT">
                                        <p:cTn id="37" dur="500" autoRev="1" fill="hold">
                                          <p:stCondLst>
                                            <p:cond delay="0"/>
                                          </p:stCondLst>
                                        </p:cTn>
                                        <p:tgtEl>
                                          <p:spTgt spid="3">
                                            <p:txEl>
                                              <p:pRg st="5" end="5"/>
                                            </p:txEl>
                                          </p:spTgt>
                                        </p:tgtEl>
                                        <p:attrNameLst>
                                          <p:attrName>ppt_w</p:attrName>
                                        </p:attrNameLst>
                                      </p:cBhvr>
                                    </p:anim>
                                    <p:anim by="(#ppt_w*0.50)" calcmode="lin" valueType="num">
                                      <p:cBhvr>
                                        <p:cTn id="38" dur="500" decel="50000" autoRev="1" fill="hold">
                                          <p:stCondLst>
                                            <p:cond delay="0"/>
                                          </p:stCondLst>
                                        </p:cTn>
                                        <p:tgtEl>
                                          <p:spTgt spid="3">
                                            <p:txEl>
                                              <p:pRg st="5" end="5"/>
                                            </p:txEl>
                                          </p:spTgt>
                                        </p:tgtEl>
                                        <p:attrNameLst>
                                          <p:attrName>ppt_x</p:attrName>
                                        </p:attrNameLst>
                                      </p:cBhvr>
                                    </p:anim>
                                    <p:anim from="(-#ppt_h/2)" to="(#ppt_y)" calcmode="lin" valueType="num">
                                      <p:cBhvr>
                                        <p:cTn id="39" dur="1000" fill="hold">
                                          <p:stCondLst>
                                            <p:cond delay="0"/>
                                          </p:stCondLst>
                                        </p:cTn>
                                        <p:tgtEl>
                                          <p:spTgt spid="3">
                                            <p:txEl>
                                              <p:pRg st="5" end="5"/>
                                            </p:txEl>
                                          </p:spTgt>
                                        </p:tgtEl>
                                        <p:attrNameLst>
                                          <p:attrName>ppt_y</p:attrName>
                                        </p:attrNameLst>
                                      </p:cBhvr>
                                    </p:anim>
                                    <p:animRot by="21600000">
                                      <p:cBhvr>
                                        <p:cTn id="40" dur="1000" fill="hold">
                                          <p:stCondLst>
                                            <p:cond delay="0"/>
                                          </p:stCondLst>
                                        </p:cTn>
                                        <p:tgtEl>
                                          <p:spTgt spid="3">
                                            <p:txEl>
                                              <p:pRg st="5" end="5"/>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2.bp.blogspot.com/-t6vq8L0E22g/ToTVD7YzJSI/AAAAAAAABLU/ZT-kbcQg-Ng/s1600/DDC9521ABE9FE96BC037AFA5C688C55D.jpg"/>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23010" y="-1"/>
            <a:ext cx="9167010" cy="6858001"/>
          </a:xfrm>
          <a:prstGeom prst="rect">
            <a:avLst/>
          </a:prstGeom>
          <a:noFill/>
          <a:extLst>
            <a:ext uri="{909E8E84-426E-40DD-AFC4-6F175D3DCCD1}">
              <a14:hiddenFill xmlns="" xmlns:a14="http://schemas.microsoft.com/office/drawing/2010/main">
                <a:solidFill>
                  <a:srgbClr val="FFFFFF"/>
                </a:solidFill>
              </a14:hiddenFill>
            </a:ext>
          </a:extLst>
        </p:spPr>
      </p:pic>
      <p:sp>
        <p:nvSpPr>
          <p:cNvPr id="2" name="Τίτλος 1"/>
          <p:cNvSpPr>
            <a:spLocks noGrp="1"/>
          </p:cNvSpPr>
          <p:nvPr>
            <p:ph type="title"/>
          </p:nvPr>
        </p:nvSpPr>
        <p:spPr>
          <a:xfrm>
            <a:off x="-23010" y="332656"/>
            <a:ext cx="9167010" cy="1152128"/>
          </a:xfrm>
        </p:spPr>
        <p:txBody>
          <a:bodyPr>
            <a:normAutofit fontScale="90000"/>
          </a:bodyPr>
          <a:lstStyle/>
          <a:p>
            <a:r>
              <a:rPr lang="el-GR" b="1" dirty="0" smtClean="0">
                <a:solidFill>
                  <a:schemeClr val="bg1"/>
                </a:solidFill>
                <a:latin typeface="Comic Sans MS" panose="030F0702030302020204" pitchFamily="66" charset="0"/>
              </a:rPr>
              <a:t>Ειδική </a:t>
            </a:r>
            <a:r>
              <a:rPr lang="el-GR" b="1" dirty="0">
                <a:solidFill>
                  <a:schemeClr val="bg1"/>
                </a:solidFill>
                <a:latin typeface="Comic Sans MS" panose="030F0702030302020204" pitchFamily="66" charset="0"/>
              </a:rPr>
              <a:t>Θεωρία της Σχετικότητας</a:t>
            </a:r>
            <a:r>
              <a:rPr lang="el-GR" dirty="0">
                <a:solidFill>
                  <a:schemeClr val="bg1"/>
                </a:solidFill>
                <a:latin typeface="Comic Sans MS" panose="030F0702030302020204" pitchFamily="66" charset="0"/>
              </a:rPr>
              <a:t> </a:t>
            </a:r>
            <a:r>
              <a:rPr lang="en-US" dirty="0">
                <a:solidFill>
                  <a:schemeClr val="bg1"/>
                </a:solidFill>
                <a:latin typeface="Comic Sans MS" panose="030F0702030302020204" pitchFamily="66" charset="0"/>
              </a:rPr>
              <a:t/>
            </a:r>
            <a:br>
              <a:rPr lang="en-US" dirty="0">
                <a:solidFill>
                  <a:schemeClr val="bg1"/>
                </a:solidFill>
                <a:latin typeface="Comic Sans MS" panose="030F0702030302020204" pitchFamily="66" charset="0"/>
              </a:rPr>
            </a:br>
            <a:endParaRPr lang="el-GR" dirty="0">
              <a:solidFill>
                <a:schemeClr val="bg1"/>
              </a:solidFill>
              <a:latin typeface="Comic Sans MS" panose="030F0702030302020204" pitchFamily="66" charset="0"/>
            </a:endParaRPr>
          </a:p>
        </p:txBody>
      </p:sp>
      <p:sp>
        <p:nvSpPr>
          <p:cNvPr id="3" name="Θέση περιεχομένου 2"/>
          <p:cNvSpPr>
            <a:spLocks noGrp="1"/>
          </p:cNvSpPr>
          <p:nvPr>
            <p:ph idx="1"/>
          </p:nvPr>
        </p:nvSpPr>
        <p:spPr>
          <a:xfrm>
            <a:off x="251520" y="1124744"/>
            <a:ext cx="4968552" cy="3052935"/>
          </a:xfrm>
        </p:spPr>
        <p:txBody>
          <a:bodyPr>
            <a:noAutofit/>
          </a:bodyPr>
          <a:lstStyle/>
          <a:p>
            <a:pPr marL="0" indent="0" algn="ctr">
              <a:lnSpc>
                <a:spcPct val="170000"/>
              </a:lnSpc>
              <a:buNone/>
            </a:pPr>
            <a:r>
              <a:rPr lang="el-GR" sz="1800" b="1" dirty="0">
                <a:solidFill>
                  <a:schemeClr val="bg1"/>
                </a:solidFill>
                <a:latin typeface="Comic Sans MS" panose="030F0702030302020204" pitchFamily="66" charset="0"/>
              </a:rPr>
              <a:t>Η "Ειδική Σχετικότητα" είναι η θεωρία που διατυπώθηκε από τον Άλμπερτ  </a:t>
            </a:r>
            <a:r>
              <a:rPr lang="el-GR" sz="1800" b="1" dirty="0" smtClean="0">
                <a:solidFill>
                  <a:schemeClr val="bg1"/>
                </a:solidFill>
                <a:latin typeface="Comic Sans MS" panose="030F0702030302020204" pitchFamily="66" charset="0"/>
              </a:rPr>
              <a:t>Αϊνστάιν  </a:t>
            </a:r>
            <a:r>
              <a:rPr lang="el-GR" sz="1800" b="1" dirty="0">
                <a:solidFill>
                  <a:schemeClr val="bg1"/>
                </a:solidFill>
                <a:latin typeface="Comic Sans MS" panose="030F0702030302020204" pitchFamily="66" charset="0"/>
              </a:rPr>
              <a:t>το 1905</a:t>
            </a:r>
            <a:r>
              <a:rPr lang="el-GR" sz="1800" b="1" dirty="0" smtClean="0">
                <a:solidFill>
                  <a:schemeClr val="bg1"/>
                </a:solidFill>
                <a:latin typeface="Comic Sans MS" panose="030F0702030302020204" pitchFamily="66" charset="0"/>
              </a:rPr>
              <a:t>, </a:t>
            </a:r>
            <a:r>
              <a:rPr lang="el-GR" sz="1800" b="1" dirty="0">
                <a:solidFill>
                  <a:schemeClr val="bg1"/>
                </a:solidFill>
                <a:latin typeface="Comic Sans MS" panose="030F0702030302020204" pitchFamily="66" charset="0"/>
              </a:rPr>
              <a:t>η οποία συμπληρώνει τους νόμους κίνησης του Νεύτωνα</a:t>
            </a:r>
            <a:r>
              <a:rPr lang="el-GR" sz="1800" b="1" dirty="0" smtClean="0">
                <a:solidFill>
                  <a:schemeClr val="bg1"/>
                </a:solidFill>
                <a:latin typeface="Comic Sans MS" panose="030F0702030302020204" pitchFamily="66" charset="0"/>
              </a:rPr>
              <a:t>, έτσι </a:t>
            </a:r>
            <a:r>
              <a:rPr lang="el-GR" sz="1800" b="1" dirty="0">
                <a:solidFill>
                  <a:schemeClr val="bg1"/>
                </a:solidFill>
                <a:latin typeface="Comic Sans MS" panose="030F0702030302020204" pitchFamily="66" charset="0"/>
              </a:rPr>
              <a:t>ώστε να ισχύουν και σε ταχύτητες κοντά στην ταχύτητα του φωτός. </a:t>
            </a:r>
          </a:p>
        </p:txBody>
      </p:sp>
      <p:sp>
        <p:nvSpPr>
          <p:cNvPr id="4" name="Ορθογώνιο 3"/>
          <p:cNvSpPr/>
          <p:nvPr/>
        </p:nvSpPr>
        <p:spPr>
          <a:xfrm>
            <a:off x="3580656" y="4077072"/>
            <a:ext cx="5364088" cy="2585323"/>
          </a:xfrm>
          <a:prstGeom prst="rect">
            <a:avLst/>
          </a:prstGeom>
        </p:spPr>
        <p:txBody>
          <a:bodyPr wrap="square">
            <a:spAutoFit/>
          </a:bodyPr>
          <a:lstStyle/>
          <a:p>
            <a:pPr algn="ctr">
              <a:lnSpc>
                <a:spcPct val="150000"/>
              </a:lnSpc>
            </a:pPr>
            <a:r>
              <a:rPr lang="el-GR" b="1" dirty="0" smtClean="0">
                <a:solidFill>
                  <a:schemeClr val="bg1"/>
                </a:solidFill>
                <a:latin typeface="Comic Sans MS" panose="030F0702030302020204" pitchFamily="66" charset="0"/>
              </a:rPr>
              <a:t>Αυτό προκύπτει </a:t>
            </a:r>
            <a:r>
              <a:rPr lang="el-GR" b="1" dirty="0">
                <a:solidFill>
                  <a:schemeClr val="bg1"/>
                </a:solidFill>
                <a:latin typeface="Comic Sans MS" panose="030F0702030302020204" pitchFamily="66" charset="0"/>
              </a:rPr>
              <a:t>από την ικανοποίηση της γενικευμένης αρχής της σχετικότητας και της αρχής του Αϊνστάιν, σύμφωνα με την οποία η ταχύτητα του φωτός είναι ίδια για όλους τους αδρανειακούς παρατηρητές, ανεξάρτητα από τη σχετική τους ταχύτητα.</a:t>
            </a:r>
          </a:p>
        </p:txBody>
      </p:sp>
    </p:spTree>
    <p:extLst>
      <p:ext uri="{BB962C8B-B14F-4D97-AF65-F5344CB8AC3E}">
        <p14:creationId xmlns="" xmlns:p14="http://schemas.microsoft.com/office/powerpoint/2010/main" val="6525160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500" fill="hold"/>
                                        <p:tgtEl>
                                          <p:spTgt spid="4"/>
                                        </p:tgtEl>
                                        <p:attrNameLst>
                                          <p:attrName>ppt_w</p:attrName>
                                        </p:attrNameLst>
                                      </p:cBhvr>
                                      <p:tavLst>
                                        <p:tav tm="0">
                                          <p:val>
                                            <p:fltVal val="0"/>
                                          </p:val>
                                        </p:tav>
                                        <p:tav tm="100000">
                                          <p:val>
                                            <p:strVal val="#ppt_w"/>
                                          </p:val>
                                        </p:tav>
                                      </p:tavLst>
                                    </p:anim>
                                    <p:anim calcmode="lin" valueType="num">
                                      <p:cBhvr>
                                        <p:cTn id="14" dur="500" fill="hold"/>
                                        <p:tgtEl>
                                          <p:spTgt spid="4"/>
                                        </p:tgtEl>
                                        <p:attrNameLst>
                                          <p:attrName>ppt_h</p:attrName>
                                        </p:attrNameLst>
                                      </p:cBhvr>
                                      <p:tavLst>
                                        <p:tav tm="0">
                                          <p:val>
                                            <p:fltVal val="0"/>
                                          </p:val>
                                        </p:tav>
                                        <p:tav tm="100000">
                                          <p:val>
                                            <p:strVal val="#ppt_h"/>
                                          </p:val>
                                        </p:tav>
                                      </p:tavLst>
                                    </p:anim>
                                    <p:animEffect transition="in" filter="fade">
                                      <p:cBhvr>
                                        <p:cTn id="1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4 - Εικόνα" descr="3.jpg"/>
          <p:cNvPicPr>
            <a:picLocks noChangeAspect="1"/>
          </p:cNvPicPr>
          <p:nvPr/>
        </p:nvPicPr>
        <p:blipFill>
          <a:blip r:embed="rId2" cstate="print"/>
          <a:stretch>
            <a:fillRect/>
          </a:stretch>
        </p:blipFill>
        <p:spPr>
          <a:xfrm>
            <a:off x="0" y="0"/>
            <a:ext cx="9144000" cy="6907281"/>
          </a:xfrm>
          <a:prstGeom prst="rect">
            <a:avLst/>
          </a:prstGeom>
        </p:spPr>
      </p:pic>
      <p:sp>
        <p:nvSpPr>
          <p:cNvPr id="2" name="1 - Τίτλος"/>
          <p:cNvSpPr>
            <a:spLocks noGrp="1"/>
          </p:cNvSpPr>
          <p:nvPr>
            <p:ph type="ctrTitle"/>
          </p:nvPr>
        </p:nvSpPr>
        <p:spPr>
          <a:xfrm>
            <a:off x="685800" y="1052736"/>
            <a:ext cx="8062664" cy="4968551"/>
          </a:xfrm>
        </p:spPr>
        <p:txBody>
          <a:bodyPr>
            <a:normAutofit/>
          </a:bodyPr>
          <a:lstStyle/>
          <a:p>
            <a:r>
              <a:rPr lang="el-GR" dirty="0" smtClean="0">
                <a:latin typeface="Comic Sans MS" pitchFamily="66" charset="0"/>
              </a:rPr>
              <a:t/>
            </a:r>
            <a:br>
              <a:rPr lang="el-GR" dirty="0" smtClean="0">
                <a:latin typeface="Comic Sans MS" pitchFamily="66" charset="0"/>
              </a:rPr>
            </a:br>
            <a:r>
              <a:rPr lang="el-GR" dirty="0">
                <a:latin typeface="Comic Sans MS" pitchFamily="66" charset="0"/>
              </a:rPr>
              <a:t/>
            </a:r>
            <a:br>
              <a:rPr lang="el-GR" dirty="0">
                <a:latin typeface="Comic Sans MS" pitchFamily="66" charset="0"/>
              </a:rPr>
            </a:br>
            <a:r>
              <a:rPr lang="el-GR" dirty="0" smtClean="0">
                <a:solidFill>
                  <a:srgbClr val="FFC000"/>
                </a:solidFill>
                <a:latin typeface="Comic Sans MS" pitchFamily="66" charset="0"/>
              </a:rPr>
              <a:t>Το φως. </a:t>
            </a:r>
            <a:r>
              <a:rPr lang="el-GR" dirty="0" smtClean="0">
                <a:latin typeface="Comic Sans MS" pitchFamily="66" charset="0"/>
              </a:rPr>
              <a:t>Η σκιά. </a:t>
            </a:r>
            <a:r>
              <a:rPr lang="el-GR" dirty="0" smtClean="0">
                <a:solidFill>
                  <a:srgbClr val="00B0F0"/>
                </a:solidFill>
                <a:latin typeface="Comic Sans MS" pitchFamily="66" charset="0"/>
              </a:rPr>
              <a:t>Τα φαινόμενα</a:t>
            </a:r>
            <a:r>
              <a:rPr lang="en-US" dirty="0" smtClean="0">
                <a:solidFill>
                  <a:srgbClr val="00B0F0"/>
                </a:solidFill>
                <a:latin typeface="Comic Sans MS" pitchFamily="66" charset="0"/>
              </a:rPr>
              <a:t>.</a:t>
            </a:r>
            <a:r>
              <a:rPr lang="el-GR" dirty="0" smtClean="0">
                <a:latin typeface="Comic Sans MS" pitchFamily="66" charset="0"/>
              </a:rPr>
              <a:t/>
            </a:r>
            <a:br>
              <a:rPr lang="el-GR" dirty="0" smtClean="0">
                <a:latin typeface="Comic Sans MS" pitchFamily="66" charset="0"/>
              </a:rPr>
            </a:br>
            <a:r>
              <a:rPr lang="el-GR" dirty="0" smtClean="0">
                <a:latin typeface="Comic Sans MS" pitchFamily="66" charset="0"/>
              </a:rPr>
              <a:t/>
            </a:r>
            <a:br>
              <a:rPr lang="el-GR" dirty="0" smtClean="0">
                <a:latin typeface="Comic Sans MS" pitchFamily="66" charset="0"/>
              </a:rPr>
            </a:br>
            <a:r>
              <a:rPr lang="en-US" dirty="0" smtClean="0">
                <a:latin typeface="Comic Sans MS" pitchFamily="66" charset="0"/>
              </a:rPr>
              <a:t/>
            </a:r>
            <a:br>
              <a:rPr lang="en-US" dirty="0" smtClean="0">
                <a:latin typeface="Comic Sans MS" pitchFamily="66" charset="0"/>
              </a:rPr>
            </a:br>
            <a:r>
              <a:rPr lang="en-US" dirty="0" smtClean="0">
                <a:latin typeface="Comic Sans MS" pitchFamily="66" charset="0"/>
              </a:rPr>
              <a:t>    </a:t>
            </a:r>
            <a:r>
              <a:rPr lang="el-GR" dirty="0" smtClean="0">
                <a:solidFill>
                  <a:srgbClr val="33CC33"/>
                </a:solidFill>
                <a:latin typeface="Comic Sans MS" pitchFamily="66" charset="0"/>
              </a:rPr>
              <a:t>Ο Φυσικός και ο Ζωγράφος</a:t>
            </a:r>
            <a:endParaRPr lang="el-GR" dirty="0">
              <a:solidFill>
                <a:srgbClr val="33CC33"/>
              </a:solidFill>
              <a:latin typeface="Comic Sans MS" pitchFamily="66" charset="0"/>
            </a:endParaRPr>
          </a:p>
        </p:txBody>
      </p:sp>
      <p:sp>
        <p:nvSpPr>
          <p:cNvPr id="4" name="3 - TextBox"/>
          <p:cNvSpPr txBox="1"/>
          <p:nvPr/>
        </p:nvSpPr>
        <p:spPr>
          <a:xfrm rot="20716762">
            <a:off x="517767" y="964459"/>
            <a:ext cx="5167874" cy="523220"/>
          </a:xfrm>
          <a:prstGeom prst="rect">
            <a:avLst/>
          </a:prstGeom>
          <a:noFill/>
        </p:spPr>
        <p:txBody>
          <a:bodyPr wrap="square" rtlCol="0">
            <a:spAutoFit/>
          </a:bodyPr>
          <a:lstStyle/>
          <a:p>
            <a:r>
              <a:rPr lang="el-GR" sz="2800" dirty="0" smtClean="0">
                <a:solidFill>
                  <a:srgbClr val="FF0000"/>
                </a:solidFill>
                <a:latin typeface="Comic Sans MS" pitchFamily="66" charset="0"/>
              </a:rPr>
              <a:t>ΟΙ  ΙΠΠΟΤΕΣ  ΤΗΣ  ΣΚΙΑΣ</a:t>
            </a:r>
            <a:endParaRPr lang="el-GR" sz="2800" dirty="0">
              <a:solidFill>
                <a:srgbClr val="FF0000"/>
              </a:solidFill>
              <a:latin typeface="Comic Sans MS" pitchFamily="66" charset="0"/>
            </a:endParaRP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Θέση περιεχομένου 3"/>
          <p:cNvPicPr>
            <a:picLocks noGrp="1" noChangeAspect="1"/>
          </p:cNvPicPr>
          <p:nvPr>
            <p:ph idx="1"/>
          </p:nvPr>
        </p:nvPicPr>
        <p:blipFill>
          <a:blip r:embed="rId2" cstate="print">
            <a:extLst>
              <a:ext uri="{28A0092B-C50C-407E-A947-70E740481C1C}">
                <a14:useLocalDpi xmlns="" xmlns:a14="http://schemas.microsoft.com/office/drawing/2010/main" val="0"/>
              </a:ext>
            </a:extLst>
          </a:blip>
          <a:stretch>
            <a:fillRect/>
          </a:stretch>
        </p:blipFill>
        <p:spPr>
          <a:xfrm>
            <a:off x="0" y="0"/>
            <a:ext cx="9213395" cy="6858000"/>
          </a:xfrm>
        </p:spPr>
      </p:pic>
      <p:sp>
        <p:nvSpPr>
          <p:cNvPr id="2" name="Τίτλος 1"/>
          <p:cNvSpPr>
            <a:spLocks noGrp="1"/>
          </p:cNvSpPr>
          <p:nvPr>
            <p:ph type="title"/>
          </p:nvPr>
        </p:nvSpPr>
        <p:spPr/>
        <p:txBody>
          <a:bodyPr>
            <a:normAutofit fontScale="90000"/>
          </a:bodyPr>
          <a:lstStyle/>
          <a:p>
            <a:r>
              <a:rPr lang="el-GR" b="1" dirty="0" smtClean="0">
                <a:solidFill>
                  <a:schemeClr val="bg1"/>
                </a:solidFill>
                <a:latin typeface="Comic Sans MS" panose="030F0702030302020204" pitchFamily="66" charset="0"/>
              </a:rPr>
              <a:t>Γενική Θεωρία της Σχετικότητας</a:t>
            </a:r>
            <a:r>
              <a:rPr lang="el-GR" dirty="0" smtClean="0">
                <a:solidFill>
                  <a:schemeClr val="bg1"/>
                </a:solidFill>
                <a:latin typeface="Comic Sans MS" panose="030F0702030302020204" pitchFamily="66" charset="0"/>
              </a:rPr>
              <a:t> </a:t>
            </a:r>
            <a:r>
              <a:rPr lang="en-US" dirty="0" smtClean="0">
                <a:solidFill>
                  <a:srgbClr val="002060"/>
                </a:solidFill>
                <a:latin typeface="Comic Sans MS" panose="030F0702030302020204" pitchFamily="66" charset="0"/>
              </a:rPr>
              <a:t/>
            </a:r>
            <a:br>
              <a:rPr lang="en-US" dirty="0" smtClean="0">
                <a:solidFill>
                  <a:srgbClr val="002060"/>
                </a:solidFill>
                <a:latin typeface="Comic Sans MS" panose="030F0702030302020204" pitchFamily="66" charset="0"/>
              </a:rPr>
            </a:br>
            <a:endParaRPr lang="el-GR" dirty="0">
              <a:latin typeface="Comic Sans MS" panose="030F0702030302020204" pitchFamily="66" charset="0"/>
            </a:endParaRPr>
          </a:p>
        </p:txBody>
      </p:sp>
      <p:sp>
        <p:nvSpPr>
          <p:cNvPr id="5" name="TextBox 4"/>
          <p:cNvSpPr txBox="1"/>
          <p:nvPr/>
        </p:nvSpPr>
        <p:spPr>
          <a:xfrm>
            <a:off x="3563887" y="3573016"/>
            <a:ext cx="5532203" cy="2954848"/>
          </a:xfrm>
          <a:prstGeom prst="rect">
            <a:avLst/>
          </a:prstGeom>
          <a:noFill/>
        </p:spPr>
        <p:txBody>
          <a:bodyPr wrap="square" rtlCol="0">
            <a:spAutoFit/>
          </a:bodyPr>
          <a:lstStyle/>
          <a:p>
            <a:pPr algn="ctr">
              <a:lnSpc>
                <a:spcPct val="150000"/>
              </a:lnSpc>
            </a:pPr>
            <a:r>
              <a:rPr lang="el-GR" dirty="0">
                <a:solidFill>
                  <a:schemeClr val="bg1"/>
                </a:solidFill>
                <a:latin typeface="Comic Sans MS" panose="030F0702030302020204" pitchFamily="66" charset="0"/>
              </a:rPr>
              <a:t>Η</a:t>
            </a:r>
            <a:r>
              <a:rPr lang="el-GR" b="1" dirty="0">
                <a:solidFill>
                  <a:schemeClr val="bg1"/>
                </a:solidFill>
                <a:latin typeface="Comic Sans MS" panose="030F0702030302020204" pitchFamily="66" charset="0"/>
              </a:rPr>
              <a:t> "Γενική Θεωρία</a:t>
            </a:r>
            <a:r>
              <a:rPr lang="el-GR" dirty="0">
                <a:solidFill>
                  <a:schemeClr val="bg1"/>
                </a:solidFill>
                <a:latin typeface="Comic Sans MS" panose="030F0702030302020204" pitchFamily="66" charset="0"/>
              </a:rPr>
              <a:t> </a:t>
            </a:r>
            <a:r>
              <a:rPr lang="el-GR" b="1" dirty="0">
                <a:solidFill>
                  <a:schemeClr val="bg1"/>
                </a:solidFill>
                <a:latin typeface="Comic Sans MS" panose="030F0702030302020204" pitchFamily="66" charset="0"/>
              </a:rPr>
              <a:t>της Σχετικότητας"</a:t>
            </a:r>
            <a:r>
              <a:rPr lang="el-GR" dirty="0">
                <a:solidFill>
                  <a:schemeClr val="bg1"/>
                </a:solidFill>
                <a:latin typeface="Comic Sans MS" panose="030F0702030302020204" pitchFamily="66" charset="0"/>
              </a:rPr>
              <a:t> είναι η θεωρία βαρύτητας που προτάθηκε από τον Άλμπερτ </a:t>
            </a:r>
            <a:r>
              <a:rPr lang="el-GR" dirty="0" smtClean="0">
                <a:solidFill>
                  <a:schemeClr val="bg1"/>
                </a:solidFill>
                <a:latin typeface="Comic Sans MS" panose="030F0702030302020204" pitchFamily="66" charset="0"/>
              </a:rPr>
              <a:t>Αϊνστάιν. </a:t>
            </a:r>
            <a:endParaRPr lang="el-GR" dirty="0">
              <a:solidFill>
                <a:schemeClr val="bg1"/>
              </a:solidFill>
              <a:latin typeface="Comic Sans MS" panose="030F0702030302020204" pitchFamily="66" charset="0"/>
            </a:endParaRPr>
          </a:p>
          <a:p>
            <a:pPr algn="ctr">
              <a:lnSpc>
                <a:spcPct val="150000"/>
              </a:lnSpc>
            </a:pPr>
            <a:r>
              <a:rPr lang="el-GR" dirty="0" smtClean="0">
                <a:solidFill>
                  <a:schemeClr val="bg1"/>
                </a:solidFill>
                <a:latin typeface="Comic Sans MS" panose="030F0702030302020204" pitchFamily="66" charset="0"/>
              </a:rPr>
              <a:t>Η </a:t>
            </a:r>
            <a:r>
              <a:rPr lang="el-GR" dirty="0">
                <a:solidFill>
                  <a:schemeClr val="bg1"/>
                </a:solidFill>
                <a:latin typeface="Comic Sans MS" panose="030F0702030302020204" pitchFamily="66" charset="0"/>
              </a:rPr>
              <a:t>βαρύτητα δεν θεωρείται ως το αποτέλεσμα μιας δύναμης, αλλά οφείλεται στην καμπύλωση του χωροχρόνου, η οποία προκαλείται από την περιεχόμενη στον χωρόχρονο μάζα και </a:t>
            </a:r>
            <a:r>
              <a:rPr lang="el-GR" dirty="0" smtClean="0">
                <a:solidFill>
                  <a:schemeClr val="bg1"/>
                </a:solidFill>
                <a:latin typeface="Comic Sans MS" panose="030F0702030302020204" pitchFamily="66" charset="0"/>
              </a:rPr>
              <a:t>ενέργεια</a:t>
            </a:r>
            <a:r>
              <a:rPr lang="el-GR" dirty="0">
                <a:latin typeface="Comic Sans MS" panose="030F0702030302020204" pitchFamily="66" charset="0"/>
              </a:rPr>
              <a:t>.</a:t>
            </a:r>
            <a:endParaRPr lang="el-GR" dirty="0" smtClean="0">
              <a:latin typeface="Comic Sans MS" panose="030F0702030302020204" pitchFamily="66" charset="0"/>
            </a:endParaRPr>
          </a:p>
        </p:txBody>
      </p:sp>
    </p:spTree>
    <p:extLst>
      <p:ext uri="{BB962C8B-B14F-4D97-AF65-F5344CB8AC3E}">
        <p14:creationId xmlns="" xmlns:p14="http://schemas.microsoft.com/office/powerpoint/2010/main" val="13132988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3" descr="C:\Users\anty\Desktop\DOC.20120704.1009591.1009516tmp_hd_494x317.jpg"/>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1" y="0"/>
            <a:ext cx="9158903" cy="6858000"/>
          </a:xfrm>
          <a:prstGeom prst="rect">
            <a:avLst/>
          </a:prstGeom>
          <a:noFill/>
          <a:extLst>
            <a:ext uri="{909E8E84-426E-40DD-AFC4-6F175D3DCCD1}">
              <a14:hiddenFill xmlns="" xmlns:a14="http://schemas.microsoft.com/office/drawing/2010/main">
                <a:solidFill>
                  <a:srgbClr val="FFFFFF"/>
                </a:solidFill>
              </a14:hiddenFill>
            </a:ext>
          </a:extLst>
        </p:spPr>
      </p:pic>
      <p:sp>
        <p:nvSpPr>
          <p:cNvPr id="4" name="TextBox 3"/>
          <p:cNvSpPr txBox="1"/>
          <p:nvPr/>
        </p:nvSpPr>
        <p:spPr>
          <a:xfrm>
            <a:off x="179512" y="188640"/>
            <a:ext cx="4399938" cy="1754326"/>
          </a:xfrm>
          <a:prstGeom prst="rect">
            <a:avLst/>
          </a:prstGeom>
          <a:noFill/>
        </p:spPr>
        <p:txBody>
          <a:bodyPr wrap="square" rtlCol="0">
            <a:spAutoFit/>
          </a:bodyPr>
          <a:lstStyle/>
          <a:p>
            <a:pPr algn="ctr">
              <a:lnSpc>
                <a:spcPct val="150000"/>
              </a:lnSpc>
            </a:pPr>
            <a:r>
              <a:rPr lang="el-GR" b="1" dirty="0" smtClean="0">
                <a:solidFill>
                  <a:schemeClr val="bg1"/>
                </a:solidFill>
                <a:effectLst>
                  <a:outerShdw blurRad="38100" dist="38100" dir="2700000" algn="tl">
                    <a:srgbClr val="000000">
                      <a:alpha val="43137"/>
                    </a:srgbClr>
                  </a:outerShdw>
                </a:effectLst>
                <a:latin typeface="Comic Sans MS" panose="030F0702030302020204" pitchFamily="66" charset="0"/>
              </a:rPr>
              <a:t>Οι μετρήσεις που αφορούν τον χρόνο και τον χώρο είναι σχετικές και εξαρτώνται από την κατανομή της μάζας στο σύμπαν.</a:t>
            </a:r>
            <a:endParaRPr lang="el-GR" b="1" dirty="0">
              <a:solidFill>
                <a:schemeClr val="bg1"/>
              </a:solidFill>
              <a:effectLst>
                <a:outerShdw blurRad="38100" dist="38100" dir="2700000" algn="tl">
                  <a:srgbClr val="000000">
                    <a:alpha val="43137"/>
                  </a:srgbClr>
                </a:outerShdw>
              </a:effectLst>
              <a:latin typeface="Comic Sans MS" panose="030F0702030302020204" pitchFamily="66" charset="0"/>
            </a:endParaRPr>
          </a:p>
        </p:txBody>
      </p:sp>
      <p:sp>
        <p:nvSpPr>
          <p:cNvPr id="5" name="TextBox 4"/>
          <p:cNvSpPr txBox="1"/>
          <p:nvPr/>
        </p:nvSpPr>
        <p:spPr>
          <a:xfrm>
            <a:off x="5635515" y="4272677"/>
            <a:ext cx="3330080" cy="2585323"/>
          </a:xfrm>
          <a:prstGeom prst="rect">
            <a:avLst/>
          </a:prstGeom>
          <a:noFill/>
        </p:spPr>
        <p:txBody>
          <a:bodyPr wrap="square" rtlCol="0">
            <a:spAutoFit/>
          </a:bodyPr>
          <a:lstStyle/>
          <a:p>
            <a:pPr algn="ctr">
              <a:lnSpc>
                <a:spcPct val="150000"/>
              </a:lnSpc>
            </a:pPr>
            <a:r>
              <a:rPr lang="el-GR" b="1" dirty="0">
                <a:solidFill>
                  <a:schemeClr val="bg1"/>
                </a:solidFill>
                <a:effectLst>
                  <a:outerShdw blurRad="38100" dist="38100" dir="2700000" algn="tl">
                    <a:srgbClr val="000000">
                      <a:alpha val="43137"/>
                    </a:srgbClr>
                  </a:outerShdw>
                </a:effectLst>
                <a:latin typeface="Comic Sans MS" panose="030F0702030302020204" pitchFamily="66" charset="0"/>
              </a:rPr>
              <a:t>Χώρος, </a:t>
            </a:r>
            <a:endParaRPr lang="el-GR" b="1" dirty="0" smtClean="0">
              <a:solidFill>
                <a:schemeClr val="bg1"/>
              </a:solidFill>
              <a:effectLst>
                <a:outerShdw blurRad="38100" dist="38100" dir="2700000" algn="tl">
                  <a:srgbClr val="000000">
                    <a:alpha val="43137"/>
                  </a:srgbClr>
                </a:outerShdw>
              </a:effectLst>
              <a:latin typeface="Comic Sans MS" panose="030F0702030302020204" pitchFamily="66" charset="0"/>
            </a:endParaRPr>
          </a:p>
          <a:p>
            <a:pPr algn="ctr">
              <a:lnSpc>
                <a:spcPct val="150000"/>
              </a:lnSpc>
            </a:pPr>
            <a:r>
              <a:rPr lang="el-GR" b="1" dirty="0" smtClean="0">
                <a:solidFill>
                  <a:schemeClr val="bg1"/>
                </a:solidFill>
                <a:effectLst>
                  <a:outerShdw blurRad="38100" dist="38100" dir="2700000" algn="tl">
                    <a:srgbClr val="000000">
                      <a:alpha val="43137"/>
                    </a:srgbClr>
                  </a:outerShdw>
                </a:effectLst>
                <a:latin typeface="Comic Sans MS" panose="030F0702030302020204" pitchFamily="66" charset="0"/>
              </a:rPr>
              <a:t>χρόνος </a:t>
            </a:r>
            <a:r>
              <a:rPr lang="el-GR" b="1" dirty="0">
                <a:solidFill>
                  <a:schemeClr val="bg1"/>
                </a:solidFill>
                <a:effectLst>
                  <a:outerShdw blurRad="38100" dist="38100" dir="2700000" algn="tl">
                    <a:srgbClr val="000000">
                      <a:alpha val="43137"/>
                    </a:srgbClr>
                  </a:outerShdw>
                </a:effectLst>
                <a:latin typeface="Comic Sans MS" panose="030F0702030302020204" pitchFamily="66" charset="0"/>
              </a:rPr>
              <a:t>και ενέργεια </a:t>
            </a:r>
            <a:endParaRPr lang="el-GR" b="1" dirty="0" smtClean="0">
              <a:solidFill>
                <a:schemeClr val="bg1"/>
              </a:solidFill>
              <a:effectLst>
                <a:outerShdw blurRad="38100" dist="38100" dir="2700000" algn="tl">
                  <a:srgbClr val="000000">
                    <a:alpha val="43137"/>
                  </a:srgbClr>
                </a:outerShdw>
              </a:effectLst>
              <a:latin typeface="Comic Sans MS" panose="030F0702030302020204" pitchFamily="66" charset="0"/>
            </a:endParaRPr>
          </a:p>
          <a:p>
            <a:pPr algn="ctr">
              <a:lnSpc>
                <a:spcPct val="150000"/>
              </a:lnSpc>
            </a:pPr>
            <a:r>
              <a:rPr lang="el-GR" b="1" dirty="0" smtClean="0">
                <a:solidFill>
                  <a:schemeClr val="bg1"/>
                </a:solidFill>
                <a:effectLst>
                  <a:outerShdw blurRad="38100" dist="38100" dir="2700000" algn="tl">
                    <a:srgbClr val="000000">
                      <a:alpha val="43137"/>
                    </a:srgbClr>
                  </a:outerShdw>
                </a:effectLst>
                <a:latin typeface="Comic Sans MS" panose="030F0702030302020204" pitchFamily="66" charset="0"/>
              </a:rPr>
              <a:t>(</a:t>
            </a:r>
            <a:r>
              <a:rPr lang="el-GR" b="1" dirty="0">
                <a:solidFill>
                  <a:schemeClr val="bg1"/>
                </a:solidFill>
                <a:effectLst>
                  <a:outerShdw blurRad="38100" dist="38100" dir="2700000" algn="tl">
                    <a:srgbClr val="000000">
                      <a:alpha val="43137"/>
                    </a:srgbClr>
                  </a:outerShdw>
                </a:effectLst>
                <a:latin typeface="Comic Sans MS" panose="030F0702030302020204" pitchFamily="66" charset="0"/>
              </a:rPr>
              <a:t>ή ισοδύναμη μάζα) </a:t>
            </a:r>
            <a:endParaRPr lang="el-GR" dirty="0"/>
          </a:p>
          <a:p>
            <a:pPr algn="ctr">
              <a:lnSpc>
                <a:spcPct val="150000"/>
              </a:lnSpc>
            </a:pPr>
            <a:r>
              <a:rPr lang="el-GR" b="1" dirty="0" smtClean="0">
                <a:solidFill>
                  <a:schemeClr val="bg1"/>
                </a:solidFill>
                <a:effectLst>
                  <a:outerShdw blurRad="38100" dist="38100" dir="2700000" algn="tl">
                    <a:srgbClr val="000000">
                      <a:alpha val="43137"/>
                    </a:srgbClr>
                  </a:outerShdw>
                </a:effectLst>
                <a:latin typeface="Comic Sans MS" panose="030F0702030302020204" pitchFamily="66" charset="0"/>
              </a:rPr>
              <a:t>δεν είναι έννοιες ανεξάρτητες, αλλά τρεις οντότητες που συνυπάρχουν.</a:t>
            </a:r>
            <a:endParaRPr lang="el-GR" b="1" dirty="0">
              <a:solidFill>
                <a:schemeClr val="bg1"/>
              </a:solidFill>
              <a:effectLst>
                <a:outerShdw blurRad="38100" dist="38100" dir="2700000" algn="tl">
                  <a:srgbClr val="000000">
                    <a:alpha val="43137"/>
                  </a:srgbClr>
                </a:outerShdw>
              </a:effectLst>
              <a:latin typeface="Comic Sans MS" panose="030F0702030302020204" pitchFamily="66" charset="0"/>
            </a:endParaRPr>
          </a:p>
        </p:txBody>
      </p:sp>
    </p:spTree>
    <p:extLst>
      <p:ext uri="{BB962C8B-B14F-4D97-AF65-F5344CB8AC3E}">
        <p14:creationId xmlns="" xmlns:p14="http://schemas.microsoft.com/office/powerpoint/2010/main" val="30163657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p:cTn id="14" dur="500" fill="hold"/>
                                        <p:tgtEl>
                                          <p:spTgt spid="5"/>
                                        </p:tgtEl>
                                        <p:attrNameLst>
                                          <p:attrName>ppt_w</p:attrName>
                                        </p:attrNameLst>
                                      </p:cBhvr>
                                      <p:tavLst>
                                        <p:tav tm="0">
                                          <p:val>
                                            <p:fltVal val="0"/>
                                          </p:val>
                                        </p:tav>
                                        <p:tav tm="100000">
                                          <p:val>
                                            <p:strVal val="#ppt_w"/>
                                          </p:val>
                                        </p:tav>
                                      </p:tavLst>
                                    </p:anim>
                                    <p:anim calcmode="lin" valueType="num">
                                      <p:cBhvr>
                                        <p:cTn id="15" dur="500" fill="hold"/>
                                        <p:tgtEl>
                                          <p:spTgt spid="5"/>
                                        </p:tgtEl>
                                        <p:attrNameLst>
                                          <p:attrName>ppt_h</p:attrName>
                                        </p:attrNameLst>
                                      </p:cBhvr>
                                      <p:tavLst>
                                        <p:tav tm="0">
                                          <p:val>
                                            <p:fltVal val="0"/>
                                          </p:val>
                                        </p:tav>
                                        <p:tav tm="100000">
                                          <p:val>
                                            <p:strVal val="#ppt_h"/>
                                          </p:val>
                                        </p:tav>
                                      </p:tavLst>
                                    </p:anim>
                                    <p:animEffect transition="in" filter="fade">
                                      <p:cBhvr>
                                        <p:cTn id="1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http://users.sch.gr/apouliassis/Quantum%20Mechanics/quantum_title.gif"/>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0" y="-1107"/>
            <a:ext cx="9144000" cy="1773923"/>
          </a:xfrm>
          <a:prstGeom prst="rect">
            <a:avLst/>
          </a:prstGeom>
          <a:noFill/>
          <a:extLst>
            <a:ext uri="{909E8E84-426E-40DD-AFC4-6F175D3DCCD1}">
              <a14:hiddenFill xmlns="" xmlns:a14="http://schemas.microsoft.com/office/drawing/2010/main">
                <a:solidFill>
                  <a:srgbClr val="FFFFFF"/>
                </a:solidFill>
              </a14:hiddenFill>
            </a:ext>
          </a:extLst>
        </p:spPr>
      </p:pic>
      <p:pic>
        <p:nvPicPr>
          <p:cNvPr id="3076" name="Picture 4" descr="Το πρωτόνιο συρρικνώθηκε"/>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0" y="1702983"/>
            <a:ext cx="9144000" cy="5155017"/>
          </a:xfrm>
          <a:prstGeom prst="rect">
            <a:avLst/>
          </a:prstGeom>
          <a:noFill/>
          <a:extLst>
            <a:ext uri="{909E8E84-426E-40DD-AFC4-6F175D3DCCD1}">
              <a14:hiddenFill xmlns="" xmlns:a14="http://schemas.microsoft.com/office/drawing/2010/main">
                <a:solidFill>
                  <a:srgbClr val="FFFFFF"/>
                </a:solidFill>
              </a14:hiddenFill>
            </a:ext>
          </a:extLst>
        </p:spPr>
      </p:pic>
      <p:sp>
        <p:nvSpPr>
          <p:cNvPr id="4" name="Ορθογώνιο 3"/>
          <p:cNvSpPr/>
          <p:nvPr/>
        </p:nvSpPr>
        <p:spPr>
          <a:xfrm>
            <a:off x="6670249" y="2364582"/>
            <a:ext cx="2448272" cy="3831818"/>
          </a:xfrm>
          <a:prstGeom prst="rect">
            <a:avLst/>
          </a:prstGeom>
        </p:spPr>
        <p:txBody>
          <a:bodyPr wrap="square">
            <a:spAutoFit/>
          </a:bodyPr>
          <a:lstStyle/>
          <a:p>
            <a:pPr algn="ctr">
              <a:lnSpc>
                <a:spcPct val="150000"/>
              </a:lnSpc>
            </a:pPr>
            <a:r>
              <a:rPr lang="el-GR" b="1" dirty="0">
                <a:solidFill>
                  <a:schemeClr val="bg1"/>
                </a:solidFill>
                <a:effectLst>
                  <a:outerShdw blurRad="38100" dist="38100" dir="2700000" algn="tl">
                    <a:srgbClr val="000000">
                      <a:alpha val="43137"/>
                    </a:srgbClr>
                  </a:outerShdw>
                </a:effectLst>
                <a:latin typeface="Comic Sans MS" panose="030F0702030302020204" pitchFamily="66" charset="0"/>
              </a:rPr>
              <a:t>Ο όρος "κβάντα" αναφέρεται σε διακριτές μονάδες που χαρακτηρίζουν συγκεκριμένες φυσικές ποσότητες, όπως η ενέργεια ενός ατόμου ύλης σε κατάσταση ηρεμίας.</a:t>
            </a:r>
          </a:p>
        </p:txBody>
      </p:sp>
    </p:spTree>
    <p:extLst>
      <p:ext uri="{BB962C8B-B14F-4D97-AF65-F5344CB8AC3E}">
        <p14:creationId xmlns="" xmlns:p14="http://schemas.microsoft.com/office/powerpoint/2010/main" val="40310308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5122" name="Picture 2" descr="http://3.bp.blogspot.com/-jfxz5mTTIMM/UdldjHh-KyI/AAAAAAAAIrg/9VM-lNAZnKM/s1600/1.jpg"/>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8637" y="1772816"/>
            <a:ext cx="9137032" cy="4154560"/>
          </a:xfrm>
          <a:prstGeom prst="rect">
            <a:avLst/>
          </a:prstGeom>
          <a:noFill/>
          <a:extLst>
            <a:ext uri="{909E8E84-426E-40DD-AFC4-6F175D3DCCD1}">
              <a14:hiddenFill xmlns="" xmlns:a14="http://schemas.microsoft.com/office/drawing/2010/main">
                <a:solidFill>
                  <a:srgbClr val="FFFFFF"/>
                </a:solidFill>
              </a14:hiddenFill>
            </a:ext>
          </a:extLst>
        </p:spPr>
      </p:pic>
      <p:sp>
        <p:nvSpPr>
          <p:cNvPr id="5" name="Ορθογώνιο 4"/>
          <p:cNvSpPr/>
          <p:nvPr/>
        </p:nvSpPr>
        <p:spPr>
          <a:xfrm>
            <a:off x="356556" y="264622"/>
            <a:ext cx="8496944" cy="1338828"/>
          </a:xfrm>
          <a:prstGeom prst="rect">
            <a:avLst/>
          </a:prstGeom>
        </p:spPr>
        <p:txBody>
          <a:bodyPr wrap="square">
            <a:spAutoFit/>
          </a:bodyPr>
          <a:lstStyle/>
          <a:p>
            <a:pPr algn="ctr">
              <a:lnSpc>
                <a:spcPct val="150000"/>
              </a:lnSpc>
            </a:pPr>
            <a:r>
              <a:rPr lang="el-GR" b="1" dirty="0">
                <a:solidFill>
                  <a:schemeClr val="bg1"/>
                </a:solidFill>
                <a:latin typeface="Comic Sans MS" panose="030F0702030302020204" pitchFamily="66" charset="0"/>
              </a:rPr>
              <a:t>Η Κβαντική Μηχανική , είναι αξιωματικά θεμελιωμένη θεωρία της Φυσικής, που αναπτύχθηκε με σκοπό την ερμηνεία φαινομένων που η νευτώνεια μηχανική αδυνατούσε να περιγράψει. </a:t>
            </a:r>
          </a:p>
        </p:txBody>
      </p:sp>
      <p:sp>
        <p:nvSpPr>
          <p:cNvPr id="2" name="Ορθογώνιο 1"/>
          <p:cNvSpPr/>
          <p:nvPr/>
        </p:nvSpPr>
        <p:spPr>
          <a:xfrm>
            <a:off x="356556" y="5927376"/>
            <a:ext cx="8496944" cy="923330"/>
          </a:xfrm>
          <a:prstGeom prst="rect">
            <a:avLst/>
          </a:prstGeom>
        </p:spPr>
        <p:txBody>
          <a:bodyPr wrap="square">
            <a:spAutoFit/>
          </a:bodyPr>
          <a:lstStyle/>
          <a:p>
            <a:pPr algn="ctr">
              <a:lnSpc>
                <a:spcPct val="150000"/>
              </a:lnSpc>
            </a:pPr>
            <a:r>
              <a:rPr lang="el-GR" b="1" dirty="0">
                <a:solidFill>
                  <a:schemeClr val="bg1"/>
                </a:solidFill>
                <a:latin typeface="Comic Sans MS" panose="030F0702030302020204" pitchFamily="66" charset="0"/>
              </a:rPr>
              <a:t>Η κβαντομηχανική περιγράφει τη συμπεριφορά της ύλης στο μοριακό, ατομικό και υποατομικό επίπεδο.</a:t>
            </a:r>
          </a:p>
        </p:txBody>
      </p:sp>
    </p:spTree>
    <p:extLst>
      <p:ext uri="{BB962C8B-B14F-4D97-AF65-F5344CB8AC3E}">
        <p14:creationId xmlns="" xmlns:p14="http://schemas.microsoft.com/office/powerpoint/2010/main" val="39950331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p:cTn id="14" dur="500" fill="hold"/>
                                        <p:tgtEl>
                                          <p:spTgt spid="2"/>
                                        </p:tgtEl>
                                        <p:attrNameLst>
                                          <p:attrName>ppt_w</p:attrName>
                                        </p:attrNameLst>
                                      </p:cBhvr>
                                      <p:tavLst>
                                        <p:tav tm="0">
                                          <p:val>
                                            <p:fltVal val="0"/>
                                          </p:val>
                                        </p:tav>
                                        <p:tav tm="100000">
                                          <p:val>
                                            <p:strVal val="#ppt_w"/>
                                          </p:val>
                                        </p:tav>
                                      </p:tavLst>
                                    </p:anim>
                                    <p:anim calcmode="lin" valueType="num">
                                      <p:cBhvr>
                                        <p:cTn id="15" dur="500" fill="hold"/>
                                        <p:tgtEl>
                                          <p:spTgt spid="2"/>
                                        </p:tgtEl>
                                        <p:attrNameLst>
                                          <p:attrName>ppt_h</p:attrName>
                                        </p:attrNameLst>
                                      </p:cBhvr>
                                      <p:tavLst>
                                        <p:tav tm="0">
                                          <p:val>
                                            <p:fltVal val="0"/>
                                          </p:val>
                                        </p:tav>
                                        <p:tav tm="100000">
                                          <p:val>
                                            <p:strVal val="#ppt_h"/>
                                          </p:val>
                                        </p:tav>
                                      </p:tavLst>
                                    </p:anim>
                                    <p:animEffect transition="in" filter="fade">
                                      <p:cBhvr>
                                        <p:cTn id="16"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02" name="Picture 6" descr="http://4.bp.blogspot.com/-YULRapfBV4Y/T2kpavK-5XI/AAAAAAAAE8U/RGQ4Zys87A8/s1600/images.jpg"/>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0" y="-5318"/>
            <a:ext cx="9142917" cy="6863318"/>
          </a:xfrm>
          <a:prstGeom prst="rect">
            <a:avLst/>
          </a:prstGeom>
          <a:noFill/>
          <a:extLst>
            <a:ext uri="{909E8E84-426E-40DD-AFC4-6F175D3DCCD1}">
              <a14:hiddenFill xmlns="" xmlns:a14="http://schemas.microsoft.com/office/drawing/2010/main">
                <a:solidFill>
                  <a:srgbClr val="FFFFFF"/>
                </a:solidFill>
              </a14:hiddenFill>
            </a:ext>
          </a:extLst>
        </p:spPr>
      </p:pic>
      <p:sp>
        <p:nvSpPr>
          <p:cNvPr id="4" name="TextBox 3"/>
          <p:cNvSpPr txBox="1"/>
          <p:nvPr/>
        </p:nvSpPr>
        <p:spPr>
          <a:xfrm>
            <a:off x="863045" y="548680"/>
            <a:ext cx="7416825" cy="923330"/>
          </a:xfrm>
          <a:prstGeom prst="rect">
            <a:avLst/>
          </a:prstGeom>
          <a:noFill/>
        </p:spPr>
        <p:txBody>
          <a:bodyPr wrap="square" rtlCol="0">
            <a:spAutoFit/>
          </a:bodyPr>
          <a:lstStyle/>
          <a:p>
            <a:pPr algn="ctr">
              <a:lnSpc>
                <a:spcPct val="150000"/>
              </a:lnSpc>
            </a:pPr>
            <a:r>
              <a:rPr lang="el-GR" b="1" dirty="0" smtClean="0">
                <a:solidFill>
                  <a:schemeClr val="bg1"/>
                </a:solidFill>
                <a:latin typeface="Comic Sans MS" panose="030F0702030302020204" pitchFamily="66" charset="0"/>
              </a:rPr>
              <a:t>Βασικό χαρακτηριστικό της κβαντικής θεωρίας είναι ο ‘’</a:t>
            </a:r>
            <a:r>
              <a:rPr lang="el-GR" b="1" dirty="0" err="1" smtClean="0">
                <a:solidFill>
                  <a:schemeClr val="bg1"/>
                </a:solidFill>
                <a:latin typeface="Comic Sans MS" panose="030F0702030302020204" pitchFamily="66" charset="0"/>
              </a:rPr>
              <a:t>κυματοσωματιδιακός</a:t>
            </a:r>
            <a:r>
              <a:rPr lang="el-GR" b="1" dirty="0" smtClean="0">
                <a:solidFill>
                  <a:schemeClr val="bg1"/>
                </a:solidFill>
                <a:latin typeface="Comic Sans MS" panose="030F0702030302020204" pitchFamily="66" charset="0"/>
              </a:rPr>
              <a:t> δυισμός’’. Η ύλη έχει διττή φύση. </a:t>
            </a:r>
            <a:endParaRPr lang="el-GR" b="1" dirty="0">
              <a:solidFill>
                <a:schemeClr val="bg1"/>
              </a:solidFill>
              <a:latin typeface="Comic Sans MS" panose="030F0702030302020204" pitchFamily="66" charset="0"/>
            </a:endParaRPr>
          </a:p>
        </p:txBody>
      </p:sp>
      <p:sp>
        <p:nvSpPr>
          <p:cNvPr id="2" name="Ορθογώνιο 1"/>
          <p:cNvSpPr/>
          <p:nvPr/>
        </p:nvSpPr>
        <p:spPr>
          <a:xfrm>
            <a:off x="863044" y="5301208"/>
            <a:ext cx="7416825" cy="923330"/>
          </a:xfrm>
          <a:prstGeom prst="rect">
            <a:avLst/>
          </a:prstGeom>
        </p:spPr>
        <p:txBody>
          <a:bodyPr wrap="square">
            <a:spAutoFit/>
          </a:bodyPr>
          <a:lstStyle/>
          <a:p>
            <a:pPr algn="ctr">
              <a:lnSpc>
                <a:spcPct val="150000"/>
              </a:lnSpc>
            </a:pPr>
            <a:r>
              <a:rPr lang="el-GR" b="1" dirty="0">
                <a:solidFill>
                  <a:schemeClr val="bg1"/>
                </a:solidFill>
                <a:latin typeface="Comic Sans MS" panose="030F0702030302020204" pitchFamily="66" charset="0"/>
              </a:rPr>
              <a:t>Τα </a:t>
            </a:r>
            <a:r>
              <a:rPr lang="el-GR" b="1">
                <a:solidFill>
                  <a:schemeClr val="bg1"/>
                </a:solidFill>
                <a:latin typeface="Comic Sans MS" panose="030F0702030302020204" pitchFamily="66" charset="0"/>
              </a:rPr>
              <a:t>σωματίδια </a:t>
            </a:r>
            <a:r>
              <a:rPr lang="el-GR" b="1" smtClean="0">
                <a:solidFill>
                  <a:schemeClr val="bg1"/>
                </a:solidFill>
                <a:latin typeface="Comic Sans MS" panose="030F0702030302020204" pitchFamily="66" charset="0"/>
              </a:rPr>
              <a:t>μπορούν </a:t>
            </a:r>
            <a:r>
              <a:rPr lang="el-GR" b="1" dirty="0">
                <a:solidFill>
                  <a:schemeClr val="bg1"/>
                </a:solidFill>
                <a:latin typeface="Comic Sans MS" panose="030F0702030302020204" pitchFamily="66" charset="0"/>
              </a:rPr>
              <a:t>να συμπεριφέρονται και ως ‘’κύμα’’ , δηλαδή ως διαταραχή που διαδίδεται στο χώρο.</a:t>
            </a:r>
          </a:p>
        </p:txBody>
      </p:sp>
    </p:spTree>
    <p:extLst>
      <p:ext uri="{BB962C8B-B14F-4D97-AF65-F5344CB8AC3E}">
        <p14:creationId xmlns="" xmlns:p14="http://schemas.microsoft.com/office/powerpoint/2010/main" val="15179789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p:cTn id="14" dur="500" fill="hold"/>
                                        <p:tgtEl>
                                          <p:spTgt spid="2"/>
                                        </p:tgtEl>
                                        <p:attrNameLst>
                                          <p:attrName>ppt_w</p:attrName>
                                        </p:attrNameLst>
                                      </p:cBhvr>
                                      <p:tavLst>
                                        <p:tav tm="0">
                                          <p:val>
                                            <p:fltVal val="0"/>
                                          </p:val>
                                        </p:tav>
                                        <p:tav tm="100000">
                                          <p:val>
                                            <p:strVal val="#ppt_w"/>
                                          </p:val>
                                        </p:tav>
                                      </p:tavLst>
                                    </p:anim>
                                    <p:anim calcmode="lin" valueType="num">
                                      <p:cBhvr>
                                        <p:cTn id="15" dur="500" fill="hold"/>
                                        <p:tgtEl>
                                          <p:spTgt spid="2"/>
                                        </p:tgtEl>
                                        <p:attrNameLst>
                                          <p:attrName>ppt_h</p:attrName>
                                        </p:attrNameLst>
                                      </p:cBhvr>
                                      <p:tavLst>
                                        <p:tav tm="0">
                                          <p:val>
                                            <p:fltVal val="0"/>
                                          </p:val>
                                        </p:tav>
                                        <p:tav tm="100000">
                                          <p:val>
                                            <p:strVal val="#ppt_h"/>
                                          </p:val>
                                        </p:tav>
                                      </p:tavLst>
                                    </p:anim>
                                    <p:animEffect transition="in" filter="fade">
                                      <p:cBhvr>
                                        <p:cTn id="16"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Εικόνα 3"/>
          <p:cNvPicPr/>
          <p:nvPr/>
        </p:nvPicPr>
        <p:blipFill>
          <a:blip r:embed="rId2" cstate="print">
            <a:extLst>
              <a:ext uri="{28A0092B-C50C-407E-A947-70E740481C1C}">
                <a14:useLocalDpi xmlns="" xmlns:a14="http://schemas.microsoft.com/office/drawing/2010/main" val="0"/>
              </a:ext>
            </a:extLst>
          </a:blip>
          <a:stretch>
            <a:fillRect/>
          </a:stretch>
        </p:blipFill>
        <p:spPr>
          <a:xfrm>
            <a:off x="-16768" y="0"/>
            <a:ext cx="9160768" cy="6858000"/>
          </a:xfrm>
          <a:prstGeom prst="rect">
            <a:avLst/>
          </a:prstGeom>
        </p:spPr>
      </p:pic>
    </p:spTree>
    <p:extLst>
      <p:ext uri="{BB962C8B-B14F-4D97-AF65-F5344CB8AC3E}">
        <p14:creationId xmlns="" xmlns:p14="http://schemas.microsoft.com/office/powerpoint/2010/main" val="344232208"/>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Εικόνα 4"/>
          <p:cNvPicPr/>
          <p:nvPr/>
        </p:nvPicPr>
        <p:blipFill>
          <a:blip r:embed="rId2" cstate="print">
            <a:extLst>
              <a:ext uri="{28A0092B-C50C-407E-A947-70E740481C1C}">
                <a14:useLocalDpi xmlns="" xmlns:a14="http://schemas.microsoft.com/office/drawing/2010/main" val="0"/>
              </a:ext>
            </a:extLst>
          </a:blip>
          <a:stretch>
            <a:fillRect/>
          </a:stretch>
        </p:blipFill>
        <p:spPr>
          <a:xfrm>
            <a:off x="-47696" y="-29309"/>
            <a:ext cx="9511806" cy="6918047"/>
          </a:xfrm>
          <a:prstGeom prst="rect">
            <a:avLst/>
          </a:prstGeom>
        </p:spPr>
      </p:pic>
      <p:sp>
        <p:nvSpPr>
          <p:cNvPr id="4" name="Ορθογώνιο 3"/>
          <p:cNvSpPr/>
          <p:nvPr/>
        </p:nvSpPr>
        <p:spPr>
          <a:xfrm>
            <a:off x="1388187" y="68143"/>
            <a:ext cx="6336704" cy="3139321"/>
          </a:xfrm>
          <a:prstGeom prst="rect">
            <a:avLst/>
          </a:prstGeom>
        </p:spPr>
        <p:txBody>
          <a:bodyPr wrap="square">
            <a:spAutoFit/>
          </a:bodyPr>
          <a:lstStyle/>
          <a:p>
            <a:pPr algn="ctr">
              <a:lnSpc>
                <a:spcPct val="150000"/>
              </a:lnSpc>
            </a:pPr>
            <a:r>
              <a:rPr lang="el-GR" sz="2400" b="1" dirty="0">
                <a:solidFill>
                  <a:schemeClr val="bg1"/>
                </a:solidFill>
                <a:effectLst>
                  <a:outerShdw blurRad="38100" dist="38100" dir="2700000" algn="tl">
                    <a:srgbClr val="000000">
                      <a:alpha val="43137"/>
                    </a:srgbClr>
                  </a:outerShdw>
                </a:effectLst>
                <a:latin typeface="Comic Sans MS" panose="030F0702030302020204" pitchFamily="66" charset="0"/>
              </a:rPr>
              <a:t>Η Θεωρία του Χάους </a:t>
            </a:r>
            <a:endParaRPr lang="el-GR" sz="2400" b="1" dirty="0" smtClean="0">
              <a:solidFill>
                <a:schemeClr val="bg1"/>
              </a:solidFill>
              <a:effectLst>
                <a:outerShdw blurRad="38100" dist="38100" dir="2700000" algn="tl">
                  <a:srgbClr val="000000">
                    <a:alpha val="43137"/>
                  </a:srgbClr>
                </a:outerShdw>
              </a:effectLst>
              <a:latin typeface="Comic Sans MS" panose="030F0702030302020204" pitchFamily="66" charset="0"/>
            </a:endParaRPr>
          </a:p>
          <a:p>
            <a:pPr algn="ctr">
              <a:lnSpc>
                <a:spcPct val="150000"/>
              </a:lnSpc>
            </a:pPr>
            <a:r>
              <a:rPr lang="el-GR" b="1" dirty="0" smtClean="0">
                <a:solidFill>
                  <a:schemeClr val="bg1"/>
                </a:solidFill>
                <a:effectLst>
                  <a:outerShdw blurRad="38100" dist="38100" dir="2700000" algn="tl">
                    <a:srgbClr val="000000">
                      <a:alpha val="43137"/>
                    </a:srgbClr>
                  </a:outerShdw>
                </a:effectLst>
                <a:latin typeface="Comic Sans MS" panose="030F0702030302020204" pitchFamily="66" charset="0"/>
              </a:rPr>
              <a:t>είναι </a:t>
            </a:r>
            <a:r>
              <a:rPr lang="el-GR" b="1" dirty="0">
                <a:solidFill>
                  <a:schemeClr val="bg1"/>
                </a:solidFill>
                <a:effectLst>
                  <a:outerShdw blurRad="38100" dist="38100" dir="2700000" algn="tl">
                    <a:srgbClr val="000000">
                      <a:alpha val="43137"/>
                    </a:srgbClr>
                  </a:outerShdw>
                </a:effectLst>
                <a:latin typeface="Comic Sans MS" panose="030F0702030302020204" pitchFamily="66" charset="0"/>
              </a:rPr>
              <a:t>ένας τομέας στα μαθηματικά, με διάφορες εφαρμογές σε κλάδους επιστημών </a:t>
            </a:r>
            <a:r>
              <a:rPr lang="el-GR" b="1" dirty="0" smtClean="0">
                <a:solidFill>
                  <a:schemeClr val="bg1"/>
                </a:solidFill>
                <a:effectLst>
                  <a:outerShdw blurRad="38100" dist="38100" dir="2700000" algn="tl">
                    <a:srgbClr val="000000">
                      <a:alpha val="43137"/>
                    </a:srgbClr>
                  </a:outerShdw>
                </a:effectLst>
                <a:latin typeface="Comic Sans MS" panose="030F0702030302020204" pitchFamily="66" charset="0"/>
              </a:rPr>
              <a:t>όπως</a:t>
            </a:r>
          </a:p>
          <a:p>
            <a:pPr algn="ctr">
              <a:lnSpc>
                <a:spcPct val="150000"/>
              </a:lnSpc>
            </a:pPr>
            <a:r>
              <a:rPr lang="el-GR" b="1" dirty="0" smtClean="0">
                <a:solidFill>
                  <a:schemeClr val="bg1"/>
                </a:solidFill>
                <a:effectLst>
                  <a:outerShdw blurRad="38100" dist="38100" dir="2700000" algn="tl">
                    <a:srgbClr val="000000">
                      <a:alpha val="43137"/>
                    </a:srgbClr>
                  </a:outerShdw>
                </a:effectLst>
                <a:latin typeface="Comic Sans MS" panose="030F0702030302020204" pitchFamily="66" charset="0"/>
              </a:rPr>
              <a:t> </a:t>
            </a:r>
            <a:r>
              <a:rPr lang="el-GR" b="1" dirty="0">
                <a:solidFill>
                  <a:schemeClr val="bg1"/>
                </a:solidFill>
                <a:effectLst>
                  <a:outerShdw blurRad="38100" dist="38100" dir="2700000" algn="tl">
                    <a:srgbClr val="000000">
                      <a:alpha val="43137"/>
                    </a:srgbClr>
                  </a:outerShdw>
                </a:effectLst>
                <a:latin typeface="Comic Sans MS" panose="030F0702030302020204" pitchFamily="66" charset="0"/>
              </a:rPr>
              <a:t>η φυσική, η μηχανολογία, τα </a:t>
            </a:r>
            <a:endParaRPr lang="el-GR" b="1" dirty="0" smtClean="0">
              <a:solidFill>
                <a:schemeClr val="bg1"/>
              </a:solidFill>
              <a:effectLst>
                <a:outerShdw blurRad="38100" dist="38100" dir="2700000" algn="tl">
                  <a:srgbClr val="000000">
                    <a:alpha val="43137"/>
                  </a:srgbClr>
                </a:outerShdw>
              </a:effectLst>
              <a:latin typeface="Comic Sans MS" panose="030F0702030302020204" pitchFamily="66" charset="0"/>
            </a:endParaRPr>
          </a:p>
          <a:p>
            <a:pPr algn="ctr">
              <a:lnSpc>
                <a:spcPct val="150000"/>
              </a:lnSpc>
            </a:pPr>
            <a:r>
              <a:rPr lang="el-GR" b="1" dirty="0" smtClean="0">
                <a:solidFill>
                  <a:schemeClr val="bg1"/>
                </a:solidFill>
                <a:effectLst>
                  <a:outerShdw blurRad="38100" dist="38100" dir="2700000" algn="tl">
                    <a:srgbClr val="000000">
                      <a:alpha val="43137"/>
                    </a:srgbClr>
                  </a:outerShdw>
                </a:effectLst>
                <a:latin typeface="Comic Sans MS" panose="030F0702030302020204" pitchFamily="66" charset="0"/>
              </a:rPr>
              <a:t>οικονομικά </a:t>
            </a:r>
            <a:r>
              <a:rPr lang="el-GR" b="1" dirty="0">
                <a:solidFill>
                  <a:schemeClr val="bg1"/>
                </a:solidFill>
                <a:effectLst>
                  <a:outerShdw blurRad="38100" dist="38100" dir="2700000" algn="tl">
                    <a:srgbClr val="000000">
                      <a:alpha val="43137"/>
                    </a:srgbClr>
                  </a:outerShdw>
                </a:effectLst>
                <a:latin typeface="Comic Sans MS" panose="030F0702030302020204" pitchFamily="66" charset="0"/>
              </a:rPr>
              <a:t>και </a:t>
            </a:r>
            <a:endParaRPr lang="el-GR" b="1" dirty="0" smtClean="0">
              <a:solidFill>
                <a:schemeClr val="bg1"/>
              </a:solidFill>
              <a:effectLst>
                <a:outerShdw blurRad="38100" dist="38100" dir="2700000" algn="tl">
                  <a:srgbClr val="000000">
                    <a:alpha val="43137"/>
                  </a:srgbClr>
                </a:outerShdw>
              </a:effectLst>
              <a:latin typeface="Comic Sans MS" panose="030F0702030302020204" pitchFamily="66" charset="0"/>
            </a:endParaRPr>
          </a:p>
          <a:p>
            <a:pPr algn="ctr">
              <a:lnSpc>
                <a:spcPct val="150000"/>
              </a:lnSpc>
            </a:pPr>
            <a:r>
              <a:rPr lang="el-GR" b="1" dirty="0" smtClean="0">
                <a:solidFill>
                  <a:schemeClr val="bg1"/>
                </a:solidFill>
                <a:effectLst>
                  <a:outerShdw blurRad="38100" dist="38100" dir="2700000" algn="tl">
                    <a:srgbClr val="000000">
                      <a:alpha val="43137"/>
                    </a:srgbClr>
                  </a:outerShdw>
                </a:effectLst>
                <a:latin typeface="Comic Sans MS" panose="030F0702030302020204" pitchFamily="66" charset="0"/>
              </a:rPr>
              <a:t>η </a:t>
            </a:r>
            <a:r>
              <a:rPr lang="el-GR" b="1" dirty="0">
                <a:solidFill>
                  <a:schemeClr val="bg1"/>
                </a:solidFill>
                <a:effectLst>
                  <a:outerShdw blurRad="38100" dist="38100" dir="2700000" algn="tl">
                    <a:srgbClr val="000000">
                      <a:alpha val="43137"/>
                    </a:srgbClr>
                  </a:outerShdw>
                </a:effectLst>
                <a:latin typeface="Comic Sans MS" panose="030F0702030302020204" pitchFamily="66" charset="0"/>
              </a:rPr>
              <a:t>βιολογία.</a:t>
            </a:r>
          </a:p>
          <a:p>
            <a:pPr algn="ctr">
              <a:lnSpc>
                <a:spcPct val="150000"/>
              </a:lnSpc>
            </a:pPr>
            <a:endParaRPr lang="el-GR" b="1" dirty="0">
              <a:solidFill>
                <a:schemeClr val="bg1"/>
              </a:solidFill>
              <a:effectLst>
                <a:outerShdw blurRad="38100" dist="38100" dir="2700000" algn="tl">
                  <a:srgbClr val="000000">
                    <a:alpha val="43137"/>
                  </a:srgbClr>
                </a:outerShdw>
              </a:effectLst>
              <a:latin typeface="Comic Sans MS" panose="030F0702030302020204" pitchFamily="66" charset="0"/>
            </a:endParaRPr>
          </a:p>
        </p:txBody>
      </p:sp>
      <p:sp>
        <p:nvSpPr>
          <p:cNvPr id="6" name="Ορθογώνιο 5"/>
          <p:cNvSpPr/>
          <p:nvPr/>
        </p:nvSpPr>
        <p:spPr>
          <a:xfrm>
            <a:off x="-15461" y="5733256"/>
            <a:ext cx="9144000" cy="964623"/>
          </a:xfrm>
          <a:prstGeom prst="rect">
            <a:avLst/>
          </a:prstGeom>
        </p:spPr>
        <p:txBody>
          <a:bodyPr wrap="square">
            <a:spAutoFit/>
          </a:bodyPr>
          <a:lstStyle/>
          <a:p>
            <a:pPr algn="ctr">
              <a:lnSpc>
                <a:spcPct val="150000"/>
              </a:lnSpc>
            </a:pPr>
            <a:r>
              <a:rPr lang="el-GR" sz="2000" b="1" dirty="0">
                <a:solidFill>
                  <a:schemeClr val="bg1"/>
                </a:solidFill>
                <a:effectLst>
                  <a:outerShdw blurRad="38100" dist="38100" dir="2700000" algn="tl">
                    <a:srgbClr val="000000">
                      <a:alpha val="43137"/>
                    </a:srgbClr>
                  </a:outerShdw>
                </a:effectLst>
                <a:latin typeface="Comic Sans MS" panose="030F0702030302020204" pitchFamily="66" charset="0"/>
              </a:rPr>
              <a:t>"Χάος: Όταν το παρόν καθορίζει το μέλλον, αλλά η προσέγγιση του παρόντος δεν προσδιορίζει κατά προσέγγιση το </a:t>
            </a:r>
            <a:r>
              <a:rPr lang="el-GR" sz="2000" b="1" dirty="0" smtClean="0">
                <a:solidFill>
                  <a:schemeClr val="bg1"/>
                </a:solidFill>
                <a:effectLst>
                  <a:outerShdw blurRad="38100" dist="38100" dir="2700000" algn="tl">
                    <a:srgbClr val="000000">
                      <a:alpha val="43137"/>
                    </a:srgbClr>
                  </a:outerShdw>
                </a:effectLst>
                <a:latin typeface="Comic Sans MS" panose="030F0702030302020204" pitchFamily="66" charset="0"/>
              </a:rPr>
              <a:t>μέλλον</a:t>
            </a:r>
            <a:r>
              <a:rPr lang="en-US" sz="2000" b="1" dirty="0" smtClean="0">
                <a:solidFill>
                  <a:schemeClr val="bg1"/>
                </a:solidFill>
                <a:effectLst>
                  <a:outerShdw blurRad="38100" dist="38100" dir="2700000" algn="tl">
                    <a:srgbClr val="000000">
                      <a:alpha val="43137"/>
                    </a:srgbClr>
                  </a:outerShdw>
                </a:effectLst>
                <a:latin typeface="Comic Sans MS" panose="030F0702030302020204" pitchFamily="66" charset="0"/>
              </a:rPr>
              <a:t>”</a:t>
            </a:r>
            <a:r>
              <a:rPr lang="el-GR" sz="2000" b="1" dirty="0" smtClean="0">
                <a:solidFill>
                  <a:schemeClr val="bg1"/>
                </a:solidFill>
                <a:effectLst>
                  <a:outerShdw blurRad="38100" dist="38100" dir="2700000" algn="tl">
                    <a:srgbClr val="000000">
                      <a:alpha val="43137"/>
                    </a:srgbClr>
                  </a:outerShdw>
                </a:effectLst>
                <a:latin typeface="Comic Sans MS" panose="030F0702030302020204" pitchFamily="66" charset="0"/>
              </a:rPr>
              <a:t>.</a:t>
            </a:r>
            <a:endParaRPr lang="el-GR" sz="2000" b="1" dirty="0">
              <a:solidFill>
                <a:schemeClr val="bg1"/>
              </a:solidFill>
              <a:effectLst>
                <a:outerShdw blurRad="38100" dist="38100" dir="2700000" algn="tl">
                  <a:srgbClr val="000000">
                    <a:alpha val="43137"/>
                  </a:srgbClr>
                </a:outerShdw>
              </a:effectLst>
              <a:latin typeface="Comic Sans MS" panose="030F0702030302020204" pitchFamily="66" charset="0"/>
            </a:endParaRPr>
          </a:p>
        </p:txBody>
      </p:sp>
      <p:sp>
        <p:nvSpPr>
          <p:cNvPr id="7" name="6 - TextBox"/>
          <p:cNvSpPr txBox="1"/>
          <p:nvPr/>
        </p:nvSpPr>
        <p:spPr>
          <a:xfrm rot="979868">
            <a:off x="7380312" y="3861048"/>
            <a:ext cx="1763688" cy="646331"/>
          </a:xfrm>
          <a:prstGeom prst="rect">
            <a:avLst/>
          </a:prstGeom>
          <a:noFill/>
        </p:spPr>
        <p:txBody>
          <a:bodyPr wrap="square" rtlCol="0">
            <a:spAutoFit/>
          </a:bodyPr>
          <a:lstStyle/>
          <a:p>
            <a:r>
              <a:rPr lang="en-US" smtClean="0"/>
              <a:t>To</a:t>
            </a:r>
            <a:r>
              <a:rPr lang="el-GR" smtClean="0">
                <a:solidFill>
                  <a:srgbClr val="FFC000"/>
                </a:solidFill>
              </a:rPr>
              <a:t>Το </a:t>
            </a:r>
            <a:r>
              <a:rPr lang="el-GR" dirty="0" smtClean="0">
                <a:solidFill>
                  <a:srgbClr val="FFC000"/>
                </a:solidFill>
              </a:rPr>
              <a:t>φαινόμενο της  πεταλούδας</a:t>
            </a:r>
            <a:endParaRPr lang="el-GR" dirty="0">
              <a:solidFill>
                <a:srgbClr val="FFC000"/>
              </a:solidFill>
            </a:endParaRPr>
          </a:p>
        </p:txBody>
      </p:sp>
    </p:spTree>
    <p:extLst>
      <p:ext uri="{BB962C8B-B14F-4D97-AF65-F5344CB8AC3E}">
        <p14:creationId xmlns="" xmlns:p14="http://schemas.microsoft.com/office/powerpoint/2010/main" val="10003634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 calcmode="lin" valueType="num">
                                      <p:cBhvr>
                                        <p:cTn id="7" dur="500" fill="hold"/>
                                        <p:tgtEl>
                                          <p:spTgt spid="4">
                                            <p:txEl>
                                              <p:pRg st="1" end="1"/>
                                            </p:txEl>
                                          </p:spTgt>
                                        </p:tgtEl>
                                        <p:attrNameLst>
                                          <p:attrName>ppt_w</p:attrName>
                                        </p:attrNameLst>
                                      </p:cBhvr>
                                      <p:tavLst>
                                        <p:tav tm="0">
                                          <p:val>
                                            <p:fltVal val="0"/>
                                          </p:val>
                                        </p:tav>
                                        <p:tav tm="100000">
                                          <p:val>
                                            <p:strVal val="#ppt_w"/>
                                          </p:val>
                                        </p:tav>
                                      </p:tavLst>
                                    </p:anim>
                                    <p:anim calcmode="lin" valueType="num">
                                      <p:cBhvr>
                                        <p:cTn id="8" dur="500" fill="hold"/>
                                        <p:tgtEl>
                                          <p:spTgt spid="4">
                                            <p:txEl>
                                              <p:pRg st="1" end="1"/>
                                            </p:txEl>
                                          </p:spTgt>
                                        </p:tgtEl>
                                        <p:attrNameLst>
                                          <p:attrName>ppt_h</p:attrName>
                                        </p:attrNameLst>
                                      </p:cBhvr>
                                      <p:tavLst>
                                        <p:tav tm="0">
                                          <p:val>
                                            <p:fltVal val="0"/>
                                          </p:val>
                                        </p:tav>
                                        <p:tav tm="100000">
                                          <p:val>
                                            <p:strVal val="#ppt_h"/>
                                          </p:val>
                                        </p:tav>
                                      </p:tavLst>
                                    </p:anim>
                                    <p:animEffect transition="in" filter="fade">
                                      <p:cBhvr>
                                        <p:cTn id="9" dur="500"/>
                                        <p:tgtEl>
                                          <p:spTgt spid="4">
                                            <p:txEl>
                                              <p:pRg st="1" end="1"/>
                                            </p:txEl>
                                          </p:spTgt>
                                        </p:tgtEl>
                                      </p:cBhvr>
                                    </p:animEffect>
                                  </p:childTnLst>
                                </p:cTn>
                              </p:par>
                              <p:par>
                                <p:cTn id="10" presetID="53" presetClass="entr" presetSubtype="16" fill="hold" nodeType="withEffect">
                                  <p:stCondLst>
                                    <p:cond delay="0"/>
                                  </p:stCondLst>
                                  <p:childTnLst>
                                    <p:set>
                                      <p:cBhvr>
                                        <p:cTn id="11" dur="1" fill="hold">
                                          <p:stCondLst>
                                            <p:cond delay="0"/>
                                          </p:stCondLst>
                                        </p:cTn>
                                        <p:tgtEl>
                                          <p:spTgt spid="4">
                                            <p:txEl>
                                              <p:pRg st="2" end="2"/>
                                            </p:txEl>
                                          </p:spTgt>
                                        </p:tgtEl>
                                        <p:attrNameLst>
                                          <p:attrName>style.visibility</p:attrName>
                                        </p:attrNameLst>
                                      </p:cBhvr>
                                      <p:to>
                                        <p:strVal val="visible"/>
                                      </p:to>
                                    </p:set>
                                    <p:anim calcmode="lin" valueType="num">
                                      <p:cBhvr>
                                        <p:cTn id="12" dur="500" fill="hold"/>
                                        <p:tgtEl>
                                          <p:spTgt spid="4">
                                            <p:txEl>
                                              <p:pRg st="2" end="2"/>
                                            </p:txEl>
                                          </p:spTgt>
                                        </p:tgtEl>
                                        <p:attrNameLst>
                                          <p:attrName>ppt_w</p:attrName>
                                        </p:attrNameLst>
                                      </p:cBhvr>
                                      <p:tavLst>
                                        <p:tav tm="0">
                                          <p:val>
                                            <p:fltVal val="0"/>
                                          </p:val>
                                        </p:tav>
                                        <p:tav tm="100000">
                                          <p:val>
                                            <p:strVal val="#ppt_w"/>
                                          </p:val>
                                        </p:tav>
                                      </p:tavLst>
                                    </p:anim>
                                    <p:anim calcmode="lin" valueType="num">
                                      <p:cBhvr>
                                        <p:cTn id="13" dur="500" fill="hold"/>
                                        <p:tgtEl>
                                          <p:spTgt spid="4">
                                            <p:txEl>
                                              <p:pRg st="2" end="2"/>
                                            </p:txEl>
                                          </p:spTgt>
                                        </p:tgtEl>
                                        <p:attrNameLst>
                                          <p:attrName>ppt_h</p:attrName>
                                        </p:attrNameLst>
                                      </p:cBhvr>
                                      <p:tavLst>
                                        <p:tav tm="0">
                                          <p:val>
                                            <p:fltVal val="0"/>
                                          </p:val>
                                        </p:tav>
                                        <p:tav tm="100000">
                                          <p:val>
                                            <p:strVal val="#ppt_h"/>
                                          </p:val>
                                        </p:tav>
                                      </p:tavLst>
                                    </p:anim>
                                    <p:animEffect transition="in" filter="fade">
                                      <p:cBhvr>
                                        <p:cTn id="14" dur="500"/>
                                        <p:tgtEl>
                                          <p:spTgt spid="4">
                                            <p:txEl>
                                              <p:pRg st="2" end="2"/>
                                            </p:txEl>
                                          </p:spTgt>
                                        </p:tgtEl>
                                      </p:cBhvr>
                                    </p:animEffect>
                                  </p:childTnLst>
                                </p:cTn>
                              </p:par>
                              <p:par>
                                <p:cTn id="15" presetID="53" presetClass="entr" presetSubtype="16" fill="hold" nodeType="withEffect">
                                  <p:stCondLst>
                                    <p:cond delay="0"/>
                                  </p:stCondLst>
                                  <p:childTnLst>
                                    <p:set>
                                      <p:cBhvr>
                                        <p:cTn id="16" dur="1" fill="hold">
                                          <p:stCondLst>
                                            <p:cond delay="0"/>
                                          </p:stCondLst>
                                        </p:cTn>
                                        <p:tgtEl>
                                          <p:spTgt spid="4">
                                            <p:txEl>
                                              <p:pRg st="3" end="3"/>
                                            </p:txEl>
                                          </p:spTgt>
                                        </p:tgtEl>
                                        <p:attrNameLst>
                                          <p:attrName>style.visibility</p:attrName>
                                        </p:attrNameLst>
                                      </p:cBhvr>
                                      <p:to>
                                        <p:strVal val="visible"/>
                                      </p:to>
                                    </p:set>
                                    <p:anim calcmode="lin" valueType="num">
                                      <p:cBhvr>
                                        <p:cTn id="17" dur="500" fill="hold"/>
                                        <p:tgtEl>
                                          <p:spTgt spid="4">
                                            <p:txEl>
                                              <p:pRg st="3" end="3"/>
                                            </p:txEl>
                                          </p:spTgt>
                                        </p:tgtEl>
                                        <p:attrNameLst>
                                          <p:attrName>ppt_w</p:attrName>
                                        </p:attrNameLst>
                                      </p:cBhvr>
                                      <p:tavLst>
                                        <p:tav tm="0">
                                          <p:val>
                                            <p:fltVal val="0"/>
                                          </p:val>
                                        </p:tav>
                                        <p:tav tm="100000">
                                          <p:val>
                                            <p:strVal val="#ppt_w"/>
                                          </p:val>
                                        </p:tav>
                                      </p:tavLst>
                                    </p:anim>
                                    <p:anim calcmode="lin" valueType="num">
                                      <p:cBhvr>
                                        <p:cTn id="18" dur="500" fill="hold"/>
                                        <p:tgtEl>
                                          <p:spTgt spid="4">
                                            <p:txEl>
                                              <p:pRg st="3" end="3"/>
                                            </p:txEl>
                                          </p:spTgt>
                                        </p:tgtEl>
                                        <p:attrNameLst>
                                          <p:attrName>ppt_h</p:attrName>
                                        </p:attrNameLst>
                                      </p:cBhvr>
                                      <p:tavLst>
                                        <p:tav tm="0">
                                          <p:val>
                                            <p:fltVal val="0"/>
                                          </p:val>
                                        </p:tav>
                                        <p:tav tm="100000">
                                          <p:val>
                                            <p:strVal val="#ppt_h"/>
                                          </p:val>
                                        </p:tav>
                                      </p:tavLst>
                                    </p:anim>
                                    <p:animEffect transition="in" filter="fade">
                                      <p:cBhvr>
                                        <p:cTn id="19" dur="500"/>
                                        <p:tgtEl>
                                          <p:spTgt spid="4">
                                            <p:txEl>
                                              <p:pRg st="3" end="3"/>
                                            </p:txEl>
                                          </p:spTgt>
                                        </p:tgtEl>
                                      </p:cBhvr>
                                    </p:animEffect>
                                  </p:childTnLst>
                                </p:cTn>
                              </p:par>
                              <p:par>
                                <p:cTn id="20" presetID="53" presetClass="entr" presetSubtype="16" fill="hold" nodeType="withEffect">
                                  <p:stCondLst>
                                    <p:cond delay="0"/>
                                  </p:stCondLst>
                                  <p:childTnLst>
                                    <p:set>
                                      <p:cBhvr>
                                        <p:cTn id="21" dur="1" fill="hold">
                                          <p:stCondLst>
                                            <p:cond delay="0"/>
                                          </p:stCondLst>
                                        </p:cTn>
                                        <p:tgtEl>
                                          <p:spTgt spid="4">
                                            <p:txEl>
                                              <p:pRg st="4" end="4"/>
                                            </p:txEl>
                                          </p:spTgt>
                                        </p:tgtEl>
                                        <p:attrNameLst>
                                          <p:attrName>style.visibility</p:attrName>
                                        </p:attrNameLst>
                                      </p:cBhvr>
                                      <p:to>
                                        <p:strVal val="visible"/>
                                      </p:to>
                                    </p:set>
                                    <p:anim calcmode="lin" valueType="num">
                                      <p:cBhvr>
                                        <p:cTn id="22" dur="500" fill="hold"/>
                                        <p:tgtEl>
                                          <p:spTgt spid="4">
                                            <p:txEl>
                                              <p:pRg st="4" end="4"/>
                                            </p:txEl>
                                          </p:spTgt>
                                        </p:tgtEl>
                                        <p:attrNameLst>
                                          <p:attrName>ppt_w</p:attrName>
                                        </p:attrNameLst>
                                      </p:cBhvr>
                                      <p:tavLst>
                                        <p:tav tm="0">
                                          <p:val>
                                            <p:fltVal val="0"/>
                                          </p:val>
                                        </p:tav>
                                        <p:tav tm="100000">
                                          <p:val>
                                            <p:strVal val="#ppt_w"/>
                                          </p:val>
                                        </p:tav>
                                      </p:tavLst>
                                    </p:anim>
                                    <p:anim calcmode="lin" valueType="num">
                                      <p:cBhvr>
                                        <p:cTn id="23" dur="500" fill="hold"/>
                                        <p:tgtEl>
                                          <p:spTgt spid="4">
                                            <p:txEl>
                                              <p:pRg st="4" end="4"/>
                                            </p:txEl>
                                          </p:spTgt>
                                        </p:tgtEl>
                                        <p:attrNameLst>
                                          <p:attrName>ppt_h</p:attrName>
                                        </p:attrNameLst>
                                      </p:cBhvr>
                                      <p:tavLst>
                                        <p:tav tm="0">
                                          <p:val>
                                            <p:fltVal val="0"/>
                                          </p:val>
                                        </p:tav>
                                        <p:tav tm="100000">
                                          <p:val>
                                            <p:strVal val="#ppt_h"/>
                                          </p:val>
                                        </p:tav>
                                      </p:tavLst>
                                    </p:anim>
                                    <p:animEffect transition="in" filter="fade">
                                      <p:cBhvr>
                                        <p:cTn id="24" dur="500"/>
                                        <p:tgtEl>
                                          <p:spTgt spid="4">
                                            <p:txEl>
                                              <p:pRg st="4" end="4"/>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53" presetClass="entr" presetSubtype="16" fill="hold" grpId="0" nodeType="clickEffect">
                                  <p:stCondLst>
                                    <p:cond delay="0"/>
                                  </p:stCondLst>
                                  <p:childTnLst>
                                    <p:set>
                                      <p:cBhvr>
                                        <p:cTn id="28" dur="1" fill="hold">
                                          <p:stCondLst>
                                            <p:cond delay="0"/>
                                          </p:stCondLst>
                                        </p:cTn>
                                        <p:tgtEl>
                                          <p:spTgt spid="6"/>
                                        </p:tgtEl>
                                        <p:attrNameLst>
                                          <p:attrName>style.visibility</p:attrName>
                                        </p:attrNameLst>
                                      </p:cBhvr>
                                      <p:to>
                                        <p:strVal val="visible"/>
                                      </p:to>
                                    </p:set>
                                    <p:anim calcmode="lin" valueType="num">
                                      <p:cBhvr>
                                        <p:cTn id="29" dur="500" fill="hold"/>
                                        <p:tgtEl>
                                          <p:spTgt spid="6"/>
                                        </p:tgtEl>
                                        <p:attrNameLst>
                                          <p:attrName>ppt_w</p:attrName>
                                        </p:attrNameLst>
                                      </p:cBhvr>
                                      <p:tavLst>
                                        <p:tav tm="0">
                                          <p:val>
                                            <p:fltVal val="0"/>
                                          </p:val>
                                        </p:tav>
                                        <p:tav tm="100000">
                                          <p:val>
                                            <p:strVal val="#ppt_w"/>
                                          </p:val>
                                        </p:tav>
                                      </p:tavLst>
                                    </p:anim>
                                    <p:anim calcmode="lin" valueType="num">
                                      <p:cBhvr>
                                        <p:cTn id="30" dur="500" fill="hold"/>
                                        <p:tgtEl>
                                          <p:spTgt spid="6"/>
                                        </p:tgtEl>
                                        <p:attrNameLst>
                                          <p:attrName>ppt_h</p:attrName>
                                        </p:attrNameLst>
                                      </p:cBhvr>
                                      <p:tavLst>
                                        <p:tav tm="0">
                                          <p:val>
                                            <p:fltVal val="0"/>
                                          </p:val>
                                        </p:tav>
                                        <p:tav tm="100000">
                                          <p:val>
                                            <p:strVal val="#ppt_h"/>
                                          </p:val>
                                        </p:tav>
                                      </p:tavLst>
                                    </p:anim>
                                    <p:animEffect transition="in" filter="fade">
                                      <p:cBhvr>
                                        <p:cTn id="3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5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6146" name="Picture 2" descr="http://dimitris.webgalaxy.gr/images/science/ev-th-2-2-comment.jpg"/>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0" y="1276400"/>
            <a:ext cx="6156176" cy="5581600"/>
          </a:xfrm>
          <a:prstGeom prst="rect">
            <a:avLst/>
          </a:prstGeom>
          <a:noFill/>
          <a:extLst>
            <a:ext uri="{909E8E84-426E-40DD-AFC4-6F175D3DCCD1}">
              <a14:hiddenFill xmlns="" xmlns:a14="http://schemas.microsoft.com/office/drawing/2010/main">
                <a:solidFill>
                  <a:srgbClr val="FFFFFF"/>
                </a:solidFill>
              </a14:hiddenFill>
            </a:ext>
          </a:extLst>
        </p:spPr>
      </p:pic>
      <p:sp>
        <p:nvSpPr>
          <p:cNvPr id="4" name="Ορθογώνιο 3"/>
          <p:cNvSpPr/>
          <p:nvPr/>
        </p:nvSpPr>
        <p:spPr>
          <a:xfrm>
            <a:off x="269776" y="31630"/>
            <a:ext cx="8550696" cy="923330"/>
          </a:xfrm>
          <a:prstGeom prst="rect">
            <a:avLst/>
          </a:prstGeom>
        </p:spPr>
        <p:txBody>
          <a:bodyPr wrap="square">
            <a:spAutoFit/>
          </a:bodyPr>
          <a:lstStyle/>
          <a:p>
            <a:pPr algn="ctr">
              <a:lnSpc>
                <a:spcPct val="150000"/>
              </a:lnSpc>
            </a:pPr>
            <a:r>
              <a:rPr lang="el-GR" b="1" dirty="0" smtClean="0">
                <a:solidFill>
                  <a:schemeClr val="bg1"/>
                </a:solidFill>
                <a:effectLst>
                  <a:outerShdw blurRad="38100" dist="38100" dir="2700000" algn="tl">
                    <a:srgbClr val="000000">
                      <a:alpha val="43137"/>
                    </a:srgbClr>
                  </a:outerShdw>
                </a:effectLst>
                <a:latin typeface="Comic Sans MS" panose="030F0702030302020204" pitchFamily="66" charset="0"/>
              </a:rPr>
              <a:t>Το </a:t>
            </a:r>
            <a:r>
              <a:rPr lang="el-GR" b="1" dirty="0">
                <a:solidFill>
                  <a:schemeClr val="bg1"/>
                </a:solidFill>
                <a:effectLst>
                  <a:outerShdw blurRad="38100" dist="38100" dir="2700000" algn="tl">
                    <a:srgbClr val="000000">
                      <a:alpha val="43137"/>
                    </a:srgbClr>
                  </a:outerShdw>
                </a:effectLst>
                <a:latin typeface="Comic Sans MS" panose="030F0702030302020204" pitchFamily="66" charset="0"/>
              </a:rPr>
              <a:t>1984 οι φυσικοί έστρεψαν την προσοχή τους σ’ ένα καινούργιο σύνολο ιδεών που ονομάστηκε «Θεωρίες των Χορδών».</a:t>
            </a:r>
          </a:p>
        </p:txBody>
      </p:sp>
      <p:sp>
        <p:nvSpPr>
          <p:cNvPr id="5" name="Ορθογώνιο 4"/>
          <p:cNvSpPr/>
          <p:nvPr/>
        </p:nvSpPr>
        <p:spPr>
          <a:xfrm>
            <a:off x="6156176" y="1276400"/>
            <a:ext cx="2808747" cy="4662815"/>
          </a:xfrm>
          <a:prstGeom prst="rect">
            <a:avLst/>
          </a:prstGeom>
        </p:spPr>
        <p:txBody>
          <a:bodyPr wrap="square">
            <a:spAutoFit/>
          </a:bodyPr>
          <a:lstStyle/>
          <a:p>
            <a:pPr algn="ctr">
              <a:lnSpc>
                <a:spcPct val="150000"/>
              </a:lnSpc>
            </a:pPr>
            <a:r>
              <a:rPr lang="el-GR" b="1" dirty="0">
                <a:solidFill>
                  <a:schemeClr val="bg1"/>
                </a:solidFill>
                <a:effectLst>
                  <a:outerShdw blurRad="38100" dist="38100" dir="2700000" algn="tl">
                    <a:srgbClr val="000000">
                      <a:alpha val="43137"/>
                    </a:srgbClr>
                  </a:outerShdw>
                </a:effectLst>
                <a:latin typeface="Comic Sans MS" panose="030F0702030302020204" pitchFamily="66" charset="0"/>
              </a:rPr>
              <a:t>Β</a:t>
            </a:r>
            <a:r>
              <a:rPr lang="el-GR" b="1" dirty="0" smtClean="0">
                <a:solidFill>
                  <a:schemeClr val="bg1"/>
                </a:solidFill>
                <a:effectLst>
                  <a:outerShdw blurRad="38100" dist="38100" dir="2700000" algn="tl">
                    <a:srgbClr val="000000">
                      <a:alpha val="43137"/>
                    </a:srgbClr>
                  </a:outerShdw>
                </a:effectLst>
                <a:latin typeface="Comic Sans MS" panose="030F0702030302020204" pitchFamily="66" charset="0"/>
              </a:rPr>
              <a:t>ασική </a:t>
            </a:r>
            <a:r>
              <a:rPr lang="el-GR" b="1" dirty="0">
                <a:solidFill>
                  <a:schemeClr val="bg1"/>
                </a:solidFill>
                <a:effectLst>
                  <a:outerShdw blurRad="38100" dist="38100" dir="2700000" algn="tl">
                    <a:srgbClr val="000000">
                      <a:alpha val="43137"/>
                    </a:srgbClr>
                  </a:outerShdw>
                </a:effectLst>
                <a:latin typeface="Comic Sans MS" panose="030F0702030302020204" pitchFamily="66" charset="0"/>
              </a:rPr>
              <a:t>ιδέα της θεωρίας των χορδών είναι ότι αυτό που μέχρι τώρα θεωρούσαμε σημείο στο χώρο, είναι στην πραγματικότητα μία παλλόμενη ίνα ενέργειας που διαθέτει μόνο μήκος (και καμία άλλη διάσταση) και ονομάζεται χορδή. </a:t>
            </a:r>
          </a:p>
        </p:txBody>
      </p:sp>
    </p:spTree>
    <p:extLst>
      <p:ext uri="{BB962C8B-B14F-4D97-AF65-F5344CB8AC3E}">
        <p14:creationId xmlns="" xmlns:p14="http://schemas.microsoft.com/office/powerpoint/2010/main" val="1815776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Effect transition="in" filter="fade">
                                      <p:cBhvr>
                                        <p:cTn id="1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Εικόνα 4"/>
          <p:cNvPicPr/>
          <p:nvPr/>
        </p:nvPicPr>
        <p:blipFill>
          <a:blip r:embed="rId2" cstate="print">
            <a:extLst>
              <a:ext uri="{28A0092B-C50C-407E-A947-70E740481C1C}">
                <a14:useLocalDpi xmlns="" xmlns:a14="http://schemas.microsoft.com/office/drawing/2010/main" val="0"/>
              </a:ext>
            </a:extLst>
          </a:blip>
          <a:stretch>
            <a:fillRect/>
          </a:stretch>
        </p:blipFill>
        <p:spPr>
          <a:xfrm>
            <a:off x="0" y="0"/>
            <a:ext cx="9144000" cy="6858000"/>
          </a:xfrm>
          <a:prstGeom prst="rect">
            <a:avLst/>
          </a:prstGeom>
        </p:spPr>
      </p:pic>
      <p:sp>
        <p:nvSpPr>
          <p:cNvPr id="4" name="Ορθογώνιο 3"/>
          <p:cNvSpPr/>
          <p:nvPr/>
        </p:nvSpPr>
        <p:spPr>
          <a:xfrm>
            <a:off x="107504" y="5906889"/>
            <a:ext cx="8892480" cy="923330"/>
          </a:xfrm>
          <a:prstGeom prst="rect">
            <a:avLst/>
          </a:prstGeom>
        </p:spPr>
        <p:txBody>
          <a:bodyPr wrap="square">
            <a:spAutoFit/>
          </a:bodyPr>
          <a:lstStyle/>
          <a:p>
            <a:pPr algn="ctr">
              <a:lnSpc>
                <a:spcPct val="150000"/>
              </a:lnSpc>
            </a:pPr>
            <a:r>
              <a:rPr lang="el-GR" b="1" dirty="0">
                <a:solidFill>
                  <a:schemeClr val="bg1"/>
                </a:solidFill>
                <a:effectLst>
                  <a:outerShdw blurRad="38100" dist="38100" dir="2700000" algn="tl">
                    <a:srgbClr val="000000">
                      <a:alpha val="43137"/>
                    </a:srgbClr>
                  </a:outerShdw>
                </a:effectLst>
                <a:latin typeface="Comic Sans MS" panose="030F0702030302020204" pitchFamily="66" charset="0"/>
              </a:rPr>
              <a:t>Οι χορδές μπορεί να έχουν άκρες (ανοικτές χορδές) και να μοιάζουν με σχοινί ή μπορεί να σχηματίζουν </a:t>
            </a:r>
            <a:r>
              <a:rPr lang="el-GR" b="1" dirty="0" smtClean="0">
                <a:solidFill>
                  <a:schemeClr val="bg1"/>
                </a:solidFill>
                <a:effectLst>
                  <a:outerShdw blurRad="38100" dist="38100" dir="2700000" algn="tl">
                    <a:srgbClr val="000000">
                      <a:alpha val="43137"/>
                    </a:srgbClr>
                  </a:outerShdw>
                </a:effectLst>
                <a:latin typeface="Comic Sans MS" panose="030F0702030302020204" pitchFamily="66" charset="0"/>
              </a:rPr>
              <a:t>βρόχους.</a:t>
            </a:r>
            <a:endParaRPr lang="el-GR" b="1" dirty="0">
              <a:solidFill>
                <a:schemeClr val="bg1"/>
              </a:solidFill>
              <a:effectLst>
                <a:outerShdw blurRad="38100" dist="38100" dir="2700000" algn="tl">
                  <a:srgbClr val="000000">
                    <a:alpha val="43137"/>
                  </a:srgbClr>
                </a:outerShdw>
              </a:effectLst>
              <a:latin typeface="Comic Sans MS" panose="030F0702030302020204" pitchFamily="66" charset="0"/>
            </a:endParaRPr>
          </a:p>
        </p:txBody>
      </p:sp>
      <p:sp>
        <p:nvSpPr>
          <p:cNvPr id="6" name="TextBox 5"/>
          <p:cNvSpPr txBox="1"/>
          <p:nvPr/>
        </p:nvSpPr>
        <p:spPr>
          <a:xfrm>
            <a:off x="107504" y="116632"/>
            <a:ext cx="4032448" cy="2169825"/>
          </a:xfrm>
          <a:prstGeom prst="rect">
            <a:avLst/>
          </a:prstGeom>
          <a:noFill/>
        </p:spPr>
        <p:txBody>
          <a:bodyPr wrap="square" rtlCol="0">
            <a:spAutoFit/>
          </a:bodyPr>
          <a:lstStyle/>
          <a:p>
            <a:pPr>
              <a:lnSpc>
                <a:spcPct val="150000"/>
              </a:lnSpc>
            </a:pPr>
            <a:r>
              <a:rPr lang="el-GR" b="1" dirty="0" smtClean="0">
                <a:solidFill>
                  <a:schemeClr val="bg1"/>
                </a:solidFill>
                <a:effectLst>
                  <a:outerShdw blurRad="38100" dist="38100" dir="2700000" algn="tl">
                    <a:srgbClr val="000000">
                      <a:alpha val="43137"/>
                    </a:srgbClr>
                  </a:outerShdw>
                </a:effectLst>
                <a:latin typeface="Comic Sans MS" panose="030F0702030302020204" pitchFamily="66" charset="0"/>
              </a:rPr>
              <a:t>Η θεωρία των χορδών περιλαμβάνει τη βαρύτητα και απαιτεί 6 ή 7 διαστάσεις του χώρου </a:t>
            </a:r>
          </a:p>
          <a:p>
            <a:pPr>
              <a:lnSpc>
                <a:spcPct val="150000"/>
              </a:lnSpc>
            </a:pPr>
            <a:r>
              <a:rPr lang="el-GR" b="1" dirty="0" smtClean="0">
                <a:solidFill>
                  <a:schemeClr val="bg1"/>
                </a:solidFill>
                <a:effectLst>
                  <a:outerShdw blurRad="38100" dist="38100" dir="2700000" algn="tl">
                    <a:srgbClr val="000000">
                      <a:alpha val="43137"/>
                    </a:srgbClr>
                  </a:outerShdw>
                </a:effectLst>
                <a:latin typeface="Comic Sans MS" panose="030F0702030302020204" pitchFamily="66" charset="0"/>
              </a:rPr>
              <a:t>επιπλέον των 4 </a:t>
            </a:r>
          </a:p>
          <a:p>
            <a:pPr>
              <a:lnSpc>
                <a:spcPct val="150000"/>
              </a:lnSpc>
            </a:pPr>
            <a:r>
              <a:rPr lang="el-GR" b="1" dirty="0" smtClean="0">
                <a:solidFill>
                  <a:schemeClr val="bg1"/>
                </a:solidFill>
                <a:effectLst>
                  <a:outerShdw blurRad="38100" dist="38100" dir="2700000" algn="tl">
                    <a:srgbClr val="000000">
                      <a:alpha val="43137"/>
                    </a:srgbClr>
                  </a:outerShdw>
                </a:effectLst>
                <a:latin typeface="Comic Sans MS" panose="030F0702030302020204" pitchFamily="66" charset="0"/>
              </a:rPr>
              <a:t>διαστάσεων. </a:t>
            </a:r>
            <a:endParaRPr lang="el-GR" b="1" dirty="0">
              <a:solidFill>
                <a:schemeClr val="bg1"/>
              </a:solidFill>
              <a:effectLst>
                <a:outerShdw blurRad="38100" dist="38100" dir="2700000" algn="tl">
                  <a:srgbClr val="000000">
                    <a:alpha val="43137"/>
                  </a:srgbClr>
                </a:outerShdw>
              </a:effectLst>
              <a:latin typeface="Comic Sans MS" panose="030F0702030302020204" pitchFamily="66" charset="0"/>
            </a:endParaRPr>
          </a:p>
        </p:txBody>
      </p:sp>
    </p:spTree>
    <p:extLst>
      <p:ext uri="{BB962C8B-B14F-4D97-AF65-F5344CB8AC3E}">
        <p14:creationId xmlns="" xmlns:p14="http://schemas.microsoft.com/office/powerpoint/2010/main" val="6067113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1 - Εικόνα" descr="+α+__Κ_Β+¦+--_Ε_Κ+_-_Θ+¬_Β++_Κ+_-o.gif"/>
          <p:cNvPicPr>
            <a:picLocks noChangeAspect="1"/>
          </p:cNvPicPr>
          <p:nvPr/>
        </p:nvPicPr>
        <p:blipFill>
          <a:blip r:embed="rId2" cstate="print"/>
          <a:stretch>
            <a:fillRect/>
          </a:stretch>
        </p:blipFill>
        <p:spPr>
          <a:xfrm>
            <a:off x="0" y="0"/>
            <a:ext cx="9144000" cy="6858000"/>
          </a:xfrm>
          <a:prstGeom prst="rect">
            <a:avLst/>
          </a:prstGeom>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2" name="Picture 8" descr="http://paulyazigigreek.files.wordpress.com/2013/01/jesus-christ-teaches-believers-are-the-light-of-the-world1.jpg"/>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1" y="0"/>
            <a:ext cx="9179202" cy="6883184"/>
          </a:xfrm>
          <a:prstGeom prst="rect">
            <a:avLst/>
          </a:prstGeom>
          <a:noFill/>
          <a:extLst>
            <a:ext uri="{909E8E84-426E-40DD-AFC4-6F175D3DCCD1}">
              <a14:hiddenFill xmlns="" xmlns:a14="http://schemas.microsoft.com/office/drawing/2010/main">
                <a:solidFill>
                  <a:srgbClr val="FFFFFF"/>
                </a:solidFill>
              </a14:hiddenFill>
            </a:ext>
          </a:extLst>
        </p:spPr>
      </p:pic>
      <p:sp>
        <p:nvSpPr>
          <p:cNvPr id="3" name="2 - Θέση περιεχομένου"/>
          <p:cNvSpPr>
            <a:spLocks noGrp="1"/>
          </p:cNvSpPr>
          <p:nvPr>
            <p:ph idx="1"/>
          </p:nvPr>
        </p:nvSpPr>
        <p:spPr>
          <a:xfrm>
            <a:off x="0" y="702278"/>
            <a:ext cx="3685309" cy="5370892"/>
          </a:xfrm>
        </p:spPr>
        <p:txBody>
          <a:bodyPr>
            <a:noAutofit/>
          </a:bodyPr>
          <a:lstStyle/>
          <a:p>
            <a:pPr algn="ctr">
              <a:buNone/>
            </a:pPr>
            <a:r>
              <a:rPr lang="el-GR" b="1" dirty="0" smtClean="0">
                <a:solidFill>
                  <a:srgbClr val="FBF9A1"/>
                </a:solidFill>
                <a:effectLst>
                  <a:outerShdw blurRad="38100" dist="38100" dir="2700000" algn="tl">
                    <a:srgbClr val="000000">
                      <a:alpha val="43137"/>
                    </a:srgbClr>
                  </a:outerShdw>
                </a:effectLst>
                <a:latin typeface="Comic Sans MS" panose="030F0702030302020204" pitchFamily="66" charset="0"/>
              </a:rPr>
              <a:t>Φως</a:t>
            </a:r>
            <a:r>
              <a:rPr lang="el-GR" sz="2400" b="1" dirty="0" smtClean="0">
                <a:solidFill>
                  <a:srgbClr val="FBF9A1"/>
                </a:solidFill>
                <a:effectLst>
                  <a:outerShdw blurRad="38100" dist="38100" dir="2700000" algn="tl">
                    <a:srgbClr val="000000">
                      <a:alpha val="43137"/>
                    </a:srgbClr>
                  </a:outerShdw>
                </a:effectLst>
                <a:latin typeface="Comic Sans MS" panose="030F0702030302020204" pitchFamily="66" charset="0"/>
              </a:rPr>
              <a:t> </a:t>
            </a:r>
            <a:r>
              <a:rPr lang="el-GR" sz="2800" b="1" dirty="0" smtClean="0">
                <a:solidFill>
                  <a:srgbClr val="FBF9A1"/>
                </a:solidFill>
                <a:effectLst>
                  <a:outerShdw blurRad="38100" dist="38100" dir="2700000" algn="tl">
                    <a:srgbClr val="000000">
                      <a:alpha val="43137"/>
                    </a:srgbClr>
                  </a:outerShdw>
                </a:effectLst>
                <a:latin typeface="Comic Sans MS" panose="030F0702030302020204" pitchFamily="66" charset="0"/>
              </a:rPr>
              <a:t>στη </a:t>
            </a:r>
            <a:r>
              <a:rPr lang="el-GR" b="1" dirty="0" smtClean="0">
                <a:solidFill>
                  <a:srgbClr val="FBF9A1"/>
                </a:solidFill>
                <a:effectLst>
                  <a:outerShdw blurRad="38100" dist="38100" dir="2700000" algn="tl">
                    <a:srgbClr val="000000">
                      <a:alpha val="43137"/>
                    </a:srgbClr>
                  </a:outerShdw>
                </a:effectLst>
                <a:latin typeface="Comic Sans MS" panose="030F0702030302020204" pitchFamily="66" charset="0"/>
              </a:rPr>
              <a:t>φυσική</a:t>
            </a:r>
            <a:endParaRPr lang="el-GR" sz="2800" b="1" dirty="0">
              <a:solidFill>
                <a:srgbClr val="FBF9A1"/>
              </a:solidFill>
              <a:effectLst>
                <a:outerShdw blurRad="38100" dist="38100" dir="2700000" algn="tl">
                  <a:srgbClr val="000000">
                    <a:alpha val="43137"/>
                  </a:srgbClr>
                </a:outerShdw>
              </a:effectLst>
              <a:latin typeface="Comic Sans MS" panose="030F0702030302020204" pitchFamily="66" charset="0"/>
            </a:endParaRPr>
          </a:p>
          <a:p>
            <a:pPr algn="ctr">
              <a:buNone/>
            </a:pPr>
            <a:r>
              <a:rPr lang="el-GR" sz="2800" dirty="0" smtClean="0">
                <a:solidFill>
                  <a:srgbClr val="FBF9A1"/>
                </a:solidFill>
                <a:effectLst>
                  <a:outerShdw blurRad="38100" dist="38100" dir="2700000" algn="tl">
                    <a:srgbClr val="000000">
                      <a:alpha val="43137"/>
                    </a:srgbClr>
                  </a:outerShdw>
                </a:effectLst>
                <a:latin typeface="Comic Sans MS" panose="030F0702030302020204" pitchFamily="66" charset="0"/>
              </a:rPr>
              <a:t>ονομάζεται η</a:t>
            </a:r>
            <a:endParaRPr lang="el-GR" sz="2800" dirty="0">
              <a:solidFill>
                <a:srgbClr val="FBF9A1"/>
              </a:solidFill>
              <a:effectLst>
                <a:outerShdw blurRad="38100" dist="38100" dir="2700000" algn="tl">
                  <a:srgbClr val="000000">
                    <a:alpha val="43137"/>
                  </a:srgbClr>
                </a:outerShdw>
              </a:effectLst>
              <a:latin typeface="Comic Sans MS" panose="030F0702030302020204" pitchFamily="66" charset="0"/>
            </a:endParaRPr>
          </a:p>
          <a:p>
            <a:pPr algn="ctr">
              <a:buNone/>
            </a:pPr>
            <a:r>
              <a:rPr lang="el-GR" sz="2800" dirty="0">
                <a:solidFill>
                  <a:srgbClr val="FBF9A1"/>
                </a:solidFill>
                <a:effectLst>
                  <a:outerShdw blurRad="38100" dist="38100" dir="2700000" algn="tl">
                    <a:srgbClr val="000000">
                      <a:alpha val="43137"/>
                    </a:srgbClr>
                  </a:outerShdw>
                </a:effectLst>
                <a:latin typeface="Comic Sans MS" panose="030F0702030302020204" pitchFamily="66" charset="0"/>
              </a:rPr>
              <a:t>η</a:t>
            </a:r>
            <a:r>
              <a:rPr lang="el-GR" sz="2800" dirty="0" smtClean="0">
                <a:solidFill>
                  <a:srgbClr val="FBF9A1"/>
                </a:solidFill>
                <a:effectLst>
                  <a:outerShdw blurRad="38100" dist="38100" dir="2700000" algn="tl">
                    <a:srgbClr val="000000">
                      <a:alpha val="43137"/>
                    </a:srgbClr>
                  </a:outerShdw>
                </a:effectLst>
                <a:latin typeface="Comic Sans MS" panose="030F0702030302020204" pitchFamily="66" charset="0"/>
              </a:rPr>
              <a:t>λεκτρομαγνητική</a:t>
            </a:r>
          </a:p>
          <a:p>
            <a:pPr algn="ctr">
              <a:buNone/>
            </a:pPr>
            <a:r>
              <a:rPr lang="el-GR" sz="2800" dirty="0" smtClean="0">
                <a:solidFill>
                  <a:srgbClr val="FBF9A1"/>
                </a:solidFill>
                <a:effectLst>
                  <a:outerShdw blurRad="38100" dist="38100" dir="2700000" algn="tl">
                    <a:srgbClr val="000000">
                      <a:alpha val="43137"/>
                    </a:srgbClr>
                  </a:outerShdw>
                </a:effectLst>
                <a:latin typeface="Comic Sans MS" panose="030F0702030302020204" pitchFamily="66" charset="0"/>
              </a:rPr>
              <a:t>ακτινοβολία που</a:t>
            </a:r>
            <a:endParaRPr lang="el-GR" sz="2800" dirty="0">
              <a:solidFill>
                <a:srgbClr val="FBF9A1"/>
              </a:solidFill>
              <a:effectLst>
                <a:outerShdw blurRad="38100" dist="38100" dir="2700000" algn="tl">
                  <a:srgbClr val="000000">
                    <a:alpha val="43137"/>
                  </a:srgbClr>
                </a:outerShdw>
              </a:effectLst>
              <a:latin typeface="Comic Sans MS" panose="030F0702030302020204" pitchFamily="66" charset="0"/>
            </a:endParaRPr>
          </a:p>
          <a:p>
            <a:pPr algn="ctr">
              <a:buNone/>
            </a:pPr>
            <a:r>
              <a:rPr lang="el-GR" sz="2800" dirty="0" smtClean="0">
                <a:solidFill>
                  <a:srgbClr val="FBF9A1"/>
                </a:solidFill>
                <a:effectLst>
                  <a:outerShdw blurRad="38100" dist="38100" dir="2700000" algn="tl">
                    <a:srgbClr val="000000">
                      <a:alpha val="43137"/>
                    </a:srgbClr>
                  </a:outerShdw>
                </a:effectLst>
                <a:latin typeface="Comic Sans MS" panose="030F0702030302020204" pitchFamily="66" charset="0"/>
              </a:rPr>
              <a:t>ανιχνεύεται από το</a:t>
            </a:r>
          </a:p>
          <a:p>
            <a:pPr algn="ctr">
              <a:buNone/>
            </a:pPr>
            <a:r>
              <a:rPr lang="el-GR" sz="2800" dirty="0" smtClean="0">
                <a:solidFill>
                  <a:srgbClr val="FBF9A1"/>
                </a:solidFill>
                <a:effectLst>
                  <a:outerShdw blurRad="38100" dist="38100" dir="2700000" algn="tl">
                    <a:srgbClr val="000000">
                      <a:alpha val="43137"/>
                    </a:srgbClr>
                  </a:outerShdw>
                </a:effectLst>
                <a:latin typeface="Comic Sans MS" panose="030F0702030302020204" pitchFamily="66" charset="0"/>
              </a:rPr>
              <a:t>ανθρώπινο μάτι</a:t>
            </a:r>
          </a:p>
          <a:p>
            <a:pPr algn="ctr">
              <a:buNone/>
            </a:pPr>
            <a:r>
              <a:rPr lang="el-GR" sz="2800" dirty="0" smtClean="0">
                <a:solidFill>
                  <a:srgbClr val="FBF9A1"/>
                </a:solidFill>
                <a:effectLst>
                  <a:outerShdw blurRad="38100" dist="38100" dir="2700000" algn="tl">
                    <a:srgbClr val="000000">
                      <a:alpha val="43137"/>
                    </a:srgbClr>
                  </a:outerShdw>
                </a:effectLst>
                <a:latin typeface="Comic Sans MS" panose="030F0702030302020204" pitchFamily="66" charset="0"/>
              </a:rPr>
              <a:t>(οφθαλμό) και</a:t>
            </a:r>
            <a:r>
              <a:rPr lang="en-US" sz="2800" dirty="0" smtClean="0">
                <a:solidFill>
                  <a:srgbClr val="FBF9A1"/>
                </a:solidFill>
                <a:effectLst>
                  <a:outerShdw blurRad="38100" dist="38100" dir="2700000" algn="tl">
                    <a:srgbClr val="000000">
                      <a:alpha val="43137"/>
                    </a:srgbClr>
                  </a:outerShdw>
                </a:effectLst>
                <a:latin typeface="Comic Sans MS" panose="030F0702030302020204" pitchFamily="66" charset="0"/>
              </a:rPr>
              <a:t> </a:t>
            </a:r>
            <a:r>
              <a:rPr lang="el-GR" sz="2800" dirty="0" smtClean="0">
                <a:solidFill>
                  <a:srgbClr val="FBF9A1"/>
                </a:solidFill>
                <a:effectLst>
                  <a:outerShdw blurRad="38100" dist="38100" dir="2700000" algn="tl">
                    <a:srgbClr val="000000">
                      <a:alpha val="43137"/>
                    </a:srgbClr>
                  </a:outerShdw>
                </a:effectLst>
                <a:latin typeface="Comic Sans MS" panose="030F0702030302020204" pitchFamily="66" charset="0"/>
              </a:rPr>
              <a:t>που</a:t>
            </a:r>
          </a:p>
          <a:p>
            <a:pPr algn="ctr">
              <a:buNone/>
            </a:pPr>
            <a:r>
              <a:rPr lang="el-GR" sz="2800" dirty="0" smtClean="0">
                <a:solidFill>
                  <a:srgbClr val="FBF9A1"/>
                </a:solidFill>
                <a:effectLst>
                  <a:outerShdw blurRad="38100" dist="38100" dir="2700000" algn="tl">
                    <a:srgbClr val="000000">
                      <a:alpha val="43137"/>
                    </a:srgbClr>
                  </a:outerShdw>
                </a:effectLst>
                <a:latin typeface="Comic Sans MS" panose="030F0702030302020204" pitchFamily="66" charset="0"/>
              </a:rPr>
              <a:t>εκλαμβάνεται ως</a:t>
            </a:r>
          </a:p>
          <a:p>
            <a:pPr algn="ctr">
              <a:buNone/>
            </a:pPr>
            <a:r>
              <a:rPr lang="el-GR" sz="2800" dirty="0" smtClean="0">
                <a:solidFill>
                  <a:srgbClr val="FBF9A1"/>
                </a:solidFill>
                <a:effectLst>
                  <a:outerShdw blurRad="38100" dist="38100" dir="2700000" algn="tl">
                    <a:srgbClr val="000000">
                      <a:alpha val="43137"/>
                    </a:srgbClr>
                  </a:outerShdw>
                </a:effectLst>
                <a:latin typeface="Comic Sans MS" panose="030F0702030302020204" pitchFamily="66" charset="0"/>
              </a:rPr>
              <a:t>αίσθηση (αντίληψη)</a:t>
            </a:r>
          </a:p>
          <a:p>
            <a:pPr algn="ctr">
              <a:buNone/>
            </a:pPr>
            <a:r>
              <a:rPr lang="el-GR" sz="2800" dirty="0" smtClean="0">
                <a:solidFill>
                  <a:srgbClr val="FBF9A1"/>
                </a:solidFill>
                <a:effectLst>
                  <a:outerShdw blurRad="38100" dist="38100" dir="2700000" algn="tl">
                    <a:srgbClr val="000000">
                      <a:alpha val="43137"/>
                    </a:srgbClr>
                  </a:outerShdw>
                </a:effectLst>
                <a:latin typeface="Comic Sans MS" panose="030F0702030302020204" pitchFamily="66" charset="0"/>
              </a:rPr>
              <a:t>αυτής</a:t>
            </a:r>
            <a:r>
              <a:rPr lang="en-US" sz="2800" dirty="0" smtClean="0">
                <a:solidFill>
                  <a:srgbClr val="FBF9A1"/>
                </a:solidFill>
                <a:effectLst>
                  <a:outerShdw blurRad="38100" dist="38100" dir="2700000" algn="tl">
                    <a:srgbClr val="000000">
                      <a:alpha val="43137"/>
                    </a:srgbClr>
                  </a:outerShdw>
                </a:effectLst>
                <a:latin typeface="Comic Sans MS" panose="030F0702030302020204" pitchFamily="66" charset="0"/>
              </a:rPr>
              <a:t>.</a:t>
            </a:r>
            <a:r>
              <a:rPr lang="en-US" sz="2800" dirty="0">
                <a:solidFill>
                  <a:srgbClr val="FBF9A1"/>
                </a:solidFill>
                <a:effectLst>
                  <a:outerShdw blurRad="38100" dist="38100" dir="2700000" algn="tl">
                    <a:srgbClr val="000000">
                      <a:alpha val="43137"/>
                    </a:srgbClr>
                  </a:outerShdw>
                </a:effectLst>
                <a:latin typeface="Comic Sans MS" panose="030F0702030302020204" pitchFamily="66" charset="0"/>
              </a:rPr>
              <a:t> </a:t>
            </a:r>
            <a:endParaRPr lang="el-GR" sz="2800" dirty="0" smtClean="0">
              <a:solidFill>
                <a:srgbClr val="FBF9A1"/>
              </a:solidFill>
              <a:effectLst>
                <a:outerShdw blurRad="38100" dist="38100" dir="2700000" algn="tl">
                  <a:srgbClr val="000000">
                    <a:alpha val="43137"/>
                  </a:srgbClr>
                </a:outerShdw>
              </a:effectLst>
              <a:latin typeface="Comic Sans MS" panose="030F0702030302020204" pitchFamily="66" charset="0"/>
            </a:endParaRPr>
          </a:p>
        </p:txBody>
      </p:sp>
      <p:sp>
        <p:nvSpPr>
          <p:cNvPr id="2" name="Ορθογώνιο 1"/>
          <p:cNvSpPr/>
          <p:nvPr/>
        </p:nvSpPr>
        <p:spPr>
          <a:xfrm>
            <a:off x="6165811" y="5288340"/>
            <a:ext cx="2978189" cy="1569660"/>
          </a:xfrm>
          <a:prstGeom prst="rect">
            <a:avLst/>
          </a:prstGeom>
        </p:spPr>
        <p:txBody>
          <a:bodyPr wrap="square">
            <a:spAutoFit/>
          </a:bodyPr>
          <a:lstStyle/>
          <a:p>
            <a:pPr algn="ctr">
              <a:buNone/>
            </a:pPr>
            <a:r>
              <a:rPr lang="el-GR" sz="3200" dirty="0">
                <a:solidFill>
                  <a:srgbClr val="FBF9A1"/>
                </a:solidFill>
                <a:latin typeface="Comic Sans MS" panose="030F0702030302020204" pitchFamily="66" charset="0"/>
              </a:rPr>
              <a:t>Συνεπώς </a:t>
            </a:r>
            <a:r>
              <a:rPr lang="el-GR" sz="3200" dirty="0" smtClean="0">
                <a:solidFill>
                  <a:srgbClr val="FBF9A1"/>
                </a:solidFill>
                <a:latin typeface="Comic Sans MS" panose="030F0702030302020204" pitchFamily="66" charset="0"/>
              </a:rPr>
              <a:t>είναι</a:t>
            </a:r>
          </a:p>
          <a:p>
            <a:pPr algn="ctr">
              <a:buNone/>
            </a:pPr>
            <a:r>
              <a:rPr lang="el-GR" sz="3200" dirty="0" smtClean="0">
                <a:solidFill>
                  <a:srgbClr val="FBF9A1"/>
                </a:solidFill>
                <a:latin typeface="Comic Sans MS" panose="030F0702030302020204" pitchFamily="66" charset="0"/>
              </a:rPr>
              <a:t>το </a:t>
            </a:r>
            <a:r>
              <a:rPr lang="el-GR" sz="3200" dirty="0">
                <a:solidFill>
                  <a:srgbClr val="FBF9A1"/>
                </a:solidFill>
                <a:latin typeface="Comic Sans MS" panose="030F0702030302020204" pitchFamily="66" charset="0"/>
              </a:rPr>
              <a:t>αίτιο </a:t>
            </a:r>
            <a:r>
              <a:rPr lang="el-GR" sz="3200" dirty="0" smtClean="0">
                <a:solidFill>
                  <a:srgbClr val="FBF9A1"/>
                </a:solidFill>
                <a:latin typeface="Comic Sans MS" panose="030F0702030302020204" pitchFamily="66" charset="0"/>
              </a:rPr>
              <a:t>της</a:t>
            </a:r>
          </a:p>
          <a:p>
            <a:pPr algn="ctr">
              <a:buNone/>
            </a:pPr>
            <a:r>
              <a:rPr lang="el-GR" sz="3200" dirty="0" smtClean="0">
                <a:solidFill>
                  <a:srgbClr val="FBF9A1"/>
                </a:solidFill>
                <a:latin typeface="Comic Sans MS" panose="030F0702030302020204" pitchFamily="66" charset="0"/>
              </a:rPr>
              <a:t>όρασης</a:t>
            </a:r>
            <a:r>
              <a:rPr lang="el-GR" sz="3200" dirty="0">
                <a:solidFill>
                  <a:srgbClr val="FBF9A1"/>
                </a:solidFill>
                <a:latin typeface="Comic Sans MS" panose="030F0702030302020204" pitchFamily="66" charset="0"/>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nodeType="clickEffect">
                                  <p:stCondLst>
                                    <p:cond delay="0"/>
                                  </p:stCondLst>
                                  <p:iterate type="lt">
                                    <p:tmPct val="10000"/>
                                  </p:iterate>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3">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
                                            <p:txEl>
                                              <p:pRg st="0" end="0"/>
                                            </p:txEl>
                                          </p:spTgt>
                                        </p:tgtEl>
                                      </p:cBhvr>
                                    </p:animEffect>
                                  </p:childTnLst>
                                </p:cTn>
                              </p:par>
                              <p:par>
                                <p:cTn id="12" presetID="41" presetClass="entr" presetSubtype="0" fill="hold" nodeType="withEffect">
                                  <p:stCondLst>
                                    <p:cond delay="0"/>
                                  </p:stCondLst>
                                  <p:iterate type="lt">
                                    <p:tmPct val="10000"/>
                                  </p:iterate>
                                  <p:childTnLst>
                                    <p:set>
                                      <p:cBhvr>
                                        <p:cTn id="13" dur="1" fill="hold">
                                          <p:stCondLst>
                                            <p:cond delay="0"/>
                                          </p:stCondLst>
                                        </p:cTn>
                                        <p:tgtEl>
                                          <p:spTgt spid="3">
                                            <p:txEl>
                                              <p:pRg st="1" end="1"/>
                                            </p:txEl>
                                          </p:spTgt>
                                        </p:tgtEl>
                                        <p:attrNameLst>
                                          <p:attrName>style.visibility</p:attrName>
                                        </p:attrNameLst>
                                      </p:cBhvr>
                                      <p:to>
                                        <p:strVal val="visible"/>
                                      </p:to>
                                    </p:set>
                                    <p:anim calcmode="lin" valueType="num">
                                      <p:cBhvr>
                                        <p:cTn id="14" dur="500" fill="hold"/>
                                        <p:tgtEl>
                                          <p:spTgt spid="3">
                                            <p:txEl>
                                              <p:pRg st="1" end="1"/>
                                            </p:txEl>
                                          </p:spTgt>
                                        </p:tgtEl>
                                        <p:attrNameLst>
                                          <p:attrName>ppt_x</p:attrName>
                                        </p:attrNameLst>
                                      </p:cBhvr>
                                      <p:tavLst>
                                        <p:tav tm="0">
                                          <p:val>
                                            <p:strVal val="#ppt_x"/>
                                          </p:val>
                                        </p:tav>
                                        <p:tav tm="50000">
                                          <p:val>
                                            <p:strVal val="#ppt_x+.1"/>
                                          </p:val>
                                        </p:tav>
                                        <p:tav tm="100000">
                                          <p:val>
                                            <p:strVal val="#ppt_x"/>
                                          </p:val>
                                        </p:tav>
                                      </p:tavLst>
                                    </p:anim>
                                    <p:anim calcmode="lin" valueType="num">
                                      <p:cBhvr>
                                        <p:cTn id="15" dur="500" fill="hold"/>
                                        <p:tgtEl>
                                          <p:spTgt spid="3">
                                            <p:txEl>
                                              <p:pRg st="1" end="1"/>
                                            </p:txEl>
                                          </p:spTgt>
                                        </p:tgtEl>
                                        <p:attrNameLst>
                                          <p:attrName>ppt_y</p:attrName>
                                        </p:attrNameLst>
                                      </p:cBhvr>
                                      <p:tavLst>
                                        <p:tav tm="0">
                                          <p:val>
                                            <p:strVal val="#ppt_y"/>
                                          </p:val>
                                        </p:tav>
                                        <p:tav tm="100000">
                                          <p:val>
                                            <p:strVal val="#ppt_y"/>
                                          </p:val>
                                        </p:tav>
                                      </p:tavLst>
                                    </p:anim>
                                    <p:anim calcmode="lin" valueType="num">
                                      <p:cBhvr>
                                        <p:cTn id="16" dur="500" fill="hold"/>
                                        <p:tgtEl>
                                          <p:spTgt spid="3">
                                            <p:txEl>
                                              <p:pRg st="1" end="1"/>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7" dur="500" fill="hold"/>
                                        <p:tgtEl>
                                          <p:spTgt spid="3">
                                            <p:txEl>
                                              <p:pRg st="1" end="1"/>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8" dur="500" tmFilter="0,0; .5, 1; 1, 1"/>
                                        <p:tgtEl>
                                          <p:spTgt spid="3">
                                            <p:txEl>
                                              <p:pRg st="1" end="1"/>
                                            </p:txEl>
                                          </p:spTgt>
                                        </p:tgtEl>
                                      </p:cBhvr>
                                    </p:animEffect>
                                  </p:childTnLst>
                                </p:cTn>
                              </p:par>
                              <p:par>
                                <p:cTn id="19" presetID="41" presetClass="entr" presetSubtype="0" fill="hold" nodeType="withEffect">
                                  <p:stCondLst>
                                    <p:cond delay="0"/>
                                  </p:stCondLst>
                                  <p:iterate type="lt">
                                    <p:tmPct val="10000"/>
                                  </p:iterate>
                                  <p:childTnLst>
                                    <p:set>
                                      <p:cBhvr>
                                        <p:cTn id="20" dur="1" fill="hold">
                                          <p:stCondLst>
                                            <p:cond delay="0"/>
                                          </p:stCondLst>
                                        </p:cTn>
                                        <p:tgtEl>
                                          <p:spTgt spid="3">
                                            <p:txEl>
                                              <p:pRg st="2" end="2"/>
                                            </p:txEl>
                                          </p:spTgt>
                                        </p:tgtEl>
                                        <p:attrNameLst>
                                          <p:attrName>style.visibility</p:attrName>
                                        </p:attrNameLst>
                                      </p:cBhvr>
                                      <p:to>
                                        <p:strVal val="visible"/>
                                      </p:to>
                                    </p:set>
                                    <p:anim calcmode="lin" valueType="num">
                                      <p:cBhvr>
                                        <p:cTn id="21" dur="500" fill="hold"/>
                                        <p:tgtEl>
                                          <p:spTgt spid="3">
                                            <p:txEl>
                                              <p:pRg st="2" end="2"/>
                                            </p:txEl>
                                          </p:spTgt>
                                        </p:tgtEl>
                                        <p:attrNameLst>
                                          <p:attrName>ppt_x</p:attrName>
                                        </p:attrNameLst>
                                      </p:cBhvr>
                                      <p:tavLst>
                                        <p:tav tm="0">
                                          <p:val>
                                            <p:strVal val="#ppt_x"/>
                                          </p:val>
                                        </p:tav>
                                        <p:tav tm="50000">
                                          <p:val>
                                            <p:strVal val="#ppt_x+.1"/>
                                          </p:val>
                                        </p:tav>
                                        <p:tav tm="100000">
                                          <p:val>
                                            <p:strVal val="#ppt_x"/>
                                          </p:val>
                                        </p:tav>
                                      </p:tavLst>
                                    </p:anim>
                                    <p:anim calcmode="lin" valueType="num">
                                      <p:cBhvr>
                                        <p:cTn id="22" dur="500" fill="hold"/>
                                        <p:tgtEl>
                                          <p:spTgt spid="3">
                                            <p:txEl>
                                              <p:pRg st="2" end="2"/>
                                            </p:txEl>
                                          </p:spTgt>
                                        </p:tgtEl>
                                        <p:attrNameLst>
                                          <p:attrName>ppt_y</p:attrName>
                                        </p:attrNameLst>
                                      </p:cBhvr>
                                      <p:tavLst>
                                        <p:tav tm="0">
                                          <p:val>
                                            <p:strVal val="#ppt_y"/>
                                          </p:val>
                                        </p:tav>
                                        <p:tav tm="100000">
                                          <p:val>
                                            <p:strVal val="#ppt_y"/>
                                          </p:val>
                                        </p:tav>
                                      </p:tavLst>
                                    </p:anim>
                                    <p:anim calcmode="lin" valueType="num">
                                      <p:cBhvr>
                                        <p:cTn id="23" dur="500" fill="hold"/>
                                        <p:tgtEl>
                                          <p:spTgt spid="3">
                                            <p:txEl>
                                              <p:pRg st="2" end="2"/>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4" dur="500" fill="hold"/>
                                        <p:tgtEl>
                                          <p:spTgt spid="3">
                                            <p:txEl>
                                              <p:pRg st="2" end="2"/>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5" dur="500" tmFilter="0,0; .5, 1; 1, 1"/>
                                        <p:tgtEl>
                                          <p:spTgt spid="3">
                                            <p:txEl>
                                              <p:pRg st="2" end="2"/>
                                            </p:txEl>
                                          </p:spTgt>
                                        </p:tgtEl>
                                      </p:cBhvr>
                                    </p:animEffect>
                                  </p:childTnLst>
                                </p:cTn>
                              </p:par>
                              <p:par>
                                <p:cTn id="26" presetID="41" presetClass="entr" presetSubtype="0" fill="hold" nodeType="withEffect">
                                  <p:stCondLst>
                                    <p:cond delay="0"/>
                                  </p:stCondLst>
                                  <p:iterate type="lt">
                                    <p:tmPct val="10000"/>
                                  </p:iterate>
                                  <p:childTnLst>
                                    <p:set>
                                      <p:cBhvr>
                                        <p:cTn id="27" dur="1" fill="hold">
                                          <p:stCondLst>
                                            <p:cond delay="0"/>
                                          </p:stCondLst>
                                        </p:cTn>
                                        <p:tgtEl>
                                          <p:spTgt spid="3">
                                            <p:txEl>
                                              <p:pRg st="3" end="3"/>
                                            </p:txEl>
                                          </p:spTgt>
                                        </p:tgtEl>
                                        <p:attrNameLst>
                                          <p:attrName>style.visibility</p:attrName>
                                        </p:attrNameLst>
                                      </p:cBhvr>
                                      <p:to>
                                        <p:strVal val="visible"/>
                                      </p:to>
                                    </p:set>
                                    <p:anim calcmode="lin" valueType="num">
                                      <p:cBhvr>
                                        <p:cTn id="28" dur="500" fill="hold"/>
                                        <p:tgtEl>
                                          <p:spTgt spid="3">
                                            <p:txEl>
                                              <p:pRg st="3" end="3"/>
                                            </p:txEl>
                                          </p:spTgt>
                                        </p:tgtEl>
                                        <p:attrNameLst>
                                          <p:attrName>ppt_x</p:attrName>
                                        </p:attrNameLst>
                                      </p:cBhvr>
                                      <p:tavLst>
                                        <p:tav tm="0">
                                          <p:val>
                                            <p:strVal val="#ppt_x"/>
                                          </p:val>
                                        </p:tav>
                                        <p:tav tm="50000">
                                          <p:val>
                                            <p:strVal val="#ppt_x+.1"/>
                                          </p:val>
                                        </p:tav>
                                        <p:tav tm="100000">
                                          <p:val>
                                            <p:strVal val="#ppt_x"/>
                                          </p:val>
                                        </p:tav>
                                      </p:tavLst>
                                    </p:anim>
                                    <p:anim calcmode="lin" valueType="num">
                                      <p:cBhvr>
                                        <p:cTn id="29" dur="500" fill="hold"/>
                                        <p:tgtEl>
                                          <p:spTgt spid="3">
                                            <p:txEl>
                                              <p:pRg st="3" end="3"/>
                                            </p:txEl>
                                          </p:spTgt>
                                        </p:tgtEl>
                                        <p:attrNameLst>
                                          <p:attrName>ppt_y</p:attrName>
                                        </p:attrNameLst>
                                      </p:cBhvr>
                                      <p:tavLst>
                                        <p:tav tm="0">
                                          <p:val>
                                            <p:strVal val="#ppt_y"/>
                                          </p:val>
                                        </p:tav>
                                        <p:tav tm="100000">
                                          <p:val>
                                            <p:strVal val="#ppt_y"/>
                                          </p:val>
                                        </p:tav>
                                      </p:tavLst>
                                    </p:anim>
                                    <p:anim calcmode="lin" valueType="num">
                                      <p:cBhvr>
                                        <p:cTn id="30" dur="500" fill="hold"/>
                                        <p:tgtEl>
                                          <p:spTgt spid="3">
                                            <p:txEl>
                                              <p:pRg st="3" end="3"/>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1" dur="500" fill="hold"/>
                                        <p:tgtEl>
                                          <p:spTgt spid="3">
                                            <p:txEl>
                                              <p:pRg st="3" end="3"/>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2" dur="500" tmFilter="0,0; .5, 1; 1, 1"/>
                                        <p:tgtEl>
                                          <p:spTgt spid="3">
                                            <p:txEl>
                                              <p:pRg st="3" end="3"/>
                                            </p:txEl>
                                          </p:spTgt>
                                        </p:tgtEl>
                                      </p:cBhvr>
                                    </p:animEffect>
                                  </p:childTnLst>
                                </p:cTn>
                              </p:par>
                              <p:par>
                                <p:cTn id="33" presetID="41" presetClass="entr" presetSubtype="0" fill="hold" nodeType="withEffect">
                                  <p:stCondLst>
                                    <p:cond delay="0"/>
                                  </p:stCondLst>
                                  <p:iterate type="lt">
                                    <p:tmPct val="10000"/>
                                  </p:iterate>
                                  <p:childTnLst>
                                    <p:set>
                                      <p:cBhvr>
                                        <p:cTn id="34" dur="1" fill="hold">
                                          <p:stCondLst>
                                            <p:cond delay="0"/>
                                          </p:stCondLst>
                                        </p:cTn>
                                        <p:tgtEl>
                                          <p:spTgt spid="3">
                                            <p:txEl>
                                              <p:pRg st="4" end="4"/>
                                            </p:txEl>
                                          </p:spTgt>
                                        </p:tgtEl>
                                        <p:attrNameLst>
                                          <p:attrName>style.visibility</p:attrName>
                                        </p:attrNameLst>
                                      </p:cBhvr>
                                      <p:to>
                                        <p:strVal val="visible"/>
                                      </p:to>
                                    </p:set>
                                    <p:anim calcmode="lin" valueType="num">
                                      <p:cBhvr>
                                        <p:cTn id="35" dur="500" fill="hold"/>
                                        <p:tgtEl>
                                          <p:spTgt spid="3">
                                            <p:txEl>
                                              <p:pRg st="4" end="4"/>
                                            </p:txEl>
                                          </p:spTgt>
                                        </p:tgtEl>
                                        <p:attrNameLst>
                                          <p:attrName>ppt_x</p:attrName>
                                        </p:attrNameLst>
                                      </p:cBhvr>
                                      <p:tavLst>
                                        <p:tav tm="0">
                                          <p:val>
                                            <p:strVal val="#ppt_x"/>
                                          </p:val>
                                        </p:tav>
                                        <p:tav tm="50000">
                                          <p:val>
                                            <p:strVal val="#ppt_x+.1"/>
                                          </p:val>
                                        </p:tav>
                                        <p:tav tm="100000">
                                          <p:val>
                                            <p:strVal val="#ppt_x"/>
                                          </p:val>
                                        </p:tav>
                                      </p:tavLst>
                                    </p:anim>
                                    <p:anim calcmode="lin" valueType="num">
                                      <p:cBhvr>
                                        <p:cTn id="36" dur="500" fill="hold"/>
                                        <p:tgtEl>
                                          <p:spTgt spid="3">
                                            <p:txEl>
                                              <p:pRg st="4" end="4"/>
                                            </p:txEl>
                                          </p:spTgt>
                                        </p:tgtEl>
                                        <p:attrNameLst>
                                          <p:attrName>ppt_y</p:attrName>
                                        </p:attrNameLst>
                                      </p:cBhvr>
                                      <p:tavLst>
                                        <p:tav tm="0">
                                          <p:val>
                                            <p:strVal val="#ppt_y"/>
                                          </p:val>
                                        </p:tav>
                                        <p:tav tm="100000">
                                          <p:val>
                                            <p:strVal val="#ppt_y"/>
                                          </p:val>
                                        </p:tav>
                                      </p:tavLst>
                                    </p:anim>
                                    <p:anim calcmode="lin" valueType="num">
                                      <p:cBhvr>
                                        <p:cTn id="37" dur="500" fill="hold"/>
                                        <p:tgtEl>
                                          <p:spTgt spid="3">
                                            <p:txEl>
                                              <p:pRg st="4" end="4"/>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8" dur="500" fill="hold"/>
                                        <p:tgtEl>
                                          <p:spTgt spid="3">
                                            <p:txEl>
                                              <p:pRg st="4" end="4"/>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9" dur="500" tmFilter="0,0; .5, 1; 1, 1"/>
                                        <p:tgtEl>
                                          <p:spTgt spid="3">
                                            <p:txEl>
                                              <p:pRg st="4" end="4"/>
                                            </p:txEl>
                                          </p:spTgt>
                                        </p:tgtEl>
                                      </p:cBhvr>
                                    </p:animEffect>
                                  </p:childTnLst>
                                </p:cTn>
                              </p:par>
                              <p:par>
                                <p:cTn id="40" presetID="41" presetClass="entr" presetSubtype="0" fill="hold" nodeType="withEffect">
                                  <p:stCondLst>
                                    <p:cond delay="0"/>
                                  </p:stCondLst>
                                  <p:iterate type="lt">
                                    <p:tmPct val="10000"/>
                                  </p:iterate>
                                  <p:childTnLst>
                                    <p:set>
                                      <p:cBhvr>
                                        <p:cTn id="41" dur="1" fill="hold">
                                          <p:stCondLst>
                                            <p:cond delay="0"/>
                                          </p:stCondLst>
                                        </p:cTn>
                                        <p:tgtEl>
                                          <p:spTgt spid="3">
                                            <p:txEl>
                                              <p:pRg st="5" end="5"/>
                                            </p:txEl>
                                          </p:spTgt>
                                        </p:tgtEl>
                                        <p:attrNameLst>
                                          <p:attrName>style.visibility</p:attrName>
                                        </p:attrNameLst>
                                      </p:cBhvr>
                                      <p:to>
                                        <p:strVal val="visible"/>
                                      </p:to>
                                    </p:set>
                                    <p:anim calcmode="lin" valueType="num">
                                      <p:cBhvr>
                                        <p:cTn id="42" dur="500" fill="hold"/>
                                        <p:tgtEl>
                                          <p:spTgt spid="3">
                                            <p:txEl>
                                              <p:pRg st="5" end="5"/>
                                            </p:txEl>
                                          </p:spTgt>
                                        </p:tgtEl>
                                        <p:attrNameLst>
                                          <p:attrName>ppt_x</p:attrName>
                                        </p:attrNameLst>
                                      </p:cBhvr>
                                      <p:tavLst>
                                        <p:tav tm="0">
                                          <p:val>
                                            <p:strVal val="#ppt_x"/>
                                          </p:val>
                                        </p:tav>
                                        <p:tav tm="50000">
                                          <p:val>
                                            <p:strVal val="#ppt_x+.1"/>
                                          </p:val>
                                        </p:tav>
                                        <p:tav tm="100000">
                                          <p:val>
                                            <p:strVal val="#ppt_x"/>
                                          </p:val>
                                        </p:tav>
                                      </p:tavLst>
                                    </p:anim>
                                    <p:anim calcmode="lin" valueType="num">
                                      <p:cBhvr>
                                        <p:cTn id="43" dur="500" fill="hold"/>
                                        <p:tgtEl>
                                          <p:spTgt spid="3">
                                            <p:txEl>
                                              <p:pRg st="5" end="5"/>
                                            </p:txEl>
                                          </p:spTgt>
                                        </p:tgtEl>
                                        <p:attrNameLst>
                                          <p:attrName>ppt_y</p:attrName>
                                        </p:attrNameLst>
                                      </p:cBhvr>
                                      <p:tavLst>
                                        <p:tav tm="0">
                                          <p:val>
                                            <p:strVal val="#ppt_y"/>
                                          </p:val>
                                        </p:tav>
                                        <p:tav tm="100000">
                                          <p:val>
                                            <p:strVal val="#ppt_y"/>
                                          </p:val>
                                        </p:tav>
                                      </p:tavLst>
                                    </p:anim>
                                    <p:anim calcmode="lin" valueType="num">
                                      <p:cBhvr>
                                        <p:cTn id="44" dur="500" fill="hold"/>
                                        <p:tgtEl>
                                          <p:spTgt spid="3">
                                            <p:txEl>
                                              <p:pRg st="5" end="5"/>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45" dur="500" fill="hold"/>
                                        <p:tgtEl>
                                          <p:spTgt spid="3">
                                            <p:txEl>
                                              <p:pRg st="5" end="5"/>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46" dur="500" tmFilter="0,0; .5, 1; 1, 1"/>
                                        <p:tgtEl>
                                          <p:spTgt spid="3">
                                            <p:txEl>
                                              <p:pRg st="5" end="5"/>
                                            </p:txEl>
                                          </p:spTgt>
                                        </p:tgtEl>
                                      </p:cBhvr>
                                    </p:animEffect>
                                  </p:childTnLst>
                                </p:cTn>
                              </p:par>
                              <p:par>
                                <p:cTn id="47" presetID="41" presetClass="entr" presetSubtype="0" fill="hold" nodeType="withEffect">
                                  <p:stCondLst>
                                    <p:cond delay="0"/>
                                  </p:stCondLst>
                                  <p:iterate type="lt">
                                    <p:tmPct val="10000"/>
                                  </p:iterate>
                                  <p:childTnLst>
                                    <p:set>
                                      <p:cBhvr>
                                        <p:cTn id="48" dur="1" fill="hold">
                                          <p:stCondLst>
                                            <p:cond delay="0"/>
                                          </p:stCondLst>
                                        </p:cTn>
                                        <p:tgtEl>
                                          <p:spTgt spid="3">
                                            <p:txEl>
                                              <p:pRg st="6" end="6"/>
                                            </p:txEl>
                                          </p:spTgt>
                                        </p:tgtEl>
                                        <p:attrNameLst>
                                          <p:attrName>style.visibility</p:attrName>
                                        </p:attrNameLst>
                                      </p:cBhvr>
                                      <p:to>
                                        <p:strVal val="visible"/>
                                      </p:to>
                                    </p:set>
                                    <p:anim calcmode="lin" valueType="num">
                                      <p:cBhvr>
                                        <p:cTn id="49" dur="500" fill="hold"/>
                                        <p:tgtEl>
                                          <p:spTgt spid="3">
                                            <p:txEl>
                                              <p:pRg st="6" end="6"/>
                                            </p:txEl>
                                          </p:spTgt>
                                        </p:tgtEl>
                                        <p:attrNameLst>
                                          <p:attrName>ppt_x</p:attrName>
                                        </p:attrNameLst>
                                      </p:cBhvr>
                                      <p:tavLst>
                                        <p:tav tm="0">
                                          <p:val>
                                            <p:strVal val="#ppt_x"/>
                                          </p:val>
                                        </p:tav>
                                        <p:tav tm="50000">
                                          <p:val>
                                            <p:strVal val="#ppt_x+.1"/>
                                          </p:val>
                                        </p:tav>
                                        <p:tav tm="100000">
                                          <p:val>
                                            <p:strVal val="#ppt_x"/>
                                          </p:val>
                                        </p:tav>
                                      </p:tavLst>
                                    </p:anim>
                                    <p:anim calcmode="lin" valueType="num">
                                      <p:cBhvr>
                                        <p:cTn id="50" dur="500" fill="hold"/>
                                        <p:tgtEl>
                                          <p:spTgt spid="3">
                                            <p:txEl>
                                              <p:pRg st="6" end="6"/>
                                            </p:txEl>
                                          </p:spTgt>
                                        </p:tgtEl>
                                        <p:attrNameLst>
                                          <p:attrName>ppt_y</p:attrName>
                                        </p:attrNameLst>
                                      </p:cBhvr>
                                      <p:tavLst>
                                        <p:tav tm="0">
                                          <p:val>
                                            <p:strVal val="#ppt_y"/>
                                          </p:val>
                                        </p:tav>
                                        <p:tav tm="100000">
                                          <p:val>
                                            <p:strVal val="#ppt_y"/>
                                          </p:val>
                                        </p:tav>
                                      </p:tavLst>
                                    </p:anim>
                                    <p:anim calcmode="lin" valueType="num">
                                      <p:cBhvr>
                                        <p:cTn id="51" dur="500" fill="hold"/>
                                        <p:tgtEl>
                                          <p:spTgt spid="3">
                                            <p:txEl>
                                              <p:pRg st="6" end="6"/>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52" dur="500" fill="hold"/>
                                        <p:tgtEl>
                                          <p:spTgt spid="3">
                                            <p:txEl>
                                              <p:pRg st="6" end="6"/>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53" dur="500" tmFilter="0,0; .5, 1; 1, 1"/>
                                        <p:tgtEl>
                                          <p:spTgt spid="3">
                                            <p:txEl>
                                              <p:pRg st="6" end="6"/>
                                            </p:txEl>
                                          </p:spTgt>
                                        </p:tgtEl>
                                      </p:cBhvr>
                                    </p:animEffect>
                                  </p:childTnLst>
                                </p:cTn>
                              </p:par>
                              <p:par>
                                <p:cTn id="54" presetID="41" presetClass="entr" presetSubtype="0" fill="hold" nodeType="withEffect">
                                  <p:stCondLst>
                                    <p:cond delay="0"/>
                                  </p:stCondLst>
                                  <p:iterate type="lt">
                                    <p:tmPct val="10000"/>
                                  </p:iterate>
                                  <p:childTnLst>
                                    <p:set>
                                      <p:cBhvr>
                                        <p:cTn id="55" dur="1" fill="hold">
                                          <p:stCondLst>
                                            <p:cond delay="0"/>
                                          </p:stCondLst>
                                        </p:cTn>
                                        <p:tgtEl>
                                          <p:spTgt spid="3">
                                            <p:txEl>
                                              <p:pRg st="7" end="7"/>
                                            </p:txEl>
                                          </p:spTgt>
                                        </p:tgtEl>
                                        <p:attrNameLst>
                                          <p:attrName>style.visibility</p:attrName>
                                        </p:attrNameLst>
                                      </p:cBhvr>
                                      <p:to>
                                        <p:strVal val="visible"/>
                                      </p:to>
                                    </p:set>
                                    <p:anim calcmode="lin" valueType="num">
                                      <p:cBhvr>
                                        <p:cTn id="56" dur="500" fill="hold"/>
                                        <p:tgtEl>
                                          <p:spTgt spid="3">
                                            <p:txEl>
                                              <p:pRg st="7" end="7"/>
                                            </p:txEl>
                                          </p:spTgt>
                                        </p:tgtEl>
                                        <p:attrNameLst>
                                          <p:attrName>ppt_x</p:attrName>
                                        </p:attrNameLst>
                                      </p:cBhvr>
                                      <p:tavLst>
                                        <p:tav tm="0">
                                          <p:val>
                                            <p:strVal val="#ppt_x"/>
                                          </p:val>
                                        </p:tav>
                                        <p:tav tm="50000">
                                          <p:val>
                                            <p:strVal val="#ppt_x+.1"/>
                                          </p:val>
                                        </p:tav>
                                        <p:tav tm="100000">
                                          <p:val>
                                            <p:strVal val="#ppt_x"/>
                                          </p:val>
                                        </p:tav>
                                      </p:tavLst>
                                    </p:anim>
                                    <p:anim calcmode="lin" valueType="num">
                                      <p:cBhvr>
                                        <p:cTn id="57" dur="500" fill="hold"/>
                                        <p:tgtEl>
                                          <p:spTgt spid="3">
                                            <p:txEl>
                                              <p:pRg st="7" end="7"/>
                                            </p:txEl>
                                          </p:spTgt>
                                        </p:tgtEl>
                                        <p:attrNameLst>
                                          <p:attrName>ppt_y</p:attrName>
                                        </p:attrNameLst>
                                      </p:cBhvr>
                                      <p:tavLst>
                                        <p:tav tm="0">
                                          <p:val>
                                            <p:strVal val="#ppt_y"/>
                                          </p:val>
                                        </p:tav>
                                        <p:tav tm="100000">
                                          <p:val>
                                            <p:strVal val="#ppt_y"/>
                                          </p:val>
                                        </p:tav>
                                      </p:tavLst>
                                    </p:anim>
                                    <p:anim calcmode="lin" valueType="num">
                                      <p:cBhvr>
                                        <p:cTn id="58" dur="500" fill="hold"/>
                                        <p:tgtEl>
                                          <p:spTgt spid="3">
                                            <p:txEl>
                                              <p:pRg st="7" end="7"/>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59" dur="500" fill="hold"/>
                                        <p:tgtEl>
                                          <p:spTgt spid="3">
                                            <p:txEl>
                                              <p:pRg st="7" end="7"/>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60" dur="500" tmFilter="0,0; .5, 1; 1, 1"/>
                                        <p:tgtEl>
                                          <p:spTgt spid="3">
                                            <p:txEl>
                                              <p:pRg st="7" end="7"/>
                                            </p:txEl>
                                          </p:spTgt>
                                        </p:tgtEl>
                                      </p:cBhvr>
                                    </p:animEffect>
                                  </p:childTnLst>
                                </p:cTn>
                              </p:par>
                              <p:par>
                                <p:cTn id="61" presetID="41" presetClass="entr" presetSubtype="0" fill="hold" nodeType="withEffect">
                                  <p:stCondLst>
                                    <p:cond delay="0"/>
                                  </p:stCondLst>
                                  <p:iterate type="lt">
                                    <p:tmPct val="10000"/>
                                  </p:iterate>
                                  <p:childTnLst>
                                    <p:set>
                                      <p:cBhvr>
                                        <p:cTn id="62" dur="1" fill="hold">
                                          <p:stCondLst>
                                            <p:cond delay="0"/>
                                          </p:stCondLst>
                                        </p:cTn>
                                        <p:tgtEl>
                                          <p:spTgt spid="3">
                                            <p:txEl>
                                              <p:pRg st="8" end="8"/>
                                            </p:txEl>
                                          </p:spTgt>
                                        </p:tgtEl>
                                        <p:attrNameLst>
                                          <p:attrName>style.visibility</p:attrName>
                                        </p:attrNameLst>
                                      </p:cBhvr>
                                      <p:to>
                                        <p:strVal val="visible"/>
                                      </p:to>
                                    </p:set>
                                    <p:anim calcmode="lin" valueType="num">
                                      <p:cBhvr>
                                        <p:cTn id="63" dur="500" fill="hold"/>
                                        <p:tgtEl>
                                          <p:spTgt spid="3">
                                            <p:txEl>
                                              <p:pRg st="8" end="8"/>
                                            </p:txEl>
                                          </p:spTgt>
                                        </p:tgtEl>
                                        <p:attrNameLst>
                                          <p:attrName>ppt_x</p:attrName>
                                        </p:attrNameLst>
                                      </p:cBhvr>
                                      <p:tavLst>
                                        <p:tav tm="0">
                                          <p:val>
                                            <p:strVal val="#ppt_x"/>
                                          </p:val>
                                        </p:tav>
                                        <p:tav tm="50000">
                                          <p:val>
                                            <p:strVal val="#ppt_x+.1"/>
                                          </p:val>
                                        </p:tav>
                                        <p:tav tm="100000">
                                          <p:val>
                                            <p:strVal val="#ppt_x"/>
                                          </p:val>
                                        </p:tav>
                                      </p:tavLst>
                                    </p:anim>
                                    <p:anim calcmode="lin" valueType="num">
                                      <p:cBhvr>
                                        <p:cTn id="64" dur="500" fill="hold"/>
                                        <p:tgtEl>
                                          <p:spTgt spid="3">
                                            <p:txEl>
                                              <p:pRg st="8" end="8"/>
                                            </p:txEl>
                                          </p:spTgt>
                                        </p:tgtEl>
                                        <p:attrNameLst>
                                          <p:attrName>ppt_y</p:attrName>
                                        </p:attrNameLst>
                                      </p:cBhvr>
                                      <p:tavLst>
                                        <p:tav tm="0">
                                          <p:val>
                                            <p:strVal val="#ppt_y"/>
                                          </p:val>
                                        </p:tav>
                                        <p:tav tm="100000">
                                          <p:val>
                                            <p:strVal val="#ppt_y"/>
                                          </p:val>
                                        </p:tav>
                                      </p:tavLst>
                                    </p:anim>
                                    <p:anim calcmode="lin" valueType="num">
                                      <p:cBhvr>
                                        <p:cTn id="65" dur="500" fill="hold"/>
                                        <p:tgtEl>
                                          <p:spTgt spid="3">
                                            <p:txEl>
                                              <p:pRg st="8" end="8"/>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66" dur="500" fill="hold"/>
                                        <p:tgtEl>
                                          <p:spTgt spid="3">
                                            <p:txEl>
                                              <p:pRg st="8" end="8"/>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67" dur="500" tmFilter="0,0; .5, 1; 1, 1"/>
                                        <p:tgtEl>
                                          <p:spTgt spid="3">
                                            <p:txEl>
                                              <p:pRg st="8" end="8"/>
                                            </p:txEl>
                                          </p:spTgt>
                                        </p:tgtEl>
                                      </p:cBhvr>
                                    </p:animEffect>
                                  </p:childTnLst>
                                </p:cTn>
                              </p:par>
                              <p:par>
                                <p:cTn id="68" presetID="41" presetClass="entr" presetSubtype="0" fill="hold" nodeType="withEffect">
                                  <p:stCondLst>
                                    <p:cond delay="0"/>
                                  </p:stCondLst>
                                  <p:iterate type="lt">
                                    <p:tmPct val="10000"/>
                                  </p:iterate>
                                  <p:childTnLst>
                                    <p:set>
                                      <p:cBhvr>
                                        <p:cTn id="69" dur="1" fill="hold">
                                          <p:stCondLst>
                                            <p:cond delay="0"/>
                                          </p:stCondLst>
                                        </p:cTn>
                                        <p:tgtEl>
                                          <p:spTgt spid="3">
                                            <p:txEl>
                                              <p:pRg st="9" end="9"/>
                                            </p:txEl>
                                          </p:spTgt>
                                        </p:tgtEl>
                                        <p:attrNameLst>
                                          <p:attrName>style.visibility</p:attrName>
                                        </p:attrNameLst>
                                      </p:cBhvr>
                                      <p:to>
                                        <p:strVal val="visible"/>
                                      </p:to>
                                    </p:set>
                                    <p:anim calcmode="lin" valueType="num">
                                      <p:cBhvr>
                                        <p:cTn id="70" dur="500" fill="hold"/>
                                        <p:tgtEl>
                                          <p:spTgt spid="3">
                                            <p:txEl>
                                              <p:pRg st="9" end="9"/>
                                            </p:txEl>
                                          </p:spTgt>
                                        </p:tgtEl>
                                        <p:attrNameLst>
                                          <p:attrName>ppt_x</p:attrName>
                                        </p:attrNameLst>
                                      </p:cBhvr>
                                      <p:tavLst>
                                        <p:tav tm="0">
                                          <p:val>
                                            <p:strVal val="#ppt_x"/>
                                          </p:val>
                                        </p:tav>
                                        <p:tav tm="50000">
                                          <p:val>
                                            <p:strVal val="#ppt_x+.1"/>
                                          </p:val>
                                        </p:tav>
                                        <p:tav tm="100000">
                                          <p:val>
                                            <p:strVal val="#ppt_x"/>
                                          </p:val>
                                        </p:tav>
                                      </p:tavLst>
                                    </p:anim>
                                    <p:anim calcmode="lin" valueType="num">
                                      <p:cBhvr>
                                        <p:cTn id="71" dur="500" fill="hold"/>
                                        <p:tgtEl>
                                          <p:spTgt spid="3">
                                            <p:txEl>
                                              <p:pRg st="9" end="9"/>
                                            </p:txEl>
                                          </p:spTgt>
                                        </p:tgtEl>
                                        <p:attrNameLst>
                                          <p:attrName>ppt_y</p:attrName>
                                        </p:attrNameLst>
                                      </p:cBhvr>
                                      <p:tavLst>
                                        <p:tav tm="0">
                                          <p:val>
                                            <p:strVal val="#ppt_y"/>
                                          </p:val>
                                        </p:tav>
                                        <p:tav tm="100000">
                                          <p:val>
                                            <p:strVal val="#ppt_y"/>
                                          </p:val>
                                        </p:tav>
                                      </p:tavLst>
                                    </p:anim>
                                    <p:anim calcmode="lin" valueType="num">
                                      <p:cBhvr>
                                        <p:cTn id="72" dur="500" fill="hold"/>
                                        <p:tgtEl>
                                          <p:spTgt spid="3">
                                            <p:txEl>
                                              <p:pRg st="9" end="9"/>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73" dur="500" fill="hold"/>
                                        <p:tgtEl>
                                          <p:spTgt spid="3">
                                            <p:txEl>
                                              <p:pRg st="9" end="9"/>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74" dur="500" tmFilter="0,0; .5, 1; 1, 1"/>
                                        <p:tgtEl>
                                          <p:spTgt spid="3">
                                            <p:txEl>
                                              <p:pRg st="9" end="9"/>
                                            </p:txEl>
                                          </p:spTgt>
                                        </p:tgtEl>
                                      </p:cBhvr>
                                    </p:animEffect>
                                  </p:childTnLst>
                                </p:cTn>
                              </p:par>
                            </p:childTnLst>
                          </p:cTn>
                        </p:par>
                      </p:childTnLst>
                    </p:cTn>
                  </p:par>
                  <p:par>
                    <p:cTn id="75" fill="hold">
                      <p:stCondLst>
                        <p:cond delay="indefinite"/>
                      </p:stCondLst>
                      <p:childTnLst>
                        <p:par>
                          <p:cTn id="76" fill="hold">
                            <p:stCondLst>
                              <p:cond delay="0"/>
                            </p:stCondLst>
                            <p:childTnLst>
                              <p:par>
                                <p:cTn id="77" presetID="41" presetClass="entr" presetSubtype="0" fill="hold" nodeType="clickEffect">
                                  <p:stCondLst>
                                    <p:cond delay="0"/>
                                  </p:stCondLst>
                                  <p:iterate type="lt">
                                    <p:tmPct val="10000"/>
                                  </p:iterate>
                                  <p:childTnLst>
                                    <p:set>
                                      <p:cBhvr>
                                        <p:cTn id="78" dur="1" fill="hold">
                                          <p:stCondLst>
                                            <p:cond delay="0"/>
                                          </p:stCondLst>
                                        </p:cTn>
                                        <p:tgtEl>
                                          <p:spTgt spid="2">
                                            <p:txEl>
                                              <p:pRg st="0" end="0"/>
                                            </p:txEl>
                                          </p:spTgt>
                                        </p:tgtEl>
                                        <p:attrNameLst>
                                          <p:attrName>style.visibility</p:attrName>
                                        </p:attrNameLst>
                                      </p:cBhvr>
                                      <p:to>
                                        <p:strVal val="visible"/>
                                      </p:to>
                                    </p:set>
                                    <p:anim calcmode="lin" valueType="num">
                                      <p:cBhvr>
                                        <p:cTn id="79" dur="500" fill="hold"/>
                                        <p:tgtEl>
                                          <p:spTgt spid="2">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0" dur="500" fill="hold"/>
                                        <p:tgtEl>
                                          <p:spTgt spid="2">
                                            <p:txEl>
                                              <p:pRg st="0" end="0"/>
                                            </p:txEl>
                                          </p:spTgt>
                                        </p:tgtEl>
                                        <p:attrNameLst>
                                          <p:attrName>ppt_y</p:attrName>
                                        </p:attrNameLst>
                                      </p:cBhvr>
                                      <p:tavLst>
                                        <p:tav tm="0">
                                          <p:val>
                                            <p:strVal val="#ppt_y"/>
                                          </p:val>
                                        </p:tav>
                                        <p:tav tm="100000">
                                          <p:val>
                                            <p:strVal val="#ppt_y"/>
                                          </p:val>
                                        </p:tav>
                                      </p:tavLst>
                                    </p:anim>
                                    <p:anim calcmode="lin" valueType="num">
                                      <p:cBhvr>
                                        <p:cTn id="81" dur="500" fill="hold"/>
                                        <p:tgtEl>
                                          <p:spTgt spid="2">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82" dur="500" fill="hold"/>
                                        <p:tgtEl>
                                          <p:spTgt spid="2">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83" dur="500" tmFilter="0,0; .5, 1; 1, 1"/>
                                        <p:tgtEl>
                                          <p:spTgt spid="2">
                                            <p:txEl>
                                              <p:pRg st="0" end="0"/>
                                            </p:txEl>
                                          </p:spTgt>
                                        </p:tgtEl>
                                      </p:cBhvr>
                                    </p:animEffect>
                                  </p:childTnLst>
                                </p:cTn>
                              </p:par>
                              <p:par>
                                <p:cTn id="84" presetID="41" presetClass="entr" presetSubtype="0" fill="hold" nodeType="withEffect">
                                  <p:stCondLst>
                                    <p:cond delay="0"/>
                                  </p:stCondLst>
                                  <p:iterate type="lt">
                                    <p:tmPct val="10000"/>
                                  </p:iterate>
                                  <p:childTnLst>
                                    <p:set>
                                      <p:cBhvr>
                                        <p:cTn id="85" dur="1" fill="hold">
                                          <p:stCondLst>
                                            <p:cond delay="0"/>
                                          </p:stCondLst>
                                        </p:cTn>
                                        <p:tgtEl>
                                          <p:spTgt spid="2">
                                            <p:txEl>
                                              <p:pRg st="1" end="1"/>
                                            </p:txEl>
                                          </p:spTgt>
                                        </p:tgtEl>
                                        <p:attrNameLst>
                                          <p:attrName>style.visibility</p:attrName>
                                        </p:attrNameLst>
                                      </p:cBhvr>
                                      <p:to>
                                        <p:strVal val="visible"/>
                                      </p:to>
                                    </p:set>
                                    <p:anim calcmode="lin" valueType="num">
                                      <p:cBhvr>
                                        <p:cTn id="86" dur="500" fill="hold"/>
                                        <p:tgtEl>
                                          <p:spTgt spid="2">
                                            <p:txEl>
                                              <p:pRg st="1" end="1"/>
                                            </p:txEl>
                                          </p:spTgt>
                                        </p:tgtEl>
                                        <p:attrNameLst>
                                          <p:attrName>ppt_x</p:attrName>
                                        </p:attrNameLst>
                                      </p:cBhvr>
                                      <p:tavLst>
                                        <p:tav tm="0">
                                          <p:val>
                                            <p:strVal val="#ppt_x"/>
                                          </p:val>
                                        </p:tav>
                                        <p:tav tm="50000">
                                          <p:val>
                                            <p:strVal val="#ppt_x+.1"/>
                                          </p:val>
                                        </p:tav>
                                        <p:tav tm="100000">
                                          <p:val>
                                            <p:strVal val="#ppt_x"/>
                                          </p:val>
                                        </p:tav>
                                      </p:tavLst>
                                    </p:anim>
                                    <p:anim calcmode="lin" valueType="num">
                                      <p:cBhvr>
                                        <p:cTn id="87" dur="500" fill="hold"/>
                                        <p:tgtEl>
                                          <p:spTgt spid="2">
                                            <p:txEl>
                                              <p:pRg st="1" end="1"/>
                                            </p:txEl>
                                          </p:spTgt>
                                        </p:tgtEl>
                                        <p:attrNameLst>
                                          <p:attrName>ppt_y</p:attrName>
                                        </p:attrNameLst>
                                      </p:cBhvr>
                                      <p:tavLst>
                                        <p:tav tm="0">
                                          <p:val>
                                            <p:strVal val="#ppt_y"/>
                                          </p:val>
                                        </p:tav>
                                        <p:tav tm="100000">
                                          <p:val>
                                            <p:strVal val="#ppt_y"/>
                                          </p:val>
                                        </p:tav>
                                      </p:tavLst>
                                    </p:anim>
                                    <p:anim calcmode="lin" valueType="num">
                                      <p:cBhvr>
                                        <p:cTn id="88" dur="500" fill="hold"/>
                                        <p:tgtEl>
                                          <p:spTgt spid="2">
                                            <p:txEl>
                                              <p:pRg st="1" end="1"/>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89" dur="500" fill="hold"/>
                                        <p:tgtEl>
                                          <p:spTgt spid="2">
                                            <p:txEl>
                                              <p:pRg st="1" end="1"/>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90" dur="500" tmFilter="0,0; .5, 1; 1, 1"/>
                                        <p:tgtEl>
                                          <p:spTgt spid="2">
                                            <p:txEl>
                                              <p:pRg st="1" end="1"/>
                                            </p:txEl>
                                          </p:spTgt>
                                        </p:tgtEl>
                                      </p:cBhvr>
                                    </p:animEffect>
                                  </p:childTnLst>
                                </p:cTn>
                              </p:par>
                              <p:par>
                                <p:cTn id="91" presetID="41" presetClass="entr" presetSubtype="0" fill="hold" nodeType="withEffect">
                                  <p:stCondLst>
                                    <p:cond delay="0"/>
                                  </p:stCondLst>
                                  <p:iterate type="lt">
                                    <p:tmPct val="10000"/>
                                  </p:iterate>
                                  <p:childTnLst>
                                    <p:set>
                                      <p:cBhvr>
                                        <p:cTn id="92" dur="1" fill="hold">
                                          <p:stCondLst>
                                            <p:cond delay="0"/>
                                          </p:stCondLst>
                                        </p:cTn>
                                        <p:tgtEl>
                                          <p:spTgt spid="2">
                                            <p:txEl>
                                              <p:pRg st="2" end="2"/>
                                            </p:txEl>
                                          </p:spTgt>
                                        </p:tgtEl>
                                        <p:attrNameLst>
                                          <p:attrName>style.visibility</p:attrName>
                                        </p:attrNameLst>
                                      </p:cBhvr>
                                      <p:to>
                                        <p:strVal val="visible"/>
                                      </p:to>
                                    </p:set>
                                    <p:anim calcmode="lin" valueType="num">
                                      <p:cBhvr>
                                        <p:cTn id="93" dur="500" fill="hold"/>
                                        <p:tgtEl>
                                          <p:spTgt spid="2">
                                            <p:txEl>
                                              <p:pRg st="2" end="2"/>
                                            </p:txEl>
                                          </p:spTgt>
                                        </p:tgtEl>
                                        <p:attrNameLst>
                                          <p:attrName>ppt_x</p:attrName>
                                        </p:attrNameLst>
                                      </p:cBhvr>
                                      <p:tavLst>
                                        <p:tav tm="0">
                                          <p:val>
                                            <p:strVal val="#ppt_x"/>
                                          </p:val>
                                        </p:tav>
                                        <p:tav tm="50000">
                                          <p:val>
                                            <p:strVal val="#ppt_x+.1"/>
                                          </p:val>
                                        </p:tav>
                                        <p:tav tm="100000">
                                          <p:val>
                                            <p:strVal val="#ppt_x"/>
                                          </p:val>
                                        </p:tav>
                                      </p:tavLst>
                                    </p:anim>
                                    <p:anim calcmode="lin" valueType="num">
                                      <p:cBhvr>
                                        <p:cTn id="94" dur="500" fill="hold"/>
                                        <p:tgtEl>
                                          <p:spTgt spid="2">
                                            <p:txEl>
                                              <p:pRg st="2" end="2"/>
                                            </p:txEl>
                                          </p:spTgt>
                                        </p:tgtEl>
                                        <p:attrNameLst>
                                          <p:attrName>ppt_y</p:attrName>
                                        </p:attrNameLst>
                                      </p:cBhvr>
                                      <p:tavLst>
                                        <p:tav tm="0">
                                          <p:val>
                                            <p:strVal val="#ppt_y"/>
                                          </p:val>
                                        </p:tav>
                                        <p:tav tm="100000">
                                          <p:val>
                                            <p:strVal val="#ppt_y"/>
                                          </p:val>
                                        </p:tav>
                                      </p:tavLst>
                                    </p:anim>
                                    <p:anim calcmode="lin" valueType="num">
                                      <p:cBhvr>
                                        <p:cTn id="95" dur="500" fill="hold"/>
                                        <p:tgtEl>
                                          <p:spTgt spid="2">
                                            <p:txEl>
                                              <p:pRg st="2" end="2"/>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96" dur="500" fill="hold"/>
                                        <p:tgtEl>
                                          <p:spTgt spid="2">
                                            <p:txEl>
                                              <p:pRg st="2" end="2"/>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97" dur="500" tmFilter="0,0; .5, 1; 1, 1"/>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2" name="1 - Εικόνα" descr="οι δεσποινίδες της Αβινιόν.jpg"/>
          <p:cNvPicPr>
            <a:picLocks noChangeAspect="1"/>
          </p:cNvPicPr>
          <p:nvPr/>
        </p:nvPicPr>
        <p:blipFill>
          <a:blip r:embed="rId2" cstate="print"/>
          <a:stretch>
            <a:fillRect/>
          </a:stretch>
        </p:blipFill>
        <p:spPr>
          <a:xfrm>
            <a:off x="3040192" y="400369"/>
            <a:ext cx="5780280" cy="6124975"/>
          </a:xfrm>
          <a:prstGeom prst="rect">
            <a:avLst/>
          </a:prstGeom>
        </p:spPr>
      </p:pic>
      <p:sp>
        <p:nvSpPr>
          <p:cNvPr id="6145" name="Rectangle 1"/>
          <p:cNvSpPr>
            <a:spLocks noChangeArrowheads="1"/>
          </p:cNvSpPr>
          <p:nvPr/>
        </p:nvSpPr>
        <p:spPr bwMode="auto">
          <a:xfrm>
            <a:off x="-468560" y="1556792"/>
            <a:ext cx="4211959" cy="120032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l-GR" sz="3600" b="1" i="0" u="none" strike="noStrike" cap="none" normalizeH="0" baseline="0" dirty="0" smtClean="0">
                <a:ln>
                  <a:noFill/>
                </a:ln>
                <a:solidFill>
                  <a:schemeClr val="accent6">
                    <a:lumMod val="60000"/>
                    <a:lumOff val="40000"/>
                  </a:schemeClr>
                </a:solidFill>
                <a:effectLst/>
                <a:latin typeface="Comic Sans MS" pitchFamily="66" charset="0"/>
                <a:ea typeface="Calibri" pitchFamily="34" charset="0"/>
                <a:cs typeface="Times New Roman" pitchFamily="18" charset="0"/>
              </a:rPr>
              <a:t>Οι Δεσποινίδες της Αβινιόν</a:t>
            </a:r>
            <a:endParaRPr kumimoji="0" lang="el-GR" sz="1800" b="0" i="0" u="none" strike="noStrike" cap="none" normalizeH="0" baseline="0" dirty="0" smtClean="0">
              <a:ln>
                <a:noFill/>
              </a:ln>
              <a:solidFill>
                <a:schemeClr val="accent6">
                  <a:lumMod val="60000"/>
                  <a:lumOff val="40000"/>
                </a:schemeClr>
              </a:solidFill>
              <a:effectLst/>
              <a:latin typeface="Arial" pitchFamily="34" charset="0"/>
              <a:cs typeface="Arial" pitchFamily="34" charset="0"/>
            </a:endParaRPr>
          </a:p>
        </p:txBody>
      </p:sp>
      <p:sp>
        <p:nvSpPr>
          <p:cNvPr id="6146"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l-GR" sz="1400" b="0" i="0" u="none" strike="noStrike" cap="none" normalizeH="0" baseline="0" smtClean="0">
                <a:ln>
                  <a:noFill/>
                </a:ln>
                <a:solidFill>
                  <a:schemeClr val="tx1"/>
                </a:solidFill>
                <a:effectLst/>
                <a:latin typeface="Calibri" pitchFamily="34" charset="0"/>
                <a:ea typeface="Calibri" pitchFamily="34" charset="0"/>
                <a:cs typeface="Times New Roman" pitchFamily="18" charset="0"/>
              </a:rPr>
              <a:t>" </a:t>
            </a:r>
            <a:r>
              <a:rPr kumimoji="0" lang="el-GR" sz="1400" b="1" i="0" u="none" strike="noStrike" cap="none" normalizeH="0" baseline="0" smtClean="0">
                <a:ln>
                  <a:noFill/>
                </a:ln>
                <a:solidFill>
                  <a:schemeClr val="tx1"/>
                </a:solidFill>
                <a:effectLst/>
                <a:latin typeface="Times New Roman" pitchFamily="18" charset="0"/>
                <a:ea typeface="Calibri" pitchFamily="34" charset="0"/>
                <a:cs typeface="Times New Roman" pitchFamily="18" charset="0"/>
              </a:rPr>
              <a:t>Οι Δεσποινίδες της Αβινιόν</a:t>
            </a:r>
            <a:r>
              <a:rPr kumimoji="0" lang="el-GR" sz="1400" b="0" i="0" u="none" strike="noStrike" cap="none" normalizeH="0" baseline="0" smtClean="0">
                <a:ln>
                  <a:noFill/>
                </a:ln>
                <a:solidFill>
                  <a:schemeClr val="tx1"/>
                </a:solidFill>
                <a:effectLst/>
                <a:latin typeface="Times New Roman" pitchFamily="18" charset="0"/>
                <a:ea typeface="Calibri" pitchFamily="34" charset="0"/>
                <a:cs typeface="Times New Roman" pitchFamily="18" charset="0"/>
              </a:rPr>
              <a:t>"</a:t>
            </a:r>
            <a:endParaRPr kumimoji="0" lang="el-GR" sz="1800" b="0" i="0" u="none" strike="noStrike" cap="none" normalizeH="0" baseline="0" smtClean="0">
              <a:ln>
                <a:noFill/>
              </a:ln>
              <a:solidFill>
                <a:schemeClr val="tx1"/>
              </a:solidFill>
              <a:effectLst/>
              <a:latin typeface="Arial" pitchFamily="34" charset="0"/>
              <a:cs typeface="Arial" pitchFamily="34" charset="0"/>
            </a:endParaRPr>
          </a:p>
        </p:txBody>
      </p:sp>
      <p:sp>
        <p:nvSpPr>
          <p:cNvPr id="6" name="5 - Ορθογώνιο"/>
          <p:cNvSpPr/>
          <p:nvPr/>
        </p:nvSpPr>
        <p:spPr>
          <a:xfrm>
            <a:off x="0" y="5903893"/>
            <a:ext cx="3004349" cy="954107"/>
          </a:xfrm>
          <a:prstGeom prst="rect">
            <a:avLst/>
          </a:prstGeom>
        </p:spPr>
        <p:txBody>
          <a:bodyPr wrap="none">
            <a:spAutoFit/>
          </a:bodyPr>
          <a:lstStyle/>
          <a:p>
            <a:pPr algn="ctr"/>
            <a:r>
              <a:rPr lang="el-GR" sz="2800" b="1" dirty="0" smtClean="0">
                <a:solidFill>
                  <a:schemeClr val="accent6">
                    <a:lumMod val="60000"/>
                    <a:lumOff val="40000"/>
                  </a:schemeClr>
                </a:solidFill>
                <a:effectLst>
                  <a:outerShdw blurRad="38100" dist="38100" dir="2700000" algn="tl">
                    <a:srgbClr val="000000">
                      <a:alpha val="43137"/>
                    </a:srgbClr>
                  </a:outerShdw>
                </a:effectLst>
                <a:latin typeface="Comic Sans MS" pitchFamily="66" charset="0"/>
              </a:rPr>
              <a:t>Πάμπλο Πικάσο </a:t>
            </a:r>
          </a:p>
          <a:p>
            <a:pPr algn="ctr"/>
            <a:r>
              <a:rPr lang="el-GR" sz="2800" b="1" dirty="0" smtClean="0">
                <a:solidFill>
                  <a:schemeClr val="accent6">
                    <a:lumMod val="60000"/>
                    <a:lumOff val="40000"/>
                  </a:schemeClr>
                </a:solidFill>
                <a:effectLst>
                  <a:outerShdw blurRad="38100" dist="38100" dir="2700000" algn="tl">
                    <a:srgbClr val="000000">
                      <a:alpha val="43137"/>
                    </a:srgbClr>
                  </a:outerShdw>
                </a:effectLst>
                <a:latin typeface="Comic Sans MS" pitchFamily="66" charset="0"/>
              </a:rPr>
              <a:t>(1907)</a:t>
            </a:r>
            <a:endParaRPr lang="el-GR" sz="2800" b="1" dirty="0">
              <a:solidFill>
                <a:schemeClr val="accent6">
                  <a:lumMod val="60000"/>
                  <a:lumOff val="40000"/>
                </a:schemeClr>
              </a:solidFill>
              <a:effectLst>
                <a:outerShdw blurRad="38100" dist="38100" dir="2700000" algn="tl">
                  <a:srgbClr val="000000">
                    <a:alpha val="43137"/>
                  </a:srgbClr>
                </a:outerShdw>
              </a:effectLst>
              <a:latin typeface="Comic Sans MS" pitchFamily="66" charset="0"/>
            </a:endParaRPr>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bg>
      <p:bgPr>
        <a:solidFill>
          <a:srgbClr val="F4E4E4"/>
        </a:solidFill>
        <a:effectLst/>
      </p:bgPr>
    </p:bg>
    <p:spTree>
      <p:nvGrpSpPr>
        <p:cNvPr id="1" name=""/>
        <p:cNvGrpSpPr/>
        <p:nvPr/>
      </p:nvGrpSpPr>
      <p:grpSpPr>
        <a:xfrm>
          <a:off x="0" y="0"/>
          <a:ext cx="0" cy="0"/>
          <a:chOff x="0" y="0"/>
          <a:chExt cx="0" cy="0"/>
        </a:xfrm>
      </p:grpSpPr>
      <p:pic>
        <p:nvPicPr>
          <p:cNvPr id="2" name="1 - Εικόνα" descr="αρχείο λήψης (4).jpg"/>
          <p:cNvPicPr>
            <a:picLocks noChangeAspect="1"/>
          </p:cNvPicPr>
          <p:nvPr/>
        </p:nvPicPr>
        <p:blipFill>
          <a:blip r:embed="rId2" cstate="print"/>
          <a:stretch>
            <a:fillRect/>
          </a:stretch>
        </p:blipFill>
        <p:spPr>
          <a:xfrm>
            <a:off x="4608512" y="3347417"/>
            <a:ext cx="4535488" cy="3541734"/>
          </a:xfrm>
          <a:prstGeom prst="rect">
            <a:avLst/>
          </a:prstGeom>
        </p:spPr>
      </p:pic>
      <p:pic>
        <p:nvPicPr>
          <p:cNvPr id="3" name="2 - Εικόνα" descr="The_Persistence_of_Memory.jpg"/>
          <p:cNvPicPr>
            <a:picLocks noChangeAspect="1"/>
          </p:cNvPicPr>
          <p:nvPr/>
        </p:nvPicPr>
        <p:blipFill>
          <a:blip r:embed="rId3" cstate="print"/>
          <a:stretch>
            <a:fillRect/>
          </a:stretch>
        </p:blipFill>
        <p:spPr>
          <a:xfrm>
            <a:off x="0" y="0"/>
            <a:ext cx="4623954" cy="3356991"/>
          </a:xfrm>
          <a:prstGeom prst="rect">
            <a:avLst/>
          </a:prstGeom>
        </p:spPr>
      </p:pic>
      <p:sp>
        <p:nvSpPr>
          <p:cNvPr id="4" name="3 - TextBox"/>
          <p:cNvSpPr txBox="1"/>
          <p:nvPr/>
        </p:nvSpPr>
        <p:spPr>
          <a:xfrm rot="565522">
            <a:off x="4862808" y="1333485"/>
            <a:ext cx="4104456" cy="400110"/>
          </a:xfrm>
          <a:prstGeom prst="rect">
            <a:avLst/>
          </a:prstGeom>
          <a:noFill/>
        </p:spPr>
        <p:txBody>
          <a:bodyPr wrap="square" rtlCol="0">
            <a:spAutoFit/>
          </a:bodyPr>
          <a:lstStyle/>
          <a:p>
            <a:pPr algn="ctr"/>
            <a:r>
              <a:rPr lang="el-GR" sz="2000" b="1" dirty="0" smtClean="0">
                <a:solidFill>
                  <a:srgbClr val="887944"/>
                </a:solidFill>
                <a:effectLst>
                  <a:outerShdw blurRad="38100" dist="38100" dir="2700000" algn="tl">
                    <a:srgbClr val="000000">
                      <a:alpha val="43137"/>
                    </a:srgbClr>
                  </a:outerShdw>
                </a:effectLst>
                <a:latin typeface="Comic Sans MS" pitchFamily="66" charset="0"/>
              </a:rPr>
              <a:t>Η ΕΜΜΟΝΗ ΤΗΣ ΜΝΗΜΗΣ</a:t>
            </a:r>
            <a:endParaRPr lang="el-GR" sz="2000" b="1" dirty="0">
              <a:solidFill>
                <a:srgbClr val="887944"/>
              </a:solidFill>
              <a:effectLst>
                <a:outerShdw blurRad="38100" dist="38100" dir="2700000" algn="tl">
                  <a:srgbClr val="000000">
                    <a:alpha val="43137"/>
                  </a:srgbClr>
                </a:outerShdw>
              </a:effectLst>
              <a:latin typeface="Comic Sans MS" pitchFamily="66" charset="0"/>
            </a:endParaRPr>
          </a:p>
        </p:txBody>
      </p:sp>
      <p:sp>
        <p:nvSpPr>
          <p:cNvPr id="5" name="4 - Ορθογώνιο"/>
          <p:cNvSpPr/>
          <p:nvPr/>
        </p:nvSpPr>
        <p:spPr>
          <a:xfrm>
            <a:off x="4860032" y="2852936"/>
            <a:ext cx="1923925" cy="400110"/>
          </a:xfrm>
          <a:prstGeom prst="rect">
            <a:avLst/>
          </a:prstGeom>
        </p:spPr>
        <p:txBody>
          <a:bodyPr wrap="none">
            <a:spAutoFit/>
          </a:bodyPr>
          <a:lstStyle/>
          <a:p>
            <a:r>
              <a:rPr lang="el-GR" sz="2000" b="1" dirty="0" smtClean="0">
                <a:solidFill>
                  <a:srgbClr val="00B0F0"/>
                </a:solidFill>
                <a:effectLst>
                  <a:outerShdw blurRad="38100" dist="38100" dir="2700000" algn="tl">
                    <a:srgbClr val="000000">
                      <a:alpha val="43137"/>
                    </a:srgbClr>
                  </a:outerShdw>
                </a:effectLst>
                <a:latin typeface="Comic Sans MS" pitchFamily="66" charset="0"/>
              </a:rPr>
              <a:t>ΝΤΑΛΙ  1931</a:t>
            </a:r>
            <a:endParaRPr lang="el-GR" sz="2000" b="1" dirty="0">
              <a:solidFill>
                <a:srgbClr val="00B0F0"/>
              </a:solidFill>
              <a:effectLst>
                <a:outerShdw blurRad="38100" dist="38100" dir="2700000" algn="tl">
                  <a:srgbClr val="000000">
                    <a:alpha val="43137"/>
                  </a:srgbClr>
                </a:outerShdw>
              </a:effectLst>
              <a:latin typeface="Comic Sans MS" pitchFamily="66" charset="0"/>
            </a:endParaRPr>
          </a:p>
        </p:txBody>
      </p:sp>
      <p:sp>
        <p:nvSpPr>
          <p:cNvPr id="7" name="6 - Ορθογώνιο"/>
          <p:cNvSpPr/>
          <p:nvPr/>
        </p:nvSpPr>
        <p:spPr>
          <a:xfrm rot="20741470">
            <a:off x="16558" y="4497575"/>
            <a:ext cx="4572000" cy="964623"/>
          </a:xfrm>
          <a:prstGeom prst="rect">
            <a:avLst/>
          </a:prstGeom>
        </p:spPr>
        <p:txBody>
          <a:bodyPr wrap="square">
            <a:spAutoFit/>
          </a:bodyPr>
          <a:lstStyle/>
          <a:p>
            <a:pPr algn="ctr">
              <a:lnSpc>
                <a:spcPct val="150000"/>
              </a:lnSpc>
            </a:pPr>
            <a:r>
              <a:rPr lang="el-GR" sz="2000" b="1" dirty="0" smtClean="0">
                <a:solidFill>
                  <a:srgbClr val="887944"/>
                </a:solidFill>
                <a:effectLst>
                  <a:outerShdw blurRad="38100" dist="38100" dir="2700000" algn="tl">
                    <a:srgbClr val="000000">
                      <a:alpha val="43137"/>
                    </a:srgbClr>
                  </a:outerShdw>
                </a:effectLst>
                <a:latin typeface="Comic Sans MS" pitchFamily="66" charset="0"/>
              </a:rPr>
              <a:t>Η ΑΠΟΣΥΝΘΕΣΗ ΤΗΣ ΕΜΜΟΝΗΣ ΤΗΣ ΜΝΗΜΗΣ</a:t>
            </a:r>
            <a:endParaRPr lang="el-GR" sz="2000" dirty="0">
              <a:solidFill>
                <a:srgbClr val="887944"/>
              </a:solidFill>
              <a:effectLst>
                <a:outerShdw blurRad="38100" dist="38100" dir="2700000" algn="tl">
                  <a:srgbClr val="000000">
                    <a:alpha val="43137"/>
                  </a:srgbClr>
                </a:outerShdw>
              </a:effectLst>
              <a:latin typeface="Comic Sans MS" pitchFamily="66" charset="0"/>
            </a:endParaRPr>
          </a:p>
        </p:txBody>
      </p:sp>
      <p:sp>
        <p:nvSpPr>
          <p:cNvPr id="8" name="7 - Ορθογώνιο"/>
          <p:cNvSpPr/>
          <p:nvPr/>
        </p:nvSpPr>
        <p:spPr>
          <a:xfrm>
            <a:off x="2571736" y="6457890"/>
            <a:ext cx="1923925" cy="400110"/>
          </a:xfrm>
          <a:prstGeom prst="rect">
            <a:avLst/>
          </a:prstGeom>
        </p:spPr>
        <p:txBody>
          <a:bodyPr wrap="none">
            <a:spAutoFit/>
          </a:bodyPr>
          <a:lstStyle/>
          <a:p>
            <a:r>
              <a:rPr lang="el-GR" sz="2000" b="1" dirty="0" smtClean="0">
                <a:solidFill>
                  <a:srgbClr val="00B0F0"/>
                </a:solidFill>
                <a:effectLst>
                  <a:outerShdw blurRad="38100" dist="38100" dir="2700000" algn="tl">
                    <a:srgbClr val="000000">
                      <a:alpha val="43137"/>
                    </a:srgbClr>
                  </a:outerShdw>
                </a:effectLst>
                <a:latin typeface="Comic Sans MS" pitchFamily="66" charset="0"/>
              </a:rPr>
              <a:t>ΝΤΑΛΙ  1954</a:t>
            </a:r>
            <a:endParaRPr lang="el-GR" sz="2000" b="1" dirty="0">
              <a:solidFill>
                <a:srgbClr val="00B0F0"/>
              </a:solidFill>
              <a:effectLst>
                <a:outerShdw blurRad="38100" dist="38100" dir="2700000" algn="tl">
                  <a:srgbClr val="000000">
                    <a:alpha val="43137"/>
                  </a:srgbClr>
                </a:outerShdw>
              </a:effectLst>
              <a:latin typeface="Comic Sans MS" pitchFamily="66" charset="0"/>
            </a:endParaRPr>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1 - Εικόνα" descr="οι τρεις σφίγγες του Μπικίνι.jpg"/>
          <p:cNvPicPr>
            <a:picLocks noChangeAspect="1"/>
          </p:cNvPicPr>
          <p:nvPr/>
        </p:nvPicPr>
        <p:blipFill>
          <a:blip r:embed="rId2" cstate="print"/>
          <a:stretch>
            <a:fillRect/>
          </a:stretch>
        </p:blipFill>
        <p:spPr>
          <a:xfrm>
            <a:off x="0" y="-34613"/>
            <a:ext cx="9144000" cy="6927226"/>
          </a:xfrm>
          <a:prstGeom prst="rect">
            <a:avLst/>
          </a:prstGeom>
        </p:spPr>
      </p:pic>
      <p:sp>
        <p:nvSpPr>
          <p:cNvPr id="3" name="2 - TextBox"/>
          <p:cNvSpPr txBox="1"/>
          <p:nvPr/>
        </p:nvSpPr>
        <p:spPr>
          <a:xfrm>
            <a:off x="0" y="692696"/>
            <a:ext cx="4355976" cy="1077218"/>
          </a:xfrm>
          <a:prstGeom prst="rect">
            <a:avLst/>
          </a:prstGeom>
          <a:noFill/>
        </p:spPr>
        <p:txBody>
          <a:bodyPr wrap="square" rtlCol="0">
            <a:spAutoFit/>
          </a:bodyPr>
          <a:lstStyle/>
          <a:p>
            <a:pPr algn="ctr"/>
            <a:r>
              <a:rPr lang="el-GR" sz="3200" dirty="0" smtClean="0">
                <a:solidFill>
                  <a:srgbClr val="C00000"/>
                </a:solidFill>
                <a:latin typeface="Comic Sans MS" pitchFamily="66" charset="0"/>
              </a:rPr>
              <a:t>Οι τρεις σφίγγες του         Μπικίνι</a:t>
            </a:r>
            <a:endParaRPr lang="el-GR" sz="3200" dirty="0">
              <a:solidFill>
                <a:srgbClr val="C00000"/>
              </a:solidFill>
              <a:latin typeface="Comic Sans MS" pitchFamily="66" charset="0"/>
            </a:endParaRPr>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1 - Εικόνα" descr="Η Γαλάτεια των σφαιρών.jpg"/>
          <p:cNvPicPr>
            <a:picLocks noChangeAspect="1"/>
          </p:cNvPicPr>
          <p:nvPr/>
        </p:nvPicPr>
        <p:blipFill>
          <a:blip r:embed="rId2" cstate="print"/>
          <a:stretch>
            <a:fillRect/>
          </a:stretch>
        </p:blipFill>
        <p:spPr>
          <a:xfrm>
            <a:off x="0" y="0"/>
            <a:ext cx="4499993" cy="6858000"/>
          </a:xfrm>
          <a:prstGeom prst="rect">
            <a:avLst/>
          </a:prstGeom>
        </p:spPr>
      </p:pic>
      <p:pic>
        <p:nvPicPr>
          <p:cNvPr id="3" name="2 - Εικόνα"/>
          <p:cNvPicPr/>
          <p:nvPr/>
        </p:nvPicPr>
        <p:blipFill>
          <a:blip r:embed="rId3" cstate="print">
            <a:extLst>
              <a:ext uri="{28A0092B-C50C-407E-A947-70E740481C1C}">
                <a14:useLocalDpi xmlns="" xmlns:a14="http://schemas.microsoft.com/office/drawing/2010/main" val="0"/>
              </a:ext>
            </a:extLst>
          </a:blip>
          <a:stretch>
            <a:fillRect/>
          </a:stretch>
        </p:blipFill>
        <p:spPr>
          <a:xfrm>
            <a:off x="4499991" y="0"/>
            <a:ext cx="4644009" cy="6858000"/>
          </a:xfrm>
          <a:prstGeom prst="rect">
            <a:avLst/>
          </a:prstGeom>
        </p:spPr>
      </p:pic>
      <p:sp>
        <p:nvSpPr>
          <p:cNvPr id="4" name="3 - Ορθογώνιο"/>
          <p:cNvSpPr/>
          <p:nvPr/>
        </p:nvSpPr>
        <p:spPr>
          <a:xfrm>
            <a:off x="4536648" y="0"/>
            <a:ext cx="4607352" cy="707886"/>
          </a:xfrm>
          <a:prstGeom prst="rect">
            <a:avLst/>
          </a:prstGeom>
        </p:spPr>
        <p:txBody>
          <a:bodyPr wrap="square">
            <a:spAutoFit/>
          </a:bodyPr>
          <a:lstStyle/>
          <a:p>
            <a:pPr algn="ctr"/>
            <a:r>
              <a:rPr lang="el-GR" sz="2000" b="1" dirty="0" smtClean="0">
                <a:solidFill>
                  <a:srgbClr val="FFFF00"/>
                </a:solidFill>
                <a:effectLst>
                  <a:outerShdw blurRad="38100" dist="38100" dir="2700000" algn="tl">
                    <a:srgbClr val="000000">
                      <a:alpha val="43137"/>
                    </a:srgbClr>
                  </a:outerShdw>
                </a:effectLst>
                <a:latin typeface="Comic Sans MS" pitchFamily="66" charset="0"/>
              </a:rPr>
              <a:t>ΕΚΡΗΓΝΥΟΜΕΝΟ </a:t>
            </a:r>
          </a:p>
          <a:p>
            <a:pPr algn="ctr"/>
            <a:r>
              <a:rPr lang="el-GR" sz="2000" b="1" dirty="0" smtClean="0">
                <a:solidFill>
                  <a:srgbClr val="FFFF00"/>
                </a:solidFill>
                <a:effectLst>
                  <a:outerShdw blurRad="38100" dist="38100" dir="2700000" algn="tl">
                    <a:srgbClr val="000000">
                      <a:alpha val="43137"/>
                    </a:srgbClr>
                  </a:outerShdw>
                </a:effectLst>
                <a:latin typeface="Comic Sans MS" pitchFamily="66" charset="0"/>
              </a:rPr>
              <a:t>ΡΑΦΑΗΛΙΚΟ ΚΕΦΑΛΙ</a:t>
            </a:r>
            <a:endParaRPr lang="el-GR" sz="2000" dirty="0">
              <a:solidFill>
                <a:srgbClr val="FFFF00"/>
              </a:solidFill>
              <a:effectLst>
                <a:outerShdw blurRad="38100" dist="38100" dir="2700000" algn="tl">
                  <a:srgbClr val="000000">
                    <a:alpha val="43137"/>
                  </a:srgbClr>
                </a:outerShdw>
              </a:effectLst>
              <a:latin typeface="Comic Sans MS" pitchFamily="66" charset="0"/>
            </a:endParaRPr>
          </a:p>
        </p:txBody>
      </p:sp>
      <p:sp>
        <p:nvSpPr>
          <p:cNvPr id="5" name="4 - TextBox"/>
          <p:cNvSpPr txBox="1"/>
          <p:nvPr/>
        </p:nvSpPr>
        <p:spPr>
          <a:xfrm>
            <a:off x="0" y="6237312"/>
            <a:ext cx="4499992" cy="400110"/>
          </a:xfrm>
          <a:prstGeom prst="rect">
            <a:avLst/>
          </a:prstGeom>
          <a:noFill/>
        </p:spPr>
        <p:txBody>
          <a:bodyPr wrap="square" rtlCol="0">
            <a:spAutoFit/>
          </a:bodyPr>
          <a:lstStyle/>
          <a:p>
            <a:pPr algn="ctr"/>
            <a:r>
              <a:rPr lang="el-GR" sz="2000" b="1" dirty="0" smtClean="0">
                <a:solidFill>
                  <a:srgbClr val="FFFF00"/>
                </a:solidFill>
                <a:effectLst>
                  <a:outerShdw blurRad="38100" dist="38100" dir="2700000" algn="tl">
                    <a:srgbClr val="000000">
                      <a:alpha val="43137"/>
                    </a:srgbClr>
                  </a:outerShdw>
                </a:effectLst>
                <a:latin typeface="Comic Sans MS" pitchFamily="66" charset="0"/>
              </a:rPr>
              <a:t>Η ΓΑΛΑΤΕΙΑ ΤΩΝ ΣΦΑΙΡΩΝ</a:t>
            </a:r>
            <a:endParaRPr lang="el-GR" sz="2000" b="1" dirty="0">
              <a:solidFill>
                <a:srgbClr val="FFFF00"/>
              </a:solidFill>
              <a:effectLst>
                <a:outerShdw blurRad="38100" dist="38100" dir="2700000" algn="tl">
                  <a:srgbClr val="000000">
                    <a:alpha val="43137"/>
                  </a:srgbClr>
                </a:outerShdw>
              </a:effectLst>
              <a:latin typeface="Comic Sans MS" pitchFamily="66" charset="0"/>
            </a:endParaRPr>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bg>
      <p:bgPr>
        <a:gradFill flip="none" rotWithShape="1">
          <a:gsLst>
            <a:gs pos="99000">
              <a:schemeClr val="bg1">
                <a:lumMod val="65000"/>
              </a:schemeClr>
            </a:gs>
            <a:gs pos="2000">
              <a:srgbClr val="D4DEFF"/>
            </a:gs>
            <a:gs pos="46000">
              <a:srgbClr val="D4DEFF"/>
            </a:gs>
            <a:gs pos="60000">
              <a:srgbClr val="96AB94"/>
            </a:gs>
          </a:gsLst>
          <a:lin ang="10800000" scaled="1"/>
          <a:tileRect/>
        </a:gradFill>
        <a:effectLst/>
      </p:bgPr>
    </p:bg>
    <p:spTree>
      <p:nvGrpSpPr>
        <p:cNvPr id="1" name=""/>
        <p:cNvGrpSpPr/>
        <p:nvPr/>
      </p:nvGrpSpPr>
      <p:grpSpPr>
        <a:xfrm>
          <a:off x="0" y="0"/>
          <a:ext cx="0" cy="0"/>
          <a:chOff x="0" y="0"/>
          <a:chExt cx="0" cy="0"/>
        </a:xfrm>
      </p:grpSpPr>
      <p:pic>
        <p:nvPicPr>
          <p:cNvPr id="2" name="1 - Εικόνα" descr="αρχείο λήψης (3).jpg"/>
          <p:cNvPicPr>
            <a:picLocks noChangeAspect="1"/>
          </p:cNvPicPr>
          <p:nvPr/>
        </p:nvPicPr>
        <p:blipFill>
          <a:blip r:embed="rId2" cstate="print"/>
          <a:stretch>
            <a:fillRect/>
          </a:stretch>
        </p:blipFill>
        <p:spPr>
          <a:xfrm>
            <a:off x="3851919" y="-6511"/>
            <a:ext cx="5292081" cy="6864511"/>
          </a:xfrm>
          <a:prstGeom prst="rect">
            <a:avLst/>
          </a:prstGeom>
        </p:spPr>
      </p:pic>
      <p:sp>
        <p:nvSpPr>
          <p:cNvPr id="3" name="2 - Ορθογώνιο"/>
          <p:cNvSpPr/>
          <p:nvPr/>
        </p:nvSpPr>
        <p:spPr>
          <a:xfrm rot="20925579">
            <a:off x="14201" y="940357"/>
            <a:ext cx="3836307" cy="523220"/>
          </a:xfrm>
          <a:prstGeom prst="rect">
            <a:avLst/>
          </a:prstGeom>
        </p:spPr>
        <p:txBody>
          <a:bodyPr wrap="none">
            <a:spAutoFit/>
          </a:bodyPr>
          <a:lstStyle/>
          <a:p>
            <a:r>
              <a:rPr lang="en-US" sz="2800" b="1" dirty="0" smtClean="0">
                <a:solidFill>
                  <a:srgbClr val="A40000"/>
                </a:solidFill>
                <a:effectLst>
                  <a:outerShdw blurRad="38100" dist="38100" dir="2700000" algn="tl">
                    <a:srgbClr val="000000">
                      <a:alpha val="43137"/>
                    </a:srgbClr>
                  </a:outerShdw>
                </a:effectLst>
                <a:latin typeface="Comic Sans MS" pitchFamily="66" charset="0"/>
              </a:rPr>
              <a:t>Melting space -</a:t>
            </a:r>
            <a:r>
              <a:rPr lang="el-GR" sz="2800" b="1" dirty="0" smtClean="0">
                <a:solidFill>
                  <a:srgbClr val="A40000"/>
                </a:solidFill>
                <a:effectLst>
                  <a:outerShdw blurRad="38100" dist="38100" dir="2700000" algn="tl">
                    <a:srgbClr val="000000">
                      <a:alpha val="43137"/>
                    </a:srgbClr>
                  </a:outerShdw>
                </a:effectLst>
                <a:latin typeface="Comic Sans MS" pitchFamily="66" charset="0"/>
              </a:rPr>
              <a:t> </a:t>
            </a:r>
            <a:r>
              <a:rPr lang="en-US" sz="2800" b="1" dirty="0" smtClean="0">
                <a:solidFill>
                  <a:srgbClr val="A40000"/>
                </a:solidFill>
                <a:effectLst>
                  <a:outerShdw blurRad="38100" dist="38100" dir="2700000" algn="tl">
                    <a:srgbClr val="000000">
                      <a:alpha val="43137"/>
                    </a:srgbClr>
                  </a:outerShdw>
                </a:effectLst>
                <a:latin typeface="Comic Sans MS" pitchFamily="66" charset="0"/>
              </a:rPr>
              <a:t>time</a:t>
            </a:r>
            <a:endParaRPr lang="el-GR" sz="2800" dirty="0">
              <a:solidFill>
                <a:srgbClr val="A40000"/>
              </a:solidFill>
              <a:effectLst>
                <a:outerShdw blurRad="38100" dist="38100" dir="2700000" algn="tl">
                  <a:srgbClr val="000000">
                    <a:alpha val="43137"/>
                  </a:srgbClr>
                </a:outerShdw>
              </a:effectLst>
              <a:latin typeface="Comic Sans MS" pitchFamily="66" charset="0"/>
            </a:endParaRPr>
          </a:p>
        </p:txBody>
      </p:sp>
      <p:sp>
        <p:nvSpPr>
          <p:cNvPr id="4" name="3 - Ορθογώνιο"/>
          <p:cNvSpPr/>
          <p:nvPr/>
        </p:nvSpPr>
        <p:spPr>
          <a:xfrm>
            <a:off x="0" y="6237312"/>
            <a:ext cx="3857620" cy="369332"/>
          </a:xfrm>
          <a:prstGeom prst="rect">
            <a:avLst/>
          </a:prstGeom>
        </p:spPr>
        <p:txBody>
          <a:bodyPr wrap="square">
            <a:spAutoFit/>
          </a:bodyPr>
          <a:lstStyle/>
          <a:p>
            <a:pPr algn="ctr"/>
            <a:r>
              <a:rPr lang="el-GR" b="1" dirty="0" smtClean="0">
                <a:solidFill>
                  <a:srgbClr val="FBCC05"/>
                </a:solidFill>
                <a:effectLst>
                  <a:outerShdw blurRad="38100" dist="38100" dir="2700000" algn="tl">
                    <a:srgbClr val="000000">
                      <a:alpha val="43137"/>
                    </a:srgbClr>
                  </a:outerShdw>
                </a:effectLst>
                <a:latin typeface="Comic Sans MS" pitchFamily="66" charset="0"/>
              </a:rPr>
              <a:t>ΝΤΑΛΙ  1975-76</a:t>
            </a:r>
            <a:endParaRPr lang="el-GR" b="1" dirty="0">
              <a:solidFill>
                <a:srgbClr val="FBCC05"/>
              </a:solidFill>
              <a:effectLst>
                <a:outerShdw blurRad="38100" dist="38100" dir="2700000" algn="tl">
                  <a:srgbClr val="000000">
                    <a:alpha val="43137"/>
                  </a:srgbClr>
                </a:outerShdw>
              </a:effectLst>
              <a:latin typeface="Comic Sans MS" pitchFamily="66" charset="0"/>
            </a:endParaRPr>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bg>
      <p:bgPr>
        <a:solidFill>
          <a:schemeClr val="bg1">
            <a:lumMod val="50000"/>
          </a:schemeClr>
        </a:solidFill>
        <a:effectLst/>
      </p:bgPr>
    </p:bg>
    <p:spTree>
      <p:nvGrpSpPr>
        <p:cNvPr id="1" name=""/>
        <p:cNvGrpSpPr/>
        <p:nvPr/>
      </p:nvGrpSpPr>
      <p:grpSpPr>
        <a:xfrm>
          <a:off x="0" y="0"/>
          <a:ext cx="0" cy="0"/>
          <a:chOff x="0" y="0"/>
          <a:chExt cx="0" cy="0"/>
        </a:xfrm>
      </p:grpSpPr>
      <p:pic>
        <p:nvPicPr>
          <p:cNvPr id="2" name="1 - Εικόνα" descr="Relativity1.jpg"/>
          <p:cNvPicPr>
            <a:picLocks noChangeAspect="1"/>
          </p:cNvPicPr>
          <p:nvPr/>
        </p:nvPicPr>
        <p:blipFill>
          <a:blip r:embed="rId2" cstate="print"/>
          <a:stretch>
            <a:fillRect/>
          </a:stretch>
        </p:blipFill>
        <p:spPr>
          <a:xfrm>
            <a:off x="2643174" y="44624"/>
            <a:ext cx="6500826" cy="6813376"/>
          </a:xfrm>
          <a:prstGeom prst="rect">
            <a:avLst/>
          </a:prstGeom>
        </p:spPr>
      </p:pic>
      <p:sp>
        <p:nvSpPr>
          <p:cNvPr id="3" name="2 - TextBox"/>
          <p:cNvSpPr txBox="1"/>
          <p:nvPr/>
        </p:nvSpPr>
        <p:spPr>
          <a:xfrm rot="20475249">
            <a:off x="76045" y="1338143"/>
            <a:ext cx="2891989" cy="646331"/>
          </a:xfrm>
          <a:prstGeom prst="rect">
            <a:avLst/>
          </a:prstGeom>
          <a:noFill/>
        </p:spPr>
        <p:txBody>
          <a:bodyPr wrap="square" rtlCol="0">
            <a:spAutoFit/>
          </a:bodyPr>
          <a:lstStyle/>
          <a:p>
            <a:r>
              <a:rPr lang="el-GR" sz="3600" b="1" dirty="0" smtClean="0">
                <a:solidFill>
                  <a:srgbClr val="FF0000"/>
                </a:solidFill>
                <a:effectLst>
                  <a:outerShdw blurRad="38100" dist="38100" dir="2700000" algn="tl">
                    <a:srgbClr val="000000">
                      <a:alpha val="43137"/>
                    </a:srgbClr>
                  </a:outerShdw>
                </a:effectLst>
                <a:latin typeface="Comic Sans MS" pitchFamily="66" charset="0"/>
              </a:rPr>
              <a:t>Σχετικότητα</a:t>
            </a:r>
            <a:endParaRPr lang="en-US" sz="3600" b="1" dirty="0" smtClean="0">
              <a:solidFill>
                <a:srgbClr val="FF0000"/>
              </a:solidFill>
              <a:effectLst>
                <a:outerShdw blurRad="38100" dist="38100" dir="2700000" algn="tl">
                  <a:srgbClr val="000000">
                    <a:alpha val="43137"/>
                  </a:srgbClr>
                </a:outerShdw>
              </a:effectLst>
              <a:latin typeface="Comic Sans MS" pitchFamily="66" charset="0"/>
            </a:endParaRPr>
          </a:p>
        </p:txBody>
      </p:sp>
      <p:sp>
        <p:nvSpPr>
          <p:cNvPr id="6" name="5 - Ορθογώνιο"/>
          <p:cNvSpPr/>
          <p:nvPr/>
        </p:nvSpPr>
        <p:spPr>
          <a:xfrm>
            <a:off x="500034" y="5929330"/>
            <a:ext cx="1872209" cy="707886"/>
          </a:xfrm>
          <a:prstGeom prst="rect">
            <a:avLst/>
          </a:prstGeom>
        </p:spPr>
        <p:txBody>
          <a:bodyPr wrap="square">
            <a:spAutoFit/>
          </a:bodyPr>
          <a:lstStyle/>
          <a:p>
            <a:pPr algn="ctr"/>
            <a:r>
              <a:rPr lang="el-GR" sz="2000" dirty="0" smtClean="0">
                <a:solidFill>
                  <a:schemeClr val="bg1"/>
                </a:solidFill>
                <a:latin typeface="Comic Sans MS" pitchFamily="66" charset="0"/>
              </a:rPr>
              <a:t>M.C. </a:t>
            </a:r>
            <a:r>
              <a:rPr lang="el-GR" sz="2000" dirty="0" err="1" smtClean="0">
                <a:solidFill>
                  <a:schemeClr val="bg1"/>
                </a:solidFill>
                <a:latin typeface="Comic Sans MS" pitchFamily="66" charset="0"/>
              </a:rPr>
              <a:t>Escher</a:t>
            </a:r>
            <a:r>
              <a:rPr lang="el-GR" sz="2000" dirty="0" smtClean="0">
                <a:solidFill>
                  <a:schemeClr val="bg1"/>
                </a:solidFill>
                <a:latin typeface="Comic Sans MS" pitchFamily="66" charset="0"/>
              </a:rPr>
              <a:t> </a:t>
            </a:r>
            <a:r>
              <a:rPr lang="en-US" sz="2000" dirty="0" smtClean="0">
                <a:solidFill>
                  <a:schemeClr val="bg1"/>
                </a:solidFill>
                <a:latin typeface="Comic Sans MS" pitchFamily="66" charset="0"/>
              </a:rPr>
              <a:t>       </a:t>
            </a:r>
            <a:r>
              <a:rPr lang="el-GR" sz="2000" dirty="0" smtClean="0">
                <a:solidFill>
                  <a:schemeClr val="bg1"/>
                </a:solidFill>
                <a:latin typeface="Comic Sans MS" pitchFamily="66" charset="0"/>
              </a:rPr>
              <a:t>(1953</a:t>
            </a:r>
            <a:r>
              <a:rPr lang="en-US" sz="2000" dirty="0" smtClean="0">
                <a:solidFill>
                  <a:schemeClr val="bg1"/>
                </a:solidFill>
                <a:latin typeface="Comic Sans MS" pitchFamily="66" charset="0"/>
              </a:rPr>
              <a:t>) </a:t>
            </a:r>
            <a:endParaRPr lang="el-GR" sz="2000" dirty="0">
              <a:solidFill>
                <a:schemeClr val="bg1"/>
              </a:solidFill>
              <a:latin typeface="Comic Sans MS" pitchFamily="66" charset="0"/>
            </a:endParaRPr>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7170" name="Picture 2" descr="http://www.tovima.gr/oldPhotos/franklin/10913208.jpg"/>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18583" y="5791"/>
            <a:ext cx="9162583" cy="5511442"/>
          </a:xfrm>
          <a:prstGeom prst="rect">
            <a:avLst/>
          </a:prstGeom>
          <a:noFill/>
          <a:extLst>
            <a:ext uri="{909E8E84-426E-40DD-AFC4-6F175D3DCCD1}">
              <a14:hiddenFill xmlns="" xmlns:a14="http://schemas.microsoft.com/office/drawing/2010/main">
                <a:solidFill>
                  <a:srgbClr val="FFFFFF"/>
                </a:solidFill>
              </a14:hiddenFill>
            </a:ext>
          </a:extLst>
        </p:spPr>
      </p:pic>
      <p:sp>
        <p:nvSpPr>
          <p:cNvPr id="4" name="TextBox 3"/>
          <p:cNvSpPr txBox="1"/>
          <p:nvPr/>
        </p:nvSpPr>
        <p:spPr>
          <a:xfrm>
            <a:off x="170220" y="5517233"/>
            <a:ext cx="8784976" cy="1139094"/>
          </a:xfrm>
          <a:prstGeom prst="rect">
            <a:avLst/>
          </a:prstGeom>
          <a:noFill/>
        </p:spPr>
        <p:txBody>
          <a:bodyPr wrap="square" rtlCol="0">
            <a:spAutoFit/>
          </a:bodyPr>
          <a:lstStyle/>
          <a:p>
            <a:pPr algn="ctr">
              <a:lnSpc>
                <a:spcPct val="150000"/>
              </a:lnSpc>
            </a:pPr>
            <a:r>
              <a:rPr lang="el-GR" sz="2400" b="1" dirty="0" smtClean="0">
                <a:solidFill>
                  <a:schemeClr val="bg1"/>
                </a:solidFill>
                <a:effectLst>
                  <a:outerShdw blurRad="38100" dist="38100" dir="2700000" algn="tl">
                    <a:srgbClr val="000000">
                      <a:alpha val="43137"/>
                    </a:srgbClr>
                  </a:outerShdw>
                </a:effectLst>
                <a:latin typeface="Comic Sans MS" panose="030F0702030302020204" pitchFamily="66" charset="0"/>
              </a:rPr>
              <a:t>Η θεωρία των χορδών σίγουρα θα επιδράσει στην τέχνη.</a:t>
            </a:r>
          </a:p>
          <a:p>
            <a:pPr algn="ctr">
              <a:lnSpc>
                <a:spcPct val="150000"/>
              </a:lnSpc>
            </a:pPr>
            <a:r>
              <a:rPr lang="el-GR" sz="2400" b="1" dirty="0" smtClean="0">
                <a:solidFill>
                  <a:schemeClr val="bg1"/>
                </a:solidFill>
                <a:effectLst>
                  <a:outerShdw blurRad="38100" dist="38100" dir="2700000" algn="tl">
                    <a:srgbClr val="000000">
                      <a:alpha val="43137"/>
                    </a:srgbClr>
                  </a:outerShdw>
                </a:effectLst>
                <a:latin typeface="Comic Sans MS" panose="030F0702030302020204" pitchFamily="66" charset="0"/>
              </a:rPr>
              <a:t>Ίσως </a:t>
            </a:r>
            <a:r>
              <a:rPr lang="el-GR" sz="2400" b="1" dirty="0">
                <a:solidFill>
                  <a:schemeClr val="bg1"/>
                </a:solidFill>
                <a:effectLst>
                  <a:outerShdw blurRad="38100" dist="38100" dir="2700000" algn="tl">
                    <a:srgbClr val="000000">
                      <a:alpha val="43137"/>
                    </a:srgbClr>
                  </a:outerShdw>
                </a:effectLst>
                <a:latin typeface="Comic Sans MS" panose="030F0702030302020204" pitchFamily="66" charset="0"/>
              </a:rPr>
              <a:t>κάποιοι καλλιτέχνες ήδη να εμπνέονται απ’ αυτήν</a:t>
            </a:r>
            <a:r>
              <a:rPr lang="el-GR" sz="2400" b="1" dirty="0" smtClean="0">
                <a:solidFill>
                  <a:schemeClr val="bg1"/>
                </a:solidFill>
                <a:effectLst>
                  <a:outerShdw blurRad="38100" dist="38100" dir="2700000" algn="tl">
                    <a:srgbClr val="000000">
                      <a:alpha val="43137"/>
                    </a:srgbClr>
                  </a:outerShdw>
                </a:effectLst>
                <a:latin typeface="Comic Sans MS" panose="030F0702030302020204" pitchFamily="66" charset="0"/>
              </a:rPr>
              <a:t>.</a:t>
            </a:r>
            <a:endParaRPr lang="el-GR" sz="2400" b="1" dirty="0">
              <a:solidFill>
                <a:schemeClr val="bg1"/>
              </a:solidFill>
              <a:effectLst>
                <a:outerShdw blurRad="38100" dist="38100" dir="2700000" algn="tl">
                  <a:srgbClr val="000000">
                    <a:alpha val="43137"/>
                  </a:srgbClr>
                </a:outerShdw>
              </a:effectLst>
              <a:latin typeface="Comic Sans MS" panose="030F0702030302020204" pitchFamily="66" charset="0"/>
            </a:endParaRPr>
          </a:p>
        </p:txBody>
      </p:sp>
    </p:spTree>
    <p:extLst>
      <p:ext uri="{BB962C8B-B14F-4D97-AF65-F5344CB8AC3E}">
        <p14:creationId xmlns="" xmlns:p14="http://schemas.microsoft.com/office/powerpoint/2010/main" val="34218758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nodeType="clickEffect">
                                  <p:stCondLst>
                                    <p:cond delay="0"/>
                                  </p:stCondLst>
                                  <p:iterate type="lt">
                                    <p:tmPct val="10000"/>
                                  </p:iterate>
                                  <p:childTnLst>
                                    <p:set>
                                      <p:cBhvr>
                                        <p:cTn id="6" dur="1" fill="hold">
                                          <p:stCondLst>
                                            <p:cond delay="0"/>
                                          </p:stCondLst>
                                        </p:cTn>
                                        <p:tgtEl>
                                          <p:spTgt spid="4">
                                            <p:txEl>
                                              <p:pRg st="0" end="0"/>
                                            </p:txEl>
                                          </p:spTgt>
                                        </p:tgtEl>
                                        <p:attrNameLst>
                                          <p:attrName>style.visibility</p:attrName>
                                        </p:attrNameLst>
                                      </p:cBhvr>
                                      <p:to>
                                        <p:strVal val="visible"/>
                                      </p:to>
                                    </p:set>
                                    <p:anim by="(-#ppt_w*2)" calcmode="lin" valueType="num">
                                      <p:cBhvr rctx="PPT">
                                        <p:cTn id="7" dur="250" autoRev="1" fill="hold">
                                          <p:stCondLst>
                                            <p:cond delay="0"/>
                                          </p:stCondLst>
                                        </p:cTn>
                                        <p:tgtEl>
                                          <p:spTgt spid="4">
                                            <p:txEl>
                                              <p:pRg st="0" end="0"/>
                                            </p:txEl>
                                          </p:spTgt>
                                        </p:tgtEl>
                                        <p:attrNameLst>
                                          <p:attrName>ppt_w</p:attrName>
                                        </p:attrNameLst>
                                      </p:cBhvr>
                                    </p:anim>
                                    <p:anim by="(#ppt_w*0.50)" calcmode="lin" valueType="num">
                                      <p:cBhvr>
                                        <p:cTn id="8" dur="250" decel="50000" autoRev="1" fill="hold">
                                          <p:stCondLst>
                                            <p:cond delay="0"/>
                                          </p:stCondLst>
                                        </p:cTn>
                                        <p:tgtEl>
                                          <p:spTgt spid="4">
                                            <p:txEl>
                                              <p:pRg st="0" end="0"/>
                                            </p:txEl>
                                          </p:spTgt>
                                        </p:tgtEl>
                                        <p:attrNameLst>
                                          <p:attrName>ppt_x</p:attrName>
                                        </p:attrNameLst>
                                      </p:cBhvr>
                                    </p:anim>
                                    <p:anim from="(-#ppt_h/2)" to="(#ppt_y)" calcmode="lin" valueType="num">
                                      <p:cBhvr>
                                        <p:cTn id="9" dur="500" fill="hold">
                                          <p:stCondLst>
                                            <p:cond delay="0"/>
                                          </p:stCondLst>
                                        </p:cTn>
                                        <p:tgtEl>
                                          <p:spTgt spid="4">
                                            <p:txEl>
                                              <p:pRg st="0" end="0"/>
                                            </p:txEl>
                                          </p:spTgt>
                                        </p:tgtEl>
                                        <p:attrNameLst>
                                          <p:attrName>ppt_y</p:attrName>
                                        </p:attrNameLst>
                                      </p:cBhvr>
                                    </p:anim>
                                    <p:animRot by="21600000">
                                      <p:cBhvr>
                                        <p:cTn id="10" dur="500" fill="hold">
                                          <p:stCondLst>
                                            <p:cond delay="0"/>
                                          </p:stCondLst>
                                        </p:cTn>
                                        <p:tgtEl>
                                          <p:spTgt spid="4">
                                            <p:txEl>
                                              <p:pRg st="0" end="0"/>
                                            </p:txEl>
                                          </p:spTgt>
                                        </p:tgtEl>
                                        <p:attrNameLst>
                                          <p:attrName>r</p:attrName>
                                        </p:attrNameLst>
                                      </p:cBhvr>
                                    </p:animRot>
                                  </p:childTnLst>
                                </p:cTn>
                              </p:par>
                              <p:par>
                                <p:cTn id="11" presetID="56" presetClass="entr" presetSubtype="0" fill="hold" nodeType="withEffect">
                                  <p:stCondLst>
                                    <p:cond delay="0"/>
                                  </p:stCondLst>
                                  <p:iterate type="lt">
                                    <p:tmPct val="10000"/>
                                  </p:iterate>
                                  <p:childTnLst>
                                    <p:set>
                                      <p:cBhvr>
                                        <p:cTn id="12" dur="1" fill="hold">
                                          <p:stCondLst>
                                            <p:cond delay="0"/>
                                          </p:stCondLst>
                                        </p:cTn>
                                        <p:tgtEl>
                                          <p:spTgt spid="4">
                                            <p:txEl>
                                              <p:pRg st="1" end="1"/>
                                            </p:txEl>
                                          </p:spTgt>
                                        </p:tgtEl>
                                        <p:attrNameLst>
                                          <p:attrName>style.visibility</p:attrName>
                                        </p:attrNameLst>
                                      </p:cBhvr>
                                      <p:to>
                                        <p:strVal val="visible"/>
                                      </p:to>
                                    </p:set>
                                    <p:anim by="(-#ppt_w*2)" calcmode="lin" valueType="num">
                                      <p:cBhvr rctx="PPT">
                                        <p:cTn id="13" dur="250" autoRev="1" fill="hold">
                                          <p:stCondLst>
                                            <p:cond delay="0"/>
                                          </p:stCondLst>
                                        </p:cTn>
                                        <p:tgtEl>
                                          <p:spTgt spid="4">
                                            <p:txEl>
                                              <p:pRg st="1" end="1"/>
                                            </p:txEl>
                                          </p:spTgt>
                                        </p:tgtEl>
                                        <p:attrNameLst>
                                          <p:attrName>ppt_w</p:attrName>
                                        </p:attrNameLst>
                                      </p:cBhvr>
                                    </p:anim>
                                    <p:anim by="(#ppt_w*0.50)" calcmode="lin" valueType="num">
                                      <p:cBhvr>
                                        <p:cTn id="14" dur="250" decel="50000" autoRev="1" fill="hold">
                                          <p:stCondLst>
                                            <p:cond delay="0"/>
                                          </p:stCondLst>
                                        </p:cTn>
                                        <p:tgtEl>
                                          <p:spTgt spid="4">
                                            <p:txEl>
                                              <p:pRg st="1" end="1"/>
                                            </p:txEl>
                                          </p:spTgt>
                                        </p:tgtEl>
                                        <p:attrNameLst>
                                          <p:attrName>ppt_x</p:attrName>
                                        </p:attrNameLst>
                                      </p:cBhvr>
                                    </p:anim>
                                    <p:anim from="(-#ppt_h/2)" to="(#ppt_y)" calcmode="lin" valueType="num">
                                      <p:cBhvr>
                                        <p:cTn id="15" dur="500" fill="hold">
                                          <p:stCondLst>
                                            <p:cond delay="0"/>
                                          </p:stCondLst>
                                        </p:cTn>
                                        <p:tgtEl>
                                          <p:spTgt spid="4">
                                            <p:txEl>
                                              <p:pRg st="1" end="1"/>
                                            </p:txEl>
                                          </p:spTgt>
                                        </p:tgtEl>
                                        <p:attrNameLst>
                                          <p:attrName>ppt_y</p:attrName>
                                        </p:attrNameLst>
                                      </p:cBhvr>
                                    </p:anim>
                                    <p:animRot by="21600000">
                                      <p:cBhvr>
                                        <p:cTn id="16" dur="500" fill="hold">
                                          <p:stCondLst>
                                            <p:cond delay="0"/>
                                          </p:stCondLst>
                                        </p:cTn>
                                        <p:tgtEl>
                                          <p:spTgt spid="4">
                                            <p:txEl>
                                              <p:pRg st="1" end="1"/>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4" name="TextBox 3"/>
          <p:cNvSpPr txBox="1"/>
          <p:nvPr/>
        </p:nvSpPr>
        <p:spPr>
          <a:xfrm>
            <a:off x="0" y="0"/>
            <a:ext cx="9144000" cy="10125849"/>
          </a:xfrm>
          <a:prstGeom prst="rect">
            <a:avLst/>
          </a:prstGeom>
          <a:noFill/>
        </p:spPr>
        <p:txBody>
          <a:bodyPr wrap="square" rtlCol="0">
            <a:spAutoFit/>
          </a:bodyPr>
          <a:lstStyle/>
          <a:p>
            <a:pPr algn="ctr"/>
            <a:r>
              <a:rPr lang="el-GR" sz="1700" b="1" dirty="0" smtClean="0">
                <a:solidFill>
                  <a:schemeClr val="bg1"/>
                </a:solidFill>
                <a:latin typeface="Comic Sans MS" pitchFamily="66" charset="0"/>
              </a:rPr>
              <a:t>Για την σύνθεση, την επεξεργασία, καθώς επίσης και για την παρουσίαση της συγκεκριμένης ερευνητικής εργασίας (</a:t>
            </a:r>
            <a:r>
              <a:rPr lang="en-US" sz="1700" b="1" dirty="0" smtClean="0">
                <a:solidFill>
                  <a:schemeClr val="bg1"/>
                </a:solidFill>
                <a:latin typeface="Comic Sans MS" pitchFamily="66" charset="0"/>
              </a:rPr>
              <a:t>project</a:t>
            </a:r>
            <a:r>
              <a:rPr lang="el-GR" sz="1700" b="1" dirty="0" smtClean="0">
                <a:solidFill>
                  <a:schemeClr val="bg1"/>
                </a:solidFill>
                <a:latin typeface="Comic Sans MS" pitchFamily="66" charset="0"/>
              </a:rPr>
              <a:t>) ήταν υπεύθυνη η καθηγήτρια φυσικών επιστημών κα </a:t>
            </a:r>
            <a:r>
              <a:rPr lang="el-GR" sz="1700" b="1" dirty="0" err="1" smtClean="0">
                <a:solidFill>
                  <a:schemeClr val="bg1"/>
                </a:solidFill>
                <a:effectLst>
                  <a:outerShdw blurRad="38100" dist="38100" dir="2700000" algn="tl">
                    <a:srgbClr val="000000">
                      <a:alpha val="43137"/>
                    </a:srgbClr>
                  </a:outerShdw>
                </a:effectLst>
                <a:latin typeface="Comic Sans MS" pitchFamily="66" charset="0"/>
              </a:rPr>
              <a:t>Μηλιώνη</a:t>
            </a:r>
            <a:r>
              <a:rPr lang="el-GR" sz="1700" b="1" dirty="0" smtClean="0">
                <a:solidFill>
                  <a:schemeClr val="bg1"/>
                </a:solidFill>
                <a:effectLst>
                  <a:outerShdw blurRad="38100" dist="38100" dir="2700000" algn="tl">
                    <a:srgbClr val="000000">
                      <a:alpha val="43137"/>
                    </a:srgbClr>
                  </a:outerShdw>
                </a:effectLst>
                <a:latin typeface="Comic Sans MS" pitchFamily="66" charset="0"/>
              </a:rPr>
              <a:t> Βασιλική</a:t>
            </a:r>
            <a:r>
              <a:rPr lang="el-GR" sz="1700" b="1" dirty="0" smtClean="0">
                <a:solidFill>
                  <a:schemeClr val="bg1"/>
                </a:solidFill>
                <a:latin typeface="Comic Sans MS" pitchFamily="66" charset="0"/>
              </a:rPr>
              <a:t>. </a:t>
            </a:r>
          </a:p>
          <a:p>
            <a:pPr algn="ctr"/>
            <a:endParaRPr lang="el-GR" sz="1700" b="1" dirty="0" smtClean="0">
              <a:solidFill>
                <a:schemeClr val="bg1"/>
              </a:solidFill>
              <a:latin typeface="Comic Sans MS" pitchFamily="66" charset="0"/>
            </a:endParaRPr>
          </a:p>
          <a:p>
            <a:pPr algn="ctr"/>
            <a:r>
              <a:rPr lang="el-GR" sz="1700" b="1" dirty="0" smtClean="0">
                <a:solidFill>
                  <a:schemeClr val="bg1"/>
                </a:solidFill>
                <a:latin typeface="Comic Sans MS" pitchFamily="66" charset="0"/>
              </a:rPr>
              <a:t>Συμμετείχαν με αλφαβητική σειρά οι μαθητές :</a:t>
            </a:r>
          </a:p>
          <a:p>
            <a:pPr algn="ctr"/>
            <a:r>
              <a:rPr lang="el-GR" sz="1700" b="1" dirty="0" smtClean="0">
                <a:solidFill>
                  <a:schemeClr val="bg1"/>
                </a:solidFill>
                <a:effectLst>
                  <a:outerShdw blurRad="38100" dist="38100" dir="2700000" algn="tl">
                    <a:srgbClr val="000000">
                      <a:alpha val="43137"/>
                    </a:srgbClr>
                  </a:outerShdw>
                </a:effectLst>
                <a:latin typeface="Comic Sans MS" pitchFamily="66" charset="0"/>
              </a:rPr>
              <a:t>Αθανασίου Γεώργιος</a:t>
            </a:r>
          </a:p>
          <a:p>
            <a:pPr algn="ctr"/>
            <a:r>
              <a:rPr lang="el-GR" sz="1700" b="1" dirty="0" err="1" smtClean="0">
                <a:solidFill>
                  <a:schemeClr val="bg1"/>
                </a:solidFill>
                <a:effectLst>
                  <a:outerShdw blurRad="38100" dist="38100" dir="2700000" algn="tl">
                    <a:srgbClr val="000000">
                      <a:alpha val="43137"/>
                    </a:srgbClr>
                  </a:outerShdw>
                </a:effectLst>
                <a:latin typeface="Comic Sans MS" pitchFamily="66" charset="0"/>
              </a:rPr>
              <a:t>Ανδρεαδέλλης</a:t>
            </a:r>
            <a:r>
              <a:rPr lang="el-GR" sz="1700" b="1" dirty="0" smtClean="0">
                <a:solidFill>
                  <a:schemeClr val="bg1"/>
                </a:solidFill>
                <a:effectLst>
                  <a:outerShdw blurRad="38100" dist="38100" dir="2700000" algn="tl">
                    <a:srgbClr val="000000">
                      <a:alpha val="43137"/>
                    </a:srgbClr>
                  </a:outerShdw>
                </a:effectLst>
                <a:latin typeface="Comic Sans MS" pitchFamily="66" charset="0"/>
              </a:rPr>
              <a:t> Δημήτριος</a:t>
            </a:r>
          </a:p>
          <a:p>
            <a:pPr algn="ctr"/>
            <a:r>
              <a:rPr lang="el-GR" sz="1700" b="1" dirty="0" err="1" smtClean="0">
                <a:solidFill>
                  <a:schemeClr val="bg1"/>
                </a:solidFill>
                <a:effectLst>
                  <a:outerShdw blurRad="38100" dist="38100" dir="2700000" algn="tl">
                    <a:srgbClr val="000000">
                      <a:alpha val="43137"/>
                    </a:srgbClr>
                  </a:outerShdw>
                </a:effectLst>
                <a:latin typeface="Comic Sans MS" pitchFamily="66" charset="0"/>
              </a:rPr>
              <a:t>Βασιλάκος</a:t>
            </a:r>
            <a:r>
              <a:rPr lang="el-GR" sz="1700" b="1" dirty="0" smtClean="0">
                <a:solidFill>
                  <a:schemeClr val="bg1"/>
                </a:solidFill>
                <a:effectLst>
                  <a:outerShdw blurRad="38100" dist="38100" dir="2700000" algn="tl">
                    <a:srgbClr val="000000">
                      <a:alpha val="43137"/>
                    </a:srgbClr>
                  </a:outerShdw>
                </a:effectLst>
                <a:latin typeface="Comic Sans MS" pitchFamily="66" charset="0"/>
              </a:rPr>
              <a:t> Ιωάννης</a:t>
            </a:r>
          </a:p>
          <a:p>
            <a:pPr algn="ctr"/>
            <a:r>
              <a:rPr lang="el-GR" sz="1700" b="1" dirty="0" smtClean="0">
                <a:solidFill>
                  <a:schemeClr val="bg1"/>
                </a:solidFill>
                <a:effectLst>
                  <a:outerShdw blurRad="38100" dist="38100" dir="2700000" algn="tl">
                    <a:srgbClr val="000000">
                      <a:alpha val="43137"/>
                    </a:srgbClr>
                  </a:outerShdw>
                </a:effectLst>
                <a:latin typeface="Comic Sans MS" pitchFamily="66" charset="0"/>
              </a:rPr>
              <a:t>Βλάχου Αναστασία</a:t>
            </a:r>
          </a:p>
          <a:p>
            <a:pPr algn="ctr"/>
            <a:r>
              <a:rPr lang="el-GR" sz="1700" b="1" dirty="0" err="1" smtClean="0">
                <a:solidFill>
                  <a:schemeClr val="bg1"/>
                </a:solidFill>
                <a:effectLst>
                  <a:outerShdw blurRad="38100" dist="38100" dir="2700000" algn="tl">
                    <a:srgbClr val="000000">
                      <a:alpha val="43137"/>
                    </a:srgbClr>
                  </a:outerShdw>
                </a:effectLst>
                <a:latin typeface="Comic Sans MS" pitchFamily="66" charset="0"/>
              </a:rPr>
              <a:t>Γκάβρα</a:t>
            </a:r>
            <a:r>
              <a:rPr lang="el-GR" sz="1700" b="1" dirty="0" smtClean="0">
                <a:solidFill>
                  <a:schemeClr val="bg1"/>
                </a:solidFill>
                <a:effectLst>
                  <a:outerShdw blurRad="38100" dist="38100" dir="2700000" algn="tl">
                    <a:srgbClr val="000000">
                      <a:alpha val="43137"/>
                    </a:srgbClr>
                  </a:outerShdw>
                </a:effectLst>
                <a:latin typeface="Comic Sans MS" pitchFamily="66" charset="0"/>
              </a:rPr>
              <a:t> Νικόλαος</a:t>
            </a:r>
          </a:p>
          <a:p>
            <a:pPr algn="ctr"/>
            <a:r>
              <a:rPr lang="el-GR" sz="1700" b="1" dirty="0" smtClean="0">
                <a:solidFill>
                  <a:schemeClr val="bg1"/>
                </a:solidFill>
                <a:effectLst>
                  <a:outerShdw blurRad="38100" dist="38100" dir="2700000" algn="tl">
                    <a:srgbClr val="000000">
                      <a:alpha val="43137"/>
                    </a:srgbClr>
                  </a:outerShdw>
                </a:effectLst>
                <a:latin typeface="Comic Sans MS" pitchFamily="66" charset="0"/>
              </a:rPr>
              <a:t>Δράκος Νικήτας</a:t>
            </a:r>
          </a:p>
          <a:p>
            <a:pPr algn="ctr"/>
            <a:r>
              <a:rPr lang="el-GR" sz="1700" b="1" dirty="0" err="1" smtClean="0">
                <a:solidFill>
                  <a:schemeClr val="bg1"/>
                </a:solidFill>
                <a:effectLst>
                  <a:outerShdw blurRad="38100" dist="38100" dir="2700000" algn="tl">
                    <a:srgbClr val="000000">
                      <a:alpha val="43137"/>
                    </a:srgbClr>
                  </a:outerShdw>
                </a:effectLst>
                <a:latin typeface="Comic Sans MS" pitchFamily="66" charset="0"/>
              </a:rPr>
              <a:t>Ζαχαράκη</a:t>
            </a:r>
            <a:r>
              <a:rPr lang="el-GR" sz="1700" b="1" dirty="0" smtClean="0">
                <a:solidFill>
                  <a:schemeClr val="bg1"/>
                </a:solidFill>
                <a:effectLst>
                  <a:outerShdw blurRad="38100" dist="38100" dir="2700000" algn="tl">
                    <a:srgbClr val="000000">
                      <a:alpha val="43137"/>
                    </a:srgbClr>
                  </a:outerShdw>
                </a:effectLst>
                <a:latin typeface="Comic Sans MS" pitchFamily="66" charset="0"/>
              </a:rPr>
              <a:t> Ναταλία – Χριστίνα</a:t>
            </a:r>
          </a:p>
          <a:p>
            <a:pPr algn="ctr"/>
            <a:r>
              <a:rPr lang="el-GR" sz="1700" b="1" dirty="0" err="1" smtClean="0">
                <a:solidFill>
                  <a:schemeClr val="bg1"/>
                </a:solidFill>
                <a:effectLst>
                  <a:outerShdw blurRad="38100" dist="38100" dir="2700000" algn="tl">
                    <a:srgbClr val="000000">
                      <a:alpha val="43137"/>
                    </a:srgbClr>
                  </a:outerShdw>
                </a:effectLst>
                <a:latin typeface="Comic Sans MS" pitchFamily="66" charset="0"/>
              </a:rPr>
              <a:t>Καραδήμου</a:t>
            </a:r>
            <a:r>
              <a:rPr lang="el-GR" sz="1700" b="1" dirty="0" smtClean="0">
                <a:solidFill>
                  <a:schemeClr val="bg1"/>
                </a:solidFill>
                <a:effectLst>
                  <a:outerShdw blurRad="38100" dist="38100" dir="2700000" algn="tl">
                    <a:srgbClr val="000000">
                      <a:alpha val="43137"/>
                    </a:srgbClr>
                  </a:outerShdw>
                </a:effectLst>
                <a:latin typeface="Comic Sans MS" pitchFamily="66" charset="0"/>
              </a:rPr>
              <a:t> Μαρία</a:t>
            </a:r>
          </a:p>
          <a:p>
            <a:pPr algn="ctr"/>
            <a:r>
              <a:rPr lang="el-GR" sz="1700" b="1" dirty="0" err="1" smtClean="0">
                <a:solidFill>
                  <a:schemeClr val="bg1"/>
                </a:solidFill>
                <a:effectLst>
                  <a:outerShdw blurRad="38100" dist="38100" dir="2700000" algn="tl">
                    <a:srgbClr val="000000">
                      <a:alpha val="43137"/>
                    </a:srgbClr>
                  </a:outerShdw>
                </a:effectLst>
                <a:latin typeface="Comic Sans MS" pitchFamily="66" charset="0"/>
              </a:rPr>
              <a:t>Καρότση</a:t>
            </a:r>
            <a:r>
              <a:rPr lang="el-GR" sz="1700" b="1" dirty="0" smtClean="0">
                <a:solidFill>
                  <a:schemeClr val="bg1"/>
                </a:solidFill>
                <a:effectLst>
                  <a:outerShdw blurRad="38100" dist="38100" dir="2700000" algn="tl">
                    <a:srgbClr val="000000">
                      <a:alpha val="43137"/>
                    </a:srgbClr>
                  </a:outerShdw>
                </a:effectLst>
                <a:latin typeface="Comic Sans MS" pitchFamily="66" charset="0"/>
              </a:rPr>
              <a:t> </a:t>
            </a:r>
            <a:r>
              <a:rPr lang="el-GR" sz="1700" b="1" dirty="0" err="1" smtClean="0">
                <a:solidFill>
                  <a:schemeClr val="bg1"/>
                </a:solidFill>
                <a:effectLst>
                  <a:outerShdw blurRad="38100" dist="38100" dir="2700000" algn="tl">
                    <a:srgbClr val="000000">
                      <a:alpha val="43137"/>
                    </a:srgbClr>
                  </a:outerShdw>
                </a:effectLst>
                <a:latin typeface="Comic Sans MS" pitchFamily="66" charset="0"/>
              </a:rPr>
              <a:t>Αλέξια</a:t>
            </a:r>
            <a:endParaRPr lang="el-GR" sz="1700" b="1" dirty="0" smtClean="0">
              <a:solidFill>
                <a:schemeClr val="bg1"/>
              </a:solidFill>
              <a:effectLst>
                <a:outerShdw blurRad="38100" dist="38100" dir="2700000" algn="tl">
                  <a:srgbClr val="000000">
                    <a:alpha val="43137"/>
                  </a:srgbClr>
                </a:outerShdw>
              </a:effectLst>
              <a:latin typeface="Comic Sans MS" pitchFamily="66" charset="0"/>
            </a:endParaRPr>
          </a:p>
          <a:p>
            <a:pPr algn="ctr"/>
            <a:r>
              <a:rPr lang="el-GR" sz="1700" b="1" dirty="0" err="1" smtClean="0">
                <a:solidFill>
                  <a:schemeClr val="bg1"/>
                </a:solidFill>
                <a:effectLst>
                  <a:outerShdw blurRad="38100" dist="38100" dir="2700000" algn="tl">
                    <a:srgbClr val="000000">
                      <a:alpha val="43137"/>
                    </a:srgbClr>
                  </a:outerShdw>
                </a:effectLst>
                <a:latin typeface="Comic Sans MS" pitchFamily="66" charset="0"/>
              </a:rPr>
              <a:t>Κιούσης</a:t>
            </a:r>
            <a:r>
              <a:rPr lang="el-GR" sz="1700" b="1" dirty="0" smtClean="0">
                <a:solidFill>
                  <a:schemeClr val="bg1"/>
                </a:solidFill>
                <a:effectLst>
                  <a:outerShdw blurRad="38100" dist="38100" dir="2700000" algn="tl">
                    <a:srgbClr val="000000">
                      <a:alpha val="43137"/>
                    </a:srgbClr>
                  </a:outerShdw>
                </a:effectLst>
                <a:latin typeface="Comic Sans MS" pitchFamily="66" charset="0"/>
              </a:rPr>
              <a:t> Κωνσταντίνος</a:t>
            </a:r>
          </a:p>
          <a:p>
            <a:pPr algn="ctr"/>
            <a:r>
              <a:rPr lang="el-GR" sz="1700" b="1" dirty="0" smtClean="0">
                <a:solidFill>
                  <a:schemeClr val="bg1"/>
                </a:solidFill>
                <a:effectLst>
                  <a:outerShdw blurRad="38100" dist="38100" dir="2700000" algn="tl">
                    <a:srgbClr val="000000">
                      <a:alpha val="43137"/>
                    </a:srgbClr>
                  </a:outerShdw>
                </a:effectLst>
                <a:latin typeface="Comic Sans MS" pitchFamily="66" charset="0"/>
              </a:rPr>
              <a:t>Κρανιδιώτη </a:t>
            </a:r>
            <a:r>
              <a:rPr lang="el-GR" sz="1700" b="1" dirty="0" err="1" smtClean="0">
                <a:solidFill>
                  <a:schemeClr val="bg1"/>
                </a:solidFill>
                <a:effectLst>
                  <a:outerShdw blurRad="38100" dist="38100" dir="2700000" algn="tl">
                    <a:srgbClr val="000000">
                      <a:alpha val="43137"/>
                    </a:srgbClr>
                  </a:outerShdw>
                </a:effectLst>
                <a:latin typeface="Comic Sans MS" pitchFamily="66" charset="0"/>
              </a:rPr>
              <a:t>Λιάνα</a:t>
            </a:r>
            <a:endParaRPr lang="el-GR" sz="1700" b="1" dirty="0" smtClean="0">
              <a:solidFill>
                <a:schemeClr val="bg1"/>
              </a:solidFill>
              <a:effectLst>
                <a:outerShdw blurRad="38100" dist="38100" dir="2700000" algn="tl">
                  <a:srgbClr val="000000">
                    <a:alpha val="43137"/>
                  </a:srgbClr>
                </a:outerShdw>
              </a:effectLst>
              <a:latin typeface="Comic Sans MS" pitchFamily="66" charset="0"/>
            </a:endParaRPr>
          </a:p>
          <a:p>
            <a:pPr algn="ctr"/>
            <a:r>
              <a:rPr lang="el-GR" sz="1700" b="1" dirty="0" err="1" smtClean="0">
                <a:solidFill>
                  <a:schemeClr val="bg1"/>
                </a:solidFill>
                <a:effectLst>
                  <a:outerShdw blurRad="38100" dist="38100" dir="2700000" algn="tl">
                    <a:srgbClr val="000000">
                      <a:alpha val="43137"/>
                    </a:srgbClr>
                  </a:outerShdw>
                </a:effectLst>
                <a:latin typeface="Comic Sans MS" pitchFamily="66" charset="0"/>
              </a:rPr>
              <a:t>Κωνσταντινίδου</a:t>
            </a:r>
            <a:r>
              <a:rPr lang="el-GR" sz="1700" b="1" dirty="0" smtClean="0">
                <a:solidFill>
                  <a:schemeClr val="bg1"/>
                </a:solidFill>
                <a:effectLst>
                  <a:outerShdw blurRad="38100" dist="38100" dir="2700000" algn="tl">
                    <a:srgbClr val="000000">
                      <a:alpha val="43137"/>
                    </a:srgbClr>
                  </a:outerShdw>
                </a:effectLst>
                <a:latin typeface="Comic Sans MS" pitchFamily="66" charset="0"/>
              </a:rPr>
              <a:t> – </a:t>
            </a:r>
            <a:r>
              <a:rPr lang="el-GR" sz="1700" b="1" dirty="0" err="1" smtClean="0">
                <a:solidFill>
                  <a:schemeClr val="bg1"/>
                </a:solidFill>
                <a:effectLst>
                  <a:outerShdw blurRad="38100" dist="38100" dir="2700000" algn="tl">
                    <a:srgbClr val="000000">
                      <a:alpha val="43137"/>
                    </a:srgbClr>
                  </a:outerShdw>
                </a:effectLst>
                <a:latin typeface="Comic Sans MS" pitchFamily="66" charset="0"/>
              </a:rPr>
              <a:t>Τσάμπιον</a:t>
            </a:r>
            <a:r>
              <a:rPr lang="el-GR" sz="1700" b="1" dirty="0" smtClean="0">
                <a:solidFill>
                  <a:schemeClr val="bg1"/>
                </a:solidFill>
                <a:effectLst>
                  <a:outerShdw blurRad="38100" dist="38100" dir="2700000" algn="tl">
                    <a:srgbClr val="000000">
                      <a:alpha val="43137"/>
                    </a:srgbClr>
                  </a:outerShdw>
                </a:effectLst>
                <a:latin typeface="Comic Sans MS" pitchFamily="66" charset="0"/>
              </a:rPr>
              <a:t> Άννα</a:t>
            </a:r>
          </a:p>
          <a:p>
            <a:pPr algn="ctr"/>
            <a:r>
              <a:rPr lang="el-GR" sz="1700" b="1" dirty="0" smtClean="0">
                <a:solidFill>
                  <a:schemeClr val="bg1"/>
                </a:solidFill>
                <a:effectLst>
                  <a:outerShdw blurRad="38100" dist="38100" dir="2700000" algn="tl">
                    <a:srgbClr val="000000">
                      <a:alpha val="43137"/>
                    </a:srgbClr>
                  </a:outerShdw>
                </a:effectLst>
                <a:latin typeface="Comic Sans MS" pitchFamily="66" charset="0"/>
              </a:rPr>
              <a:t> </a:t>
            </a:r>
            <a:r>
              <a:rPr lang="el-GR" sz="1700" b="1" dirty="0" err="1" smtClean="0">
                <a:solidFill>
                  <a:schemeClr val="bg1"/>
                </a:solidFill>
                <a:effectLst>
                  <a:outerShdw blurRad="38100" dist="38100" dir="2700000" algn="tl">
                    <a:srgbClr val="000000">
                      <a:alpha val="43137"/>
                    </a:srgbClr>
                  </a:outerShdw>
                </a:effectLst>
                <a:latin typeface="Comic Sans MS" pitchFamily="66" charset="0"/>
              </a:rPr>
              <a:t>Κωνσταντινίδου</a:t>
            </a:r>
            <a:r>
              <a:rPr lang="el-GR" sz="1700" b="1" dirty="0" smtClean="0">
                <a:solidFill>
                  <a:schemeClr val="bg1"/>
                </a:solidFill>
                <a:effectLst>
                  <a:outerShdw blurRad="38100" dist="38100" dir="2700000" algn="tl">
                    <a:srgbClr val="000000">
                      <a:alpha val="43137"/>
                    </a:srgbClr>
                  </a:outerShdw>
                </a:effectLst>
                <a:latin typeface="Comic Sans MS" pitchFamily="66" charset="0"/>
              </a:rPr>
              <a:t> – </a:t>
            </a:r>
            <a:r>
              <a:rPr lang="el-GR" sz="1700" b="1" dirty="0" err="1" smtClean="0">
                <a:solidFill>
                  <a:schemeClr val="bg1"/>
                </a:solidFill>
                <a:effectLst>
                  <a:outerShdw blurRad="38100" dist="38100" dir="2700000" algn="tl">
                    <a:srgbClr val="000000">
                      <a:alpha val="43137"/>
                    </a:srgbClr>
                  </a:outerShdw>
                </a:effectLst>
                <a:latin typeface="Comic Sans MS" pitchFamily="66" charset="0"/>
              </a:rPr>
              <a:t>Τσάμπιον</a:t>
            </a:r>
            <a:r>
              <a:rPr lang="el-GR" sz="1700" b="1" dirty="0" smtClean="0">
                <a:solidFill>
                  <a:schemeClr val="bg1"/>
                </a:solidFill>
                <a:effectLst>
                  <a:outerShdw blurRad="38100" dist="38100" dir="2700000" algn="tl">
                    <a:srgbClr val="000000">
                      <a:alpha val="43137"/>
                    </a:srgbClr>
                  </a:outerShdw>
                </a:effectLst>
                <a:latin typeface="Comic Sans MS" pitchFamily="66" charset="0"/>
              </a:rPr>
              <a:t> Ξανθή</a:t>
            </a:r>
          </a:p>
          <a:p>
            <a:pPr algn="ctr"/>
            <a:r>
              <a:rPr lang="el-GR" sz="1700" b="1" dirty="0" smtClean="0">
                <a:solidFill>
                  <a:schemeClr val="bg1"/>
                </a:solidFill>
                <a:effectLst>
                  <a:outerShdw blurRad="38100" dist="38100" dir="2700000" algn="tl">
                    <a:srgbClr val="000000">
                      <a:alpha val="43137"/>
                    </a:srgbClr>
                  </a:outerShdw>
                </a:effectLst>
                <a:latin typeface="Comic Sans MS" pitchFamily="66" charset="0"/>
              </a:rPr>
              <a:t>Μακρής Θεόδωρος</a:t>
            </a:r>
          </a:p>
          <a:p>
            <a:pPr algn="ctr"/>
            <a:r>
              <a:rPr lang="el-GR" sz="1700" b="1" dirty="0" err="1" smtClean="0">
                <a:solidFill>
                  <a:schemeClr val="bg1"/>
                </a:solidFill>
                <a:effectLst>
                  <a:outerShdw blurRad="38100" dist="38100" dir="2700000" algn="tl">
                    <a:srgbClr val="000000">
                      <a:alpha val="43137"/>
                    </a:srgbClr>
                  </a:outerShdw>
                </a:effectLst>
                <a:latin typeface="Comic Sans MS" pitchFamily="66" charset="0"/>
              </a:rPr>
              <a:t>Μαμαλούκου</a:t>
            </a:r>
            <a:r>
              <a:rPr lang="el-GR" sz="1700" b="1" dirty="0" smtClean="0">
                <a:solidFill>
                  <a:schemeClr val="bg1"/>
                </a:solidFill>
                <a:effectLst>
                  <a:outerShdw blurRad="38100" dist="38100" dir="2700000" algn="tl">
                    <a:srgbClr val="000000">
                      <a:alpha val="43137"/>
                    </a:srgbClr>
                  </a:outerShdw>
                </a:effectLst>
                <a:latin typeface="Comic Sans MS" pitchFamily="66" charset="0"/>
              </a:rPr>
              <a:t> Αντιγόνη</a:t>
            </a:r>
          </a:p>
          <a:p>
            <a:pPr algn="ctr"/>
            <a:r>
              <a:rPr lang="el-GR" sz="1700" b="1" dirty="0" err="1" smtClean="0">
                <a:solidFill>
                  <a:schemeClr val="bg1"/>
                </a:solidFill>
                <a:effectLst>
                  <a:outerShdw blurRad="38100" dist="38100" dir="2700000" algn="tl">
                    <a:srgbClr val="000000">
                      <a:alpha val="43137"/>
                    </a:srgbClr>
                  </a:outerShdw>
                </a:effectLst>
                <a:latin typeface="Comic Sans MS" pitchFamily="66" charset="0"/>
              </a:rPr>
              <a:t>Μουλής</a:t>
            </a:r>
            <a:r>
              <a:rPr lang="el-GR" sz="1700" b="1" dirty="0" smtClean="0">
                <a:solidFill>
                  <a:schemeClr val="bg1"/>
                </a:solidFill>
                <a:effectLst>
                  <a:outerShdw blurRad="38100" dist="38100" dir="2700000" algn="tl">
                    <a:srgbClr val="000000">
                      <a:alpha val="43137"/>
                    </a:srgbClr>
                  </a:outerShdw>
                </a:effectLst>
                <a:latin typeface="Comic Sans MS" pitchFamily="66" charset="0"/>
              </a:rPr>
              <a:t> Παύλος</a:t>
            </a:r>
          </a:p>
          <a:p>
            <a:pPr algn="ctr"/>
            <a:r>
              <a:rPr lang="el-GR" sz="1700" b="1" dirty="0" smtClean="0">
                <a:solidFill>
                  <a:schemeClr val="bg1"/>
                </a:solidFill>
                <a:effectLst>
                  <a:outerShdw blurRad="38100" dist="38100" dir="2700000" algn="tl">
                    <a:srgbClr val="000000">
                      <a:alpha val="43137"/>
                    </a:srgbClr>
                  </a:outerShdw>
                </a:effectLst>
                <a:latin typeface="Comic Sans MS" pitchFamily="66" charset="0"/>
              </a:rPr>
              <a:t>Παναγιώτη </a:t>
            </a:r>
            <a:r>
              <a:rPr lang="el-GR" sz="1700" b="1" dirty="0" err="1" smtClean="0">
                <a:solidFill>
                  <a:schemeClr val="bg1"/>
                </a:solidFill>
                <a:effectLst>
                  <a:outerShdw blurRad="38100" dist="38100" dir="2700000" algn="tl">
                    <a:srgbClr val="000000">
                      <a:alpha val="43137"/>
                    </a:srgbClr>
                  </a:outerShdw>
                </a:effectLst>
                <a:latin typeface="Comic Sans MS" pitchFamily="66" charset="0"/>
              </a:rPr>
              <a:t>Γρηγώριος</a:t>
            </a:r>
            <a:endParaRPr lang="el-GR" sz="1700" b="1" dirty="0" smtClean="0">
              <a:solidFill>
                <a:schemeClr val="bg1"/>
              </a:solidFill>
              <a:effectLst>
                <a:outerShdw blurRad="38100" dist="38100" dir="2700000" algn="tl">
                  <a:srgbClr val="000000">
                    <a:alpha val="43137"/>
                  </a:srgbClr>
                </a:outerShdw>
              </a:effectLst>
              <a:latin typeface="Comic Sans MS" pitchFamily="66" charset="0"/>
            </a:endParaRPr>
          </a:p>
          <a:p>
            <a:pPr algn="ctr"/>
            <a:r>
              <a:rPr lang="el-GR" sz="1700" b="1" dirty="0" err="1" smtClean="0">
                <a:solidFill>
                  <a:schemeClr val="bg1"/>
                </a:solidFill>
                <a:effectLst>
                  <a:outerShdw blurRad="38100" dist="38100" dir="2700000" algn="tl">
                    <a:srgbClr val="000000">
                      <a:alpha val="43137"/>
                    </a:srgbClr>
                  </a:outerShdw>
                </a:effectLst>
                <a:latin typeface="Comic Sans MS" pitchFamily="66" charset="0"/>
              </a:rPr>
              <a:t>Σιδέρης</a:t>
            </a:r>
            <a:r>
              <a:rPr lang="el-GR" sz="1700" b="1" dirty="0" smtClean="0">
                <a:solidFill>
                  <a:schemeClr val="bg1"/>
                </a:solidFill>
                <a:effectLst>
                  <a:outerShdw blurRad="38100" dist="38100" dir="2700000" algn="tl">
                    <a:srgbClr val="000000">
                      <a:alpha val="43137"/>
                    </a:srgbClr>
                  </a:outerShdw>
                </a:effectLst>
                <a:latin typeface="Comic Sans MS" pitchFamily="66" charset="0"/>
              </a:rPr>
              <a:t> </a:t>
            </a:r>
            <a:r>
              <a:rPr lang="el-GR" sz="1700" b="1" dirty="0" err="1" smtClean="0">
                <a:solidFill>
                  <a:schemeClr val="bg1"/>
                </a:solidFill>
                <a:effectLst>
                  <a:outerShdw blurRad="38100" dist="38100" dir="2700000" algn="tl">
                    <a:srgbClr val="000000">
                      <a:alpha val="43137"/>
                    </a:srgbClr>
                  </a:outerShdw>
                </a:effectLst>
                <a:latin typeface="Comic Sans MS" pitchFamily="66" charset="0"/>
              </a:rPr>
              <a:t>Άλκης</a:t>
            </a:r>
            <a:endParaRPr lang="el-GR" sz="1700" b="1" dirty="0" smtClean="0">
              <a:solidFill>
                <a:schemeClr val="bg1"/>
              </a:solidFill>
              <a:effectLst>
                <a:outerShdw blurRad="38100" dist="38100" dir="2700000" algn="tl">
                  <a:srgbClr val="000000">
                    <a:alpha val="43137"/>
                  </a:srgbClr>
                </a:outerShdw>
              </a:effectLst>
              <a:latin typeface="Comic Sans MS" pitchFamily="66" charset="0"/>
            </a:endParaRPr>
          </a:p>
          <a:p>
            <a:pPr algn="ctr"/>
            <a:r>
              <a:rPr lang="el-GR" sz="1700" b="1" dirty="0" err="1" smtClean="0">
                <a:solidFill>
                  <a:schemeClr val="bg1"/>
                </a:solidFill>
                <a:effectLst>
                  <a:outerShdw blurRad="38100" dist="38100" dir="2700000" algn="tl">
                    <a:srgbClr val="000000">
                      <a:alpha val="43137"/>
                    </a:srgbClr>
                  </a:outerShdw>
                </a:effectLst>
                <a:latin typeface="Comic Sans MS" pitchFamily="66" charset="0"/>
              </a:rPr>
              <a:t>Σμίρνοβα</a:t>
            </a:r>
            <a:r>
              <a:rPr lang="el-GR" sz="1700" b="1" dirty="0" smtClean="0">
                <a:solidFill>
                  <a:schemeClr val="bg1"/>
                </a:solidFill>
                <a:effectLst>
                  <a:outerShdw blurRad="38100" dist="38100" dir="2700000" algn="tl">
                    <a:srgbClr val="000000">
                      <a:alpha val="43137"/>
                    </a:srgbClr>
                  </a:outerShdw>
                </a:effectLst>
                <a:latin typeface="Comic Sans MS" pitchFamily="66" charset="0"/>
              </a:rPr>
              <a:t> </a:t>
            </a:r>
            <a:r>
              <a:rPr lang="el-GR" sz="1700" b="1" dirty="0" err="1" smtClean="0">
                <a:solidFill>
                  <a:schemeClr val="bg1"/>
                </a:solidFill>
                <a:effectLst>
                  <a:outerShdw blurRad="38100" dist="38100" dir="2700000" algn="tl">
                    <a:srgbClr val="000000">
                      <a:alpha val="43137"/>
                    </a:srgbClr>
                  </a:outerShdw>
                </a:effectLst>
                <a:latin typeface="Comic Sans MS" pitchFamily="66" charset="0"/>
              </a:rPr>
              <a:t>Ελιζαβέτα</a:t>
            </a:r>
            <a:endParaRPr lang="el-GR" sz="1700" b="1" dirty="0" smtClean="0">
              <a:solidFill>
                <a:schemeClr val="bg1"/>
              </a:solidFill>
              <a:effectLst>
                <a:outerShdw blurRad="38100" dist="38100" dir="2700000" algn="tl">
                  <a:srgbClr val="000000">
                    <a:alpha val="43137"/>
                  </a:srgbClr>
                </a:outerShdw>
              </a:effectLst>
              <a:latin typeface="Comic Sans MS" pitchFamily="66" charset="0"/>
            </a:endParaRPr>
          </a:p>
          <a:p>
            <a:pPr algn="ctr"/>
            <a:endParaRPr lang="el-GR" sz="1700" b="1" dirty="0" smtClean="0">
              <a:solidFill>
                <a:schemeClr val="bg1"/>
              </a:solidFill>
              <a:effectLst>
                <a:outerShdw blurRad="38100" dist="38100" dir="2700000" algn="tl">
                  <a:srgbClr val="000000">
                    <a:alpha val="43137"/>
                  </a:srgbClr>
                </a:outerShdw>
              </a:effectLst>
              <a:latin typeface="Comic Sans MS" pitchFamily="66" charset="0"/>
            </a:endParaRPr>
          </a:p>
          <a:p>
            <a:pPr algn="r"/>
            <a:r>
              <a:rPr lang="el-GR" sz="1700" b="1" dirty="0" smtClean="0">
                <a:solidFill>
                  <a:schemeClr val="bg1"/>
                </a:solidFill>
                <a:effectLst>
                  <a:outerShdw blurRad="38100" dist="38100" dir="2700000" algn="tl">
                    <a:srgbClr val="000000">
                      <a:alpha val="43137"/>
                    </a:srgbClr>
                  </a:outerShdw>
                </a:effectLst>
                <a:latin typeface="Comic Sans MS" pitchFamily="66" charset="0"/>
              </a:rPr>
              <a:t>ΕΥΧΑΡΙΣΤΟΥΜΕ</a:t>
            </a:r>
          </a:p>
          <a:p>
            <a:pPr algn="r"/>
            <a:endParaRPr lang="el-GR" sz="1700" b="1" dirty="0" smtClean="0">
              <a:solidFill>
                <a:schemeClr val="bg1"/>
              </a:solidFill>
              <a:effectLst>
                <a:outerShdw blurRad="38100" dist="38100" dir="2700000" algn="tl">
                  <a:srgbClr val="000000">
                    <a:alpha val="43137"/>
                  </a:srgbClr>
                </a:outerShdw>
              </a:effectLst>
              <a:latin typeface="Comic Sans MS" pitchFamily="66" charset="0"/>
            </a:endParaRPr>
          </a:p>
          <a:p>
            <a:pPr algn="r"/>
            <a:endParaRPr lang="el-GR" sz="1700" b="1" dirty="0" smtClean="0">
              <a:solidFill>
                <a:schemeClr val="bg1"/>
              </a:solidFill>
              <a:effectLst>
                <a:outerShdw blurRad="38100" dist="38100" dir="2700000" algn="tl">
                  <a:srgbClr val="000000">
                    <a:alpha val="43137"/>
                  </a:srgbClr>
                </a:outerShdw>
              </a:effectLst>
              <a:latin typeface="Comic Sans MS" pitchFamily="66" charset="0"/>
            </a:endParaRPr>
          </a:p>
          <a:p>
            <a:pPr algn="r"/>
            <a:endParaRPr lang="el-GR" sz="1700" b="1" dirty="0" smtClean="0">
              <a:solidFill>
                <a:schemeClr val="bg1"/>
              </a:solidFill>
              <a:effectLst>
                <a:outerShdw blurRad="38100" dist="38100" dir="2700000" algn="tl">
                  <a:srgbClr val="000000">
                    <a:alpha val="43137"/>
                  </a:srgbClr>
                </a:outerShdw>
              </a:effectLst>
              <a:latin typeface="Comic Sans MS" pitchFamily="66" charset="0"/>
            </a:endParaRPr>
          </a:p>
          <a:p>
            <a:pPr algn="r"/>
            <a:endParaRPr lang="el-GR" sz="1700" b="1" dirty="0" smtClean="0">
              <a:solidFill>
                <a:schemeClr val="bg1"/>
              </a:solidFill>
              <a:effectLst>
                <a:outerShdw blurRad="38100" dist="38100" dir="2700000" algn="tl">
                  <a:srgbClr val="000000">
                    <a:alpha val="43137"/>
                  </a:srgbClr>
                </a:outerShdw>
              </a:effectLst>
              <a:latin typeface="Comic Sans MS" pitchFamily="66" charset="0"/>
            </a:endParaRPr>
          </a:p>
          <a:p>
            <a:pPr algn="r"/>
            <a:endParaRPr lang="el-GR" sz="1700" b="1" dirty="0" smtClean="0">
              <a:solidFill>
                <a:schemeClr val="bg1"/>
              </a:solidFill>
              <a:effectLst>
                <a:outerShdw blurRad="38100" dist="38100" dir="2700000" algn="tl">
                  <a:srgbClr val="000000">
                    <a:alpha val="43137"/>
                  </a:srgbClr>
                </a:outerShdw>
              </a:effectLst>
              <a:latin typeface="Comic Sans MS" pitchFamily="66" charset="0"/>
            </a:endParaRPr>
          </a:p>
          <a:p>
            <a:pPr algn="r"/>
            <a:endParaRPr lang="el-GR" sz="1700" b="1" dirty="0" smtClean="0">
              <a:solidFill>
                <a:schemeClr val="bg1"/>
              </a:solidFill>
              <a:effectLst>
                <a:outerShdw blurRad="38100" dist="38100" dir="2700000" algn="tl">
                  <a:srgbClr val="000000">
                    <a:alpha val="43137"/>
                  </a:srgbClr>
                </a:outerShdw>
              </a:effectLst>
              <a:latin typeface="Comic Sans MS" pitchFamily="66" charset="0"/>
            </a:endParaRPr>
          </a:p>
          <a:p>
            <a:pPr algn="r"/>
            <a:endParaRPr lang="el-GR" sz="1700" b="1" dirty="0" smtClean="0">
              <a:solidFill>
                <a:schemeClr val="bg1"/>
              </a:solidFill>
              <a:effectLst>
                <a:outerShdw blurRad="38100" dist="38100" dir="2700000" algn="tl">
                  <a:srgbClr val="000000">
                    <a:alpha val="43137"/>
                  </a:srgbClr>
                </a:outerShdw>
              </a:effectLst>
              <a:latin typeface="Comic Sans MS" pitchFamily="66" charset="0"/>
            </a:endParaRPr>
          </a:p>
          <a:p>
            <a:pPr algn="r"/>
            <a:endParaRPr lang="el-GR" sz="1700" b="1" dirty="0" smtClean="0">
              <a:solidFill>
                <a:schemeClr val="bg1"/>
              </a:solidFill>
              <a:effectLst>
                <a:outerShdw blurRad="38100" dist="38100" dir="2700000" algn="tl">
                  <a:srgbClr val="000000">
                    <a:alpha val="43137"/>
                  </a:srgbClr>
                </a:outerShdw>
              </a:effectLst>
              <a:latin typeface="Comic Sans MS" pitchFamily="66" charset="0"/>
            </a:endParaRPr>
          </a:p>
          <a:p>
            <a:pPr algn="r"/>
            <a:endParaRPr lang="el-GR" sz="1700" b="1" dirty="0" smtClean="0">
              <a:solidFill>
                <a:schemeClr val="bg1"/>
              </a:solidFill>
              <a:effectLst>
                <a:outerShdw blurRad="38100" dist="38100" dir="2700000" algn="tl">
                  <a:srgbClr val="000000">
                    <a:alpha val="43137"/>
                  </a:srgbClr>
                </a:outerShdw>
              </a:effectLst>
              <a:latin typeface="Comic Sans MS" pitchFamily="66" charset="0"/>
            </a:endParaRPr>
          </a:p>
          <a:p>
            <a:pPr algn="r"/>
            <a:endParaRPr lang="el-GR" sz="1700" b="1" dirty="0" smtClean="0">
              <a:solidFill>
                <a:schemeClr val="bg1"/>
              </a:solidFill>
              <a:effectLst>
                <a:outerShdw blurRad="38100" dist="38100" dir="2700000" algn="tl">
                  <a:srgbClr val="000000">
                    <a:alpha val="43137"/>
                  </a:srgbClr>
                </a:outerShdw>
              </a:effectLst>
              <a:latin typeface="Comic Sans MS" pitchFamily="66" charset="0"/>
            </a:endParaRPr>
          </a:p>
          <a:p>
            <a:pPr algn="ctr"/>
            <a:r>
              <a:rPr lang="el-GR" sz="4400" b="1" dirty="0" smtClean="0">
                <a:solidFill>
                  <a:schemeClr val="bg1"/>
                </a:solidFill>
                <a:effectLst>
                  <a:outerShdw blurRad="38100" dist="38100" dir="2700000" algn="tl">
                    <a:srgbClr val="000000">
                      <a:alpha val="43137"/>
                    </a:srgbClr>
                  </a:outerShdw>
                </a:effectLst>
                <a:latin typeface="Comic Sans MS" pitchFamily="66" charset="0"/>
              </a:rPr>
              <a:t>ΤΕΛΟΣ</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8"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5000" fill="hold"/>
                                        <p:tgtEl>
                                          <p:spTgt spid="4"/>
                                        </p:tgtEl>
                                        <p:attrNameLst>
                                          <p:attrName>ppt_x</p:attrName>
                                        </p:attrNameLst>
                                      </p:cBhvr>
                                      <p:tavLst>
                                        <p:tav tm="0">
                                          <p:val>
                                            <p:strVal val="#ppt_x"/>
                                          </p:val>
                                        </p:tav>
                                        <p:tav tm="100000">
                                          <p:val>
                                            <p:strVal val="#ppt_x"/>
                                          </p:val>
                                        </p:tav>
                                      </p:tavLst>
                                    </p:anim>
                                    <p:anim calcmode="lin" valueType="num">
                                      <p:cBhvr>
                                        <p:cTn id="8" dur="15000" fill="hold"/>
                                        <p:tgtEl>
                                          <p:spTgt spid="4"/>
                                        </p:tgtEl>
                                        <p:attrNameLst>
                                          <p:attrName>ppt_y</p:attrName>
                                        </p:attrNameLst>
                                      </p:cBhvr>
                                      <p:tavLst>
                                        <p:tav tm="0">
                                          <p:val>
                                            <p:strVal val="#ppt_y+1"/>
                                          </p:val>
                                        </p:tav>
                                        <p:tav tm="100000">
                                          <p:val>
                                            <p:strVal val="#ppt_y-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 Εικόνα" descr="σκια.jpg"/>
          <p:cNvPicPr>
            <a:picLocks noChangeAspect="1"/>
          </p:cNvPicPr>
          <p:nvPr/>
        </p:nvPicPr>
        <p:blipFill>
          <a:blip r:embed="rId2" cstate="print"/>
          <a:stretch>
            <a:fillRect/>
          </a:stretch>
        </p:blipFill>
        <p:spPr>
          <a:xfrm>
            <a:off x="0" y="-164818"/>
            <a:ext cx="9144000" cy="7022818"/>
          </a:xfrm>
          <a:prstGeom prst="rect">
            <a:avLst/>
          </a:prstGeom>
        </p:spPr>
      </p:pic>
      <p:sp>
        <p:nvSpPr>
          <p:cNvPr id="3" name="2 - Θέση περιεχομένου"/>
          <p:cNvSpPr>
            <a:spLocks noGrp="1"/>
          </p:cNvSpPr>
          <p:nvPr>
            <p:ph idx="1"/>
          </p:nvPr>
        </p:nvSpPr>
        <p:spPr>
          <a:xfrm>
            <a:off x="0" y="6165304"/>
            <a:ext cx="9144000" cy="692696"/>
          </a:xfrm>
        </p:spPr>
        <p:txBody>
          <a:bodyPr>
            <a:normAutofit fontScale="92500" lnSpcReduction="20000"/>
          </a:bodyPr>
          <a:lstStyle/>
          <a:p>
            <a:pPr algn="ctr">
              <a:buNone/>
            </a:pPr>
            <a:r>
              <a:rPr lang="el-GR" sz="2400" b="1" dirty="0" smtClean="0">
                <a:latin typeface="Comic Sans MS" panose="030F0702030302020204" pitchFamily="66" charset="0"/>
              </a:rPr>
              <a:t> </a:t>
            </a:r>
            <a:r>
              <a:rPr lang="el-GR" sz="2400" b="1" dirty="0">
                <a:solidFill>
                  <a:srgbClr val="C00000"/>
                </a:solidFill>
                <a:effectLst>
                  <a:outerShdw blurRad="38100" dist="38100" dir="2700000" algn="tl">
                    <a:srgbClr val="000000">
                      <a:alpha val="43137"/>
                    </a:srgbClr>
                  </a:outerShdw>
                </a:effectLst>
                <a:latin typeface="Comic Sans MS" pitchFamily="66" charset="0"/>
              </a:rPr>
              <a:t>Η δημιουργία της σκιάς είναι αποτέλεσμα της ευθύγραμμης διάδοσης του φωτός.</a:t>
            </a:r>
          </a:p>
        </p:txBody>
      </p:sp>
      <p:sp>
        <p:nvSpPr>
          <p:cNvPr id="5" name="4 - Ορθογώνιο"/>
          <p:cNvSpPr/>
          <p:nvPr/>
        </p:nvSpPr>
        <p:spPr>
          <a:xfrm>
            <a:off x="179512" y="404664"/>
            <a:ext cx="6408712" cy="1569660"/>
          </a:xfrm>
          <a:prstGeom prst="rect">
            <a:avLst/>
          </a:prstGeom>
        </p:spPr>
        <p:txBody>
          <a:bodyPr wrap="square">
            <a:spAutoFit/>
          </a:bodyPr>
          <a:lstStyle/>
          <a:p>
            <a:r>
              <a:rPr lang="el-GR" sz="3200" b="1" dirty="0" smtClean="0">
                <a:latin typeface="Comic Sans MS" pitchFamily="66" charset="0"/>
              </a:rPr>
              <a:t>Σκιά</a:t>
            </a:r>
            <a:r>
              <a:rPr lang="el-GR" sz="3200" dirty="0" smtClean="0">
                <a:latin typeface="Comic Sans MS" pitchFamily="66" charset="0"/>
              </a:rPr>
              <a:t> σχηματίζουν τα αδιαφανή σώματα όταν αυτά φωτίζονται </a:t>
            </a:r>
          </a:p>
          <a:p>
            <a:r>
              <a:rPr lang="el-GR" sz="3200" dirty="0" smtClean="0">
                <a:latin typeface="Comic Sans MS" pitchFamily="66" charset="0"/>
              </a:rPr>
              <a:t>από μια φωτεινή πηγή. </a:t>
            </a:r>
            <a:endParaRPr lang="el-GR" sz="32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 Εικόνα" descr="αρχείο λήψης (10).jpg"/>
          <p:cNvPicPr>
            <a:picLocks noChangeAspect="1"/>
          </p:cNvPicPr>
          <p:nvPr/>
        </p:nvPicPr>
        <p:blipFill>
          <a:blip r:embed="rId2" cstate="print"/>
          <a:stretch>
            <a:fillRect/>
          </a:stretch>
        </p:blipFill>
        <p:spPr>
          <a:xfrm>
            <a:off x="0" y="0"/>
            <a:ext cx="9144000" cy="6858000"/>
          </a:xfrm>
          <a:prstGeom prst="rect">
            <a:avLst/>
          </a:prstGeom>
        </p:spPr>
      </p:pic>
      <p:sp>
        <p:nvSpPr>
          <p:cNvPr id="2" name="1 - Τίτλος"/>
          <p:cNvSpPr>
            <a:spLocks noGrp="1"/>
          </p:cNvSpPr>
          <p:nvPr>
            <p:ph type="title"/>
          </p:nvPr>
        </p:nvSpPr>
        <p:spPr>
          <a:xfrm rot="20907015">
            <a:off x="18001" y="438638"/>
            <a:ext cx="3946165" cy="1156990"/>
          </a:xfrm>
        </p:spPr>
        <p:txBody>
          <a:bodyPr>
            <a:normAutofit fontScale="90000"/>
          </a:bodyPr>
          <a:lstStyle/>
          <a:p>
            <a:r>
              <a:rPr lang="el-GR" b="1" dirty="0" smtClean="0">
                <a:solidFill>
                  <a:srgbClr val="FFC000"/>
                </a:solidFill>
                <a:latin typeface="Comic Sans MS" pitchFamily="66" charset="0"/>
              </a:rPr>
              <a:t>Το φως και οι φωτοσκιάσεις στη ζωγραφική</a:t>
            </a:r>
            <a:endParaRPr lang="el-GR" dirty="0">
              <a:solidFill>
                <a:srgbClr val="FFC000"/>
              </a:solidFill>
              <a:latin typeface="Comic Sans MS" pitchFamily="66" charset="0"/>
            </a:endParaRPr>
          </a:p>
        </p:txBody>
      </p:sp>
      <p:sp>
        <p:nvSpPr>
          <p:cNvPr id="3" name="2 - Θέση περιεχομένου"/>
          <p:cNvSpPr>
            <a:spLocks noGrp="1"/>
          </p:cNvSpPr>
          <p:nvPr>
            <p:ph idx="1"/>
          </p:nvPr>
        </p:nvSpPr>
        <p:spPr>
          <a:xfrm>
            <a:off x="4067944" y="4941168"/>
            <a:ext cx="5076056" cy="1916832"/>
          </a:xfrm>
        </p:spPr>
        <p:txBody>
          <a:bodyPr>
            <a:noAutofit/>
          </a:bodyPr>
          <a:lstStyle/>
          <a:p>
            <a:pPr algn="ctr">
              <a:buNone/>
            </a:pPr>
            <a:r>
              <a:rPr lang="el-GR" sz="2200" b="1" dirty="0" smtClean="0">
                <a:latin typeface="Comic Sans MS" panose="030F0702030302020204" pitchFamily="66" charset="0"/>
              </a:rPr>
              <a:t>    </a:t>
            </a:r>
            <a:r>
              <a:rPr lang="el-GR" sz="2200" b="1" dirty="0" smtClean="0">
                <a:solidFill>
                  <a:schemeClr val="bg1"/>
                </a:solidFill>
                <a:latin typeface="Comic Sans MS" pitchFamily="66" charset="0"/>
              </a:rPr>
              <a:t>Η </a:t>
            </a:r>
            <a:r>
              <a:rPr lang="el-GR" sz="2200" b="1" dirty="0">
                <a:solidFill>
                  <a:schemeClr val="bg1"/>
                </a:solidFill>
                <a:latin typeface="Comic Sans MS" pitchFamily="66" charset="0"/>
              </a:rPr>
              <a:t>αλληλεπίδραση </a:t>
            </a:r>
            <a:r>
              <a:rPr lang="el-GR" sz="2200" b="1" dirty="0" smtClean="0">
                <a:solidFill>
                  <a:schemeClr val="bg1"/>
                </a:solidFill>
                <a:latin typeface="Comic Sans MS" pitchFamily="66" charset="0"/>
              </a:rPr>
              <a:t>φωτός-σκιάς στα αντικείμενα, </a:t>
            </a:r>
            <a:r>
              <a:rPr lang="el-GR" sz="2200" b="1" dirty="0">
                <a:solidFill>
                  <a:schemeClr val="bg1"/>
                </a:solidFill>
                <a:latin typeface="Comic Sans MS" pitchFamily="66" charset="0"/>
              </a:rPr>
              <a:t>απασχολεί </a:t>
            </a:r>
            <a:r>
              <a:rPr lang="el-GR" sz="2200" b="1" dirty="0" smtClean="0">
                <a:solidFill>
                  <a:schemeClr val="bg1"/>
                </a:solidFill>
                <a:latin typeface="Comic Sans MS" pitchFamily="66" charset="0"/>
              </a:rPr>
              <a:t>κάθε ζωγράφο που </a:t>
            </a:r>
            <a:r>
              <a:rPr lang="el-GR" sz="2200" b="1" dirty="0">
                <a:solidFill>
                  <a:schemeClr val="bg1"/>
                </a:solidFill>
                <a:latin typeface="Comic Sans MS" pitchFamily="66" charset="0"/>
              </a:rPr>
              <a:t>θέλει να </a:t>
            </a:r>
            <a:r>
              <a:rPr lang="el-GR" sz="2200" b="1" dirty="0" smtClean="0">
                <a:solidFill>
                  <a:schemeClr val="bg1"/>
                </a:solidFill>
                <a:latin typeface="Comic Sans MS" pitchFamily="66" charset="0"/>
              </a:rPr>
              <a:t>αναπαραστήσει τον </a:t>
            </a:r>
            <a:r>
              <a:rPr lang="el-GR" sz="2200" b="1" dirty="0">
                <a:solidFill>
                  <a:schemeClr val="bg1"/>
                </a:solidFill>
                <a:latin typeface="Comic Sans MS" pitchFamily="66" charset="0"/>
              </a:rPr>
              <a:t>κόσμο </a:t>
            </a:r>
            <a:r>
              <a:rPr lang="el-GR" sz="2200" b="1" dirty="0" smtClean="0">
                <a:solidFill>
                  <a:schemeClr val="bg1"/>
                </a:solidFill>
                <a:latin typeface="Comic Sans MS" pitchFamily="66" charset="0"/>
              </a:rPr>
              <a:t>που </a:t>
            </a:r>
            <a:r>
              <a:rPr lang="el-GR" sz="2200" b="1" dirty="0">
                <a:solidFill>
                  <a:schemeClr val="bg1"/>
                </a:solidFill>
                <a:latin typeface="Comic Sans MS" pitchFamily="66" charset="0"/>
              </a:rPr>
              <a:t>βλέπει</a:t>
            </a:r>
            <a:r>
              <a:rPr lang="el-GR" sz="2200" b="1" dirty="0" smtClean="0">
                <a:solidFill>
                  <a:schemeClr val="bg1"/>
                </a:solidFill>
                <a:latin typeface="Comic Sans MS" pitchFamily="66" charset="0"/>
              </a:rPr>
              <a:t>.</a:t>
            </a:r>
            <a:endParaRPr lang="el-GR" sz="2200" b="1" dirty="0">
              <a:solidFill>
                <a:schemeClr val="bg1"/>
              </a:solidFill>
              <a:latin typeface="Comic Sans MS"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a:xfrm rot="20777193">
            <a:off x="-398509" y="1515696"/>
            <a:ext cx="4799809" cy="2383134"/>
          </a:xfrm>
        </p:spPr>
        <p:txBody>
          <a:bodyPr>
            <a:noAutofit/>
          </a:bodyPr>
          <a:lstStyle/>
          <a:p>
            <a:r>
              <a:rPr lang="en-US" b="1" dirty="0" smtClean="0">
                <a:solidFill>
                  <a:srgbClr val="C00000"/>
                </a:solidFill>
                <a:effectLst>
                  <a:outerShdw blurRad="38100" dist="38100" dir="2700000" algn="tl">
                    <a:srgbClr val="000000">
                      <a:alpha val="43137"/>
                    </a:srgbClr>
                  </a:outerShdw>
                </a:effectLst>
                <a:latin typeface="Comic Sans MS" panose="030F0702030302020204" pitchFamily="66" charset="0"/>
              </a:rPr>
              <a:t>Mona Lisa</a:t>
            </a:r>
            <a:r>
              <a:rPr lang="el-GR" b="1" dirty="0" smtClean="0">
                <a:solidFill>
                  <a:srgbClr val="C00000"/>
                </a:solidFill>
                <a:effectLst>
                  <a:outerShdw blurRad="38100" dist="38100" dir="2700000" algn="tl">
                    <a:srgbClr val="000000">
                      <a:alpha val="43137"/>
                    </a:srgbClr>
                  </a:outerShdw>
                </a:effectLst>
                <a:latin typeface="Comic Sans MS" panose="030F0702030302020204" pitchFamily="66" charset="0"/>
              </a:rPr>
              <a:t/>
            </a:r>
            <a:br>
              <a:rPr lang="el-GR" b="1" dirty="0" smtClean="0">
                <a:solidFill>
                  <a:srgbClr val="C00000"/>
                </a:solidFill>
                <a:effectLst>
                  <a:outerShdw blurRad="38100" dist="38100" dir="2700000" algn="tl">
                    <a:srgbClr val="000000">
                      <a:alpha val="43137"/>
                    </a:srgbClr>
                  </a:outerShdw>
                </a:effectLst>
                <a:latin typeface="Comic Sans MS" panose="030F0702030302020204" pitchFamily="66" charset="0"/>
              </a:rPr>
            </a:br>
            <a:r>
              <a:rPr lang="en-US" dirty="0" smtClean="0">
                <a:latin typeface="Comic Sans MS" panose="030F0702030302020204" pitchFamily="66" charset="0"/>
              </a:rPr>
              <a:t/>
            </a:r>
            <a:br>
              <a:rPr lang="en-US" dirty="0" smtClean="0">
                <a:latin typeface="Comic Sans MS" panose="030F0702030302020204" pitchFamily="66" charset="0"/>
              </a:rPr>
            </a:br>
            <a:r>
              <a:rPr lang="en-US" dirty="0" smtClean="0">
                <a:latin typeface="Comic Sans MS" panose="030F0702030302020204" pitchFamily="66" charset="0"/>
              </a:rPr>
              <a:t>Leonardo Da </a:t>
            </a:r>
            <a:r>
              <a:rPr lang="el-GR" dirty="0" smtClean="0">
                <a:latin typeface="Comic Sans MS" panose="030F0702030302020204" pitchFamily="66" charset="0"/>
              </a:rPr>
              <a:t/>
            </a:r>
            <a:br>
              <a:rPr lang="el-GR" dirty="0" smtClean="0">
                <a:latin typeface="Comic Sans MS" panose="030F0702030302020204" pitchFamily="66" charset="0"/>
              </a:rPr>
            </a:br>
            <a:r>
              <a:rPr lang="en-US" dirty="0" smtClean="0">
                <a:latin typeface="Comic Sans MS" panose="030F0702030302020204" pitchFamily="66" charset="0"/>
              </a:rPr>
              <a:t>Vinci</a:t>
            </a:r>
            <a:endParaRPr lang="el-GR" dirty="0">
              <a:latin typeface="Comic Sans MS" panose="030F0702030302020204" pitchFamily="66" charset="0"/>
            </a:endParaRPr>
          </a:p>
        </p:txBody>
      </p:sp>
      <p:pic>
        <p:nvPicPr>
          <p:cNvPr id="3" name="2 - Εικόνα" descr="Mona_Lisa,_by_Leonardo_da_Vinci,_from_C2RMF_retouched.jpg"/>
          <p:cNvPicPr>
            <a:picLocks noChangeAspect="1"/>
          </p:cNvPicPr>
          <p:nvPr/>
        </p:nvPicPr>
        <p:blipFill>
          <a:blip r:embed="rId2" cstate="print"/>
          <a:stretch>
            <a:fillRect/>
          </a:stretch>
        </p:blipFill>
        <p:spPr>
          <a:xfrm>
            <a:off x="4067944" y="0"/>
            <a:ext cx="5076056" cy="6858000"/>
          </a:xfrm>
          <a:prstGeom prst="rect">
            <a:avLst/>
          </a:prstGeom>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Θέμα του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Θέμα του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824</TotalTime>
  <Words>1725</Words>
  <Application>Microsoft Office PowerPoint</Application>
  <PresentationFormat>Προβολή στην οθόνη (4:3)</PresentationFormat>
  <Paragraphs>309</Paragraphs>
  <Slides>67</Slides>
  <Notes>2</Notes>
  <HiddenSlides>0</HiddenSlides>
  <MMClips>1</MMClips>
  <ScaleCrop>false</ScaleCrop>
  <HeadingPairs>
    <vt:vector size="4" baseType="variant">
      <vt:variant>
        <vt:lpstr>Θέμα</vt:lpstr>
      </vt:variant>
      <vt:variant>
        <vt:i4>1</vt:i4>
      </vt:variant>
      <vt:variant>
        <vt:lpstr>Τίτλοι διαφανειών</vt:lpstr>
      </vt:variant>
      <vt:variant>
        <vt:i4>67</vt:i4>
      </vt:variant>
    </vt:vector>
  </HeadingPairs>
  <TitlesOfParts>
    <vt:vector size="68" baseType="lpstr">
      <vt:lpstr>Θέμα του Office</vt:lpstr>
      <vt:lpstr>Διαφάνεια 1</vt:lpstr>
      <vt:lpstr>Διαφάνεια 2</vt:lpstr>
      <vt:lpstr>Διαφάνεια 3</vt:lpstr>
      <vt:lpstr>Διαφάνεια 4</vt:lpstr>
      <vt:lpstr>  Το φως. Η σκιά. Τα φαινόμενα.       Ο Φυσικός και ο Ζωγράφος</vt:lpstr>
      <vt:lpstr>Διαφάνεια 6</vt:lpstr>
      <vt:lpstr>Διαφάνεια 7</vt:lpstr>
      <vt:lpstr>Το φως και οι φωτοσκιάσεις στη ζωγραφική</vt:lpstr>
      <vt:lpstr>Mona Lisa  Leonardo Da  Vinci</vt:lpstr>
      <vt:lpstr>Διαφάνεια 10</vt:lpstr>
      <vt:lpstr>Διαφάνεια 11</vt:lpstr>
      <vt:lpstr>Διαφάνεια 12</vt:lpstr>
      <vt:lpstr>Διαφάνεια 13</vt:lpstr>
      <vt:lpstr>Διαφάνεια 14</vt:lpstr>
      <vt:lpstr>Διαφάνεια 15</vt:lpstr>
      <vt:lpstr>Τα χρώματα του ζωγράφου… </vt:lpstr>
      <vt:lpstr>Διαφάνεια 17</vt:lpstr>
      <vt:lpstr>Διαφάνεια 18</vt:lpstr>
      <vt:lpstr>Διαφάνεια 19</vt:lpstr>
      <vt:lpstr>Διαφάνεια 20</vt:lpstr>
      <vt:lpstr>Διαφάνεια 21</vt:lpstr>
      <vt:lpstr>Διαφάνεια 22</vt:lpstr>
      <vt:lpstr>Διαφάνεια 23</vt:lpstr>
      <vt:lpstr>Διαφάνεια 24</vt:lpstr>
      <vt:lpstr>Διαφάνεια 25</vt:lpstr>
      <vt:lpstr>Διαφάνεια 26</vt:lpstr>
      <vt:lpstr>Διαφάνεια 27</vt:lpstr>
      <vt:lpstr>Διαφάνεια 28</vt:lpstr>
      <vt:lpstr>Διαφάνεια 29</vt:lpstr>
      <vt:lpstr>Διαφάνεια 30</vt:lpstr>
      <vt:lpstr>Διαφάνεια 31</vt:lpstr>
      <vt:lpstr>Διαφάνεια 32</vt:lpstr>
      <vt:lpstr>Διαφάνεια 33</vt:lpstr>
      <vt:lpstr>Διαφάνεια 34</vt:lpstr>
      <vt:lpstr>Διαφάνεια 35</vt:lpstr>
      <vt:lpstr>Διαφάνεια 36</vt:lpstr>
      <vt:lpstr>Διαφάνεια 37</vt:lpstr>
      <vt:lpstr>Διαφάνεια 38</vt:lpstr>
      <vt:lpstr>Διαφάνεια 39</vt:lpstr>
      <vt:lpstr>Διαφάνεια 40</vt:lpstr>
      <vt:lpstr>Διαφάνεια 41</vt:lpstr>
      <vt:lpstr>“Ηφαιστειακή Έκρηξη του Βεζοβίου” </vt:lpstr>
      <vt:lpstr>Διαφάνεια 43</vt:lpstr>
      <vt:lpstr>Vincent van Gogh, 1888.</vt:lpstr>
      <vt:lpstr>O πίνακας του Βαν Γκονγκ ζωντανεύει:</vt:lpstr>
      <vt:lpstr>Διαφάνεια 46</vt:lpstr>
      <vt:lpstr>Διαφάνεια 47</vt:lpstr>
      <vt:lpstr>Οι επιστημονικές επαναστάσεις  του 20ου αιώνα</vt:lpstr>
      <vt:lpstr>Ειδική Θεωρία της Σχετικότητας  </vt:lpstr>
      <vt:lpstr>Γενική Θεωρία της Σχετικότητας  </vt:lpstr>
      <vt:lpstr>Διαφάνεια 51</vt:lpstr>
      <vt:lpstr>Διαφάνεια 52</vt:lpstr>
      <vt:lpstr>Διαφάνεια 53</vt:lpstr>
      <vt:lpstr>Διαφάνεια 54</vt:lpstr>
      <vt:lpstr>Διαφάνεια 55</vt:lpstr>
      <vt:lpstr>Διαφάνεια 56</vt:lpstr>
      <vt:lpstr>Διαφάνεια 57</vt:lpstr>
      <vt:lpstr>Διαφάνεια 58</vt:lpstr>
      <vt:lpstr>Διαφάνεια 59</vt:lpstr>
      <vt:lpstr>Διαφάνεια 60</vt:lpstr>
      <vt:lpstr>Διαφάνεια 61</vt:lpstr>
      <vt:lpstr>Διαφάνεια 62</vt:lpstr>
      <vt:lpstr>Διαφάνεια 63</vt:lpstr>
      <vt:lpstr>Διαφάνεια 64</vt:lpstr>
      <vt:lpstr>Διαφάνεια 65</vt:lpstr>
      <vt:lpstr>Διαφάνεια 66</vt:lpstr>
      <vt:lpstr>Διαφάνεια 67</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Παρουσίαση του PowerPoint</dc:title>
  <dc:creator>anty</dc:creator>
  <cp:lastModifiedBy>Vaso</cp:lastModifiedBy>
  <cp:revision>94</cp:revision>
  <dcterms:created xsi:type="dcterms:W3CDTF">2014-01-19T21:53:47Z</dcterms:created>
  <dcterms:modified xsi:type="dcterms:W3CDTF">2014-02-03T20:46:18Z</dcterms:modified>
</cp:coreProperties>
</file>