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1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EDEA460-DC4B-475A-8448-3A7A8EB8CDC1}" type="datetimeFigureOut">
              <a:rPr lang="en-GB" smtClean="0"/>
              <a:t>20/04/2016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A970260-9CD7-4AD7-BFF9-86BFCB72CB21}" type="slidenum">
              <a:rPr lang="en-GB" smtClean="0"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543800" cy="2152650"/>
          </a:xfrm>
        </p:spPr>
        <p:txBody>
          <a:bodyPr/>
          <a:lstStyle/>
          <a:p>
            <a:r>
              <a:rPr lang="en-US" dirty="0" smtClean="0"/>
              <a:t>Project </a:t>
            </a:r>
            <a:r>
              <a:rPr lang="el-GR" dirty="0" smtClean="0"/>
              <a:t>Β’ Λυκείου</a:t>
            </a:r>
            <a:br>
              <a:rPr lang="el-GR" dirty="0" smtClean="0"/>
            </a:br>
            <a:r>
              <a:rPr lang="el-GR" dirty="0" smtClean="0"/>
              <a:t>Ομάδα: </a:t>
            </a:r>
            <a:r>
              <a:rPr lang="en-US" dirty="0" err="1" smtClean="0"/>
              <a:t>6GODS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23728" y="3356992"/>
            <a:ext cx="6172200" cy="685800"/>
          </a:xfrm>
        </p:spPr>
        <p:txBody>
          <a:bodyPr>
            <a:normAutofit/>
          </a:bodyPr>
          <a:lstStyle/>
          <a:p>
            <a:r>
              <a:rPr lang="el-GR" sz="2400" dirty="0" smtClean="0"/>
              <a:t>Η Γλώσσα Προγραμματισμού </a:t>
            </a:r>
            <a:r>
              <a:rPr lang="en-US" sz="2400" dirty="0" smtClean="0"/>
              <a:t>JavaScript</a:t>
            </a:r>
            <a:endParaRPr lang="en-GB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33056"/>
            <a:ext cx="3658669" cy="243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34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2276872"/>
            <a:ext cx="7776864" cy="4104456"/>
          </a:xfrm>
        </p:spPr>
        <p:txBody>
          <a:bodyPr>
            <a:normAutofit lnSpcReduction="10000"/>
          </a:bodyPr>
          <a:lstStyle/>
          <a:p>
            <a:r>
              <a:rPr lang="el-GR" dirty="0">
                <a:effectLst/>
              </a:rPr>
              <a:t> </a:t>
            </a:r>
            <a:r>
              <a:rPr lang="el-GR" dirty="0" smtClean="0">
                <a:effectLst/>
              </a:rPr>
              <a:t>Δημιουργήθηκε </a:t>
            </a:r>
            <a:r>
              <a:rPr lang="el-GR" dirty="0">
                <a:effectLst/>
              </a:rPr>
              <a:t>αρχικά από τον </a:t>
            </a:r>
            <a:r>
              <a:rPr lang="el-GR" dirty="0" err="1">
                <a:effectLst/>
              </a:rPr>
              <a:t>Brendan</a:t>
            </a:r>
            <a:r>
              <a:rPr lang="el-GR" dirty="0">
                <a:effectLst/>
              </a:rPr>
              <a:t> </a:t>
            </a:r>
            <a:r>
              <a:rPr lang="el-GR" dirty="0" err="1">
                <a:effectLst/>
              </a:rPr>
              <a:t>Eich</a:t>
            </a:r>
            <a:r>
              <a:rPr lang="el-GR" dirty="0">
                <a:effectLst/>
              </a:rPr>
              <a:t> της εταιρείας </a:t>
            </a:r>
            <a:r>
              <a:rPr lang="el-GR" dirty="0" err="1">
                <a:effectLst/>
              </a:rPr>
              <a:t>Netscape</a:t>
            </a:r>
            <a:r>
              <a:rPr lang="el-GR" dirty="0">
                <a:effectLst/>
              </a:rPr>
              <a:t> με την επωνυμία </a:t>
            </a:r>
            <a:r>
              <a:rPr lang="el-GR" dirty="0" err="1" smtClean="0">
                <a:effectLst/>
              </a:rPr>
              <a:t>Mocha</a:t>
            </a:r>
            <a:r>
              <a:rPr lang="en-US" dirty="0" smtClean="0">
                <a:effectLst/>
              </a:rPr>
              <a:t>.</a:t>
            </a:r>
            <a:endParaRPr lang="el-GR" dirty="0" smtClean="0">
              <a:effectLst/>
            </a:endParaRPr>
          </a:p>
          <a:p>
            <a:r>
              <a:rPr lang="el-GR" dirty="0">
                <a:effectLst/>
              </a:rPr>
              <a:t>Κ</a:t>
            </a:r>
            <a:r>
              <a:rPr lang="el-GR" dirty="0" smtClean="0">
                <a:effectLst/>
              </a:rPr>
              <a:t>υκλοφόρησε πρώτη φορά τον Σεπτέμβρη του 1995 με το όνομα </a:t>
            </a:r>
            <a:r>
              <a:rPr lang="en-US" dirty="0" err="1" smtClean="0">
                <a:effectLst/>
              </a:rPr>
              <a:t>LiveScript</a:t>
            </a:r>
            <a:r>
              <a:rPr lang="en-US" dirty="0" smtClean="0">
                <a:effectLst/>
              </a:rPr>
              <a:t>.</a:t>
            </a:r>
            <a:endParaRPr lang="el-GR" dirty="0" smtClean="0">
              <a:effectLst/>
            </a:endParaRPr>
          </a:p>
          <a:p>
            <a:r>
              <a:rPr lang="el-GR" dirty="0" smtClean="0">
                <a:effectLst/>
              </a:rPr>
              <a:t>Αργότερα μετονομάστηκε σε </a:t>
            </a:r>
            <a:r>
              <a:rPr lang="el-GR" dirty="0" err="1" smtClean="0">
                <a:effectLst/>
              </a:rPr>
              <a:t>JavaScript</a:t>
            </a:r>
            <a:r>
              <a:rPr lang="el-GR" dirty="0" smtClean="0">
                <a:effectLst/>
              </a:rPr>
              <a:t> τον Δεκέμβριο του ίδιου έτους, </a:t>
            </a:r>
            <a:r>
              <a:rPr lang="el-GR" dirty="0">
                <a:effectLst/>
              </a:rPr>
              <a:t>καθώς η ανάπτυξή της επηρεάστηκε περισσότερο από τη γλώσσα προγραμματισμού </a:t>
            </a:r>
            <a:r>
              <a:rPr lang="el-GR" dirty="0" err="1" smtClean="0">
                <a:effectLst/>
              </a:rPr>
              <a:t>Java</a:t>
            </a:r>
            <a:r>
              <a:rPr lang="en-US" dirty="0" smtClean="0">
                <a:effectLst/>
              </a:rPr>
              <a:t>.</a:t>
            </a:r>
          </a:p>
          <a:p>
            <a:r>
              <a:rPr lang="el-GR" dirty="0">
                <a:effectLst/>
              </a:rPr>
              <a:t>Τον Ιανουάριο του 2009, το έργο </a:t>
            </a:r>
            <a:r>
              <a:rPr lang="el-GR" dirty="0" err="1">
                <a:effectLst/>
              </a:rPr>
              <a:t>CommonJS</a:t>
            </a:r>
            <a:r>
              <a:rPr lang="el-GR" dirty="0">
                <a:effectLst/>
              </a:rPr>
              <a:t> ιδρύθηκε με στόχο τον καθορισμό ενός κοινού προτύπου βιβλιοθήκης κυρίως για την ανάπτυξη της </a:t>
            </a:r>
            <a:r>
              <a:rPr lang="el-GR" dirty="0" err="1">
                <a:effectLst/>
              </a:rPr>
              <a:t>JavaScript</a:t>
            </a:r>
            <a:r>
              <a:rPr lang="el-GR" dirty="0">
                <a:effectLst/>
              </a:rPr>
              <a:t> έξω από το πρόγραμμα περιήγησης και μέσα σε άλλες τεχνολογίες (π.χ. </a:t>
            </a:r>
            <a:r>
              <a:rPr lang="el-GR" dirty="0" err="1">
                <a:effectLst/>
              </a:rPr>
              <a:t>server</a:t>
            </a:r>
            <a:r>
              <a:rPr lang="el-GR" dirty="0">
                <a:effectLst/>
              </a:rPr>
              <a:t>-</a:t>
            </a:r>
            <a:r>
              <a:rPr lang="el-GR" dirty="0" err="1">
                <a:effectLst/>
              </a:rPr>
              <a:t>side</a:t>
            </a:r>
            <a:r>
              <a:rPr lang="el-GR" dirty="0">
                <a:effectLst/>
              </a:rPr>
              <a:t>).</a:t>
            </a:r>
            <a:endParaRPr lang="en-GB" dirty="0">
              <a:effectLst/>
            </a:endParaRPr>
          </a:p>
          <a:p>
            <a:endParaRPr lang="el-GR" dirty="0" smtClean="0">
              <a:effectLst/>
            </a:endParaRPr>
          </a:p>
          <a:p>
            <a:endParaRPr lang="el-GR" dirty="0" smtClean="0">
              <a:effectLst/>
            </a:endParaRP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914400"/>
          </a:xfrm>
        </p:spPr>
        <p:txBody>
          <a:bodyPr/>
          <a:lstStyle/>
          <a:p>
            <a:pPr algn="ctr"/>
            <a:r>
              <a:rPr lang="el-GR" dirty="0" smtClean="0"/>
              <a:t>Η ιστορία της </a:t>
            </a:r>
            <a:r>
              <a:rPr lang="en-US" dirty="0" smtClean="0"/>
              <a:t>JavaScript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451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1412776"/>
            <a:ext cx="7776864" cy="3744416"/>
          </a:xfrm>
        </p:spPr>
        <p:txBody>
          <a:bodyPr/>
          <a:lstStyle/>
          <a:p>
            <a:r>
              <a:rPr lang="el-GR" dirty="0" smtClean="0"/>
              <a:t>Είναι μία γλώσσα που στέκεται «στο πλευρό του πελάτη» (</a:t>
            </a:r>
            <a:r>
              <a:rPr lang="en-US" dirty="0" smtClean="0"/>
              <a:t>client-side) </a:t>
            </a:r>
            <a:r>
              <a:rPr lang="el-GR" dirty="0" smtClean="0"/>
              <a:t>και χρησιμοποιείται κυρίως για την εκτέλεση κώδικα σε ιστοσελίδες.</a:t>
            </a:r>
          </a:p>
          <a:p>
            <a:r>
              <a:rPr lang="el-GR" dirty="0" smtClean="0"/>
              <a:t>Η </a:t>
            </a:r>
            <a:r>
              <a:rPr lang="en-US" dirty="0" smtClean="0"/>
              <a:t>JavaScript </a:t>
            </a:r>
            <a:r>
              <a:rPr lang="el-GR" dirty="0" smtClean="0"/>
              <a:t>είναι μία από τις πιο δημοφιλείς γλώσσες προγραμματισμού παρά το γεγονός ότι έχει υποτιμηθεί από πολλούς καθώς το πλήθος των ατόμων που την χρησιμοποιούν είναι ερασιτέχνες και όχι επαγγελματίες προγραμματιστές.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914400"/>
          </a:xfrm>
        </p:spPr>
        <p:txBody>
          <a:bodyPr/>
          <a:lstStyle/>
          <a:p>
            <a:pPr algn="ctr"/>
            <a:r>
              <a:rPr lang="el-GR" dirty="0" smtClean="0"/>
              <a:t>Τι είναι η </a:t>
            </a:r>
            <a:r>
              <a:rPr lang="en-US" dirty="0" smtClean="0"/>
              <a:t>JavaScript;</a:t>
            </a:r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725144"/>
            <a:ext cx="3028950" cy="18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951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5589278"/>
              </p:ext>
            </p:extLst>
          </p:nvPr>
        </p:nvGraphicFramePr>
        <p:xfrm>
          <a:off x="684213" y="1628775"/>
          <a:ext cx="7775576" cy="385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7788"/>
                <a:gridCol w="38877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Java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JavaScript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Περίπλοκη</a:t>
                      </a:r>
                      <a:r>
                        <a:rPr lang="el-GR" baseline="0" dirty="0" smtClean="0"/>
                        <a:t> στη χρήση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Σχετικά εύκολη στη χρήση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Τα προγράμματα μεταγλωττίζονται σε εκτελέσιμα έγγραφα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Τα</a:t>
                      </a:r>
                      <a:r>
                        <a:rPr lang="el-G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προγράμματα ενσωματώνονται στη σελίδα με τη μορφή σεναρίου 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Η</a:t>
                      </a:r>
                      <a:r>
                        <a:rPr lang="el-GR" baseline="0" dirty="0" smtClean="0"/>
                        <a:t> ταχύτητα των εφαρμογών εξαρτάται από την παροχή </a:t>
                      </a:r>
                      <a:r>
                        <a:rPr lang="en-US" baseline="0" dirty="0" smtClean="0"/>
                        <a:t>Internet</a:t>
                      </a:r>
                      <a:r>
                        <a:rPr lang="el-GR" baseline="0" dirty="0" smtClean="0"/>
                        <a:t>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Η</a:t>
                      </a:r>
                      <a:r>
                        <a:rPr lang="en-US" dirty="0" smtClean="0"/>
                        <a:t> JavaScript </a:t>
                      </a:r>
                      <a:r>
                        <a:rPr lang="el-GR" dirty="0" smtClean="0"/>
                        <a:t>τρέχει πάρα πολύ γρήγορα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Έχει</a:t>
                      </a:r>
                      <a:r>
                        <a:rPr lang="el-GR" baseline="0" dirty="0" smtClean="0"/>
                        <a:t> περισσότερες δυνατότητες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Είναι πιο</a:t>
                      </a:r>
                      <a:r>
                        <a:rPr lang="el-GR" baseline="0" dirty="0" smtClean="0"/>
                        <a:t> κατάλληλη για σχετικά απλές εφαρμογές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Έχει αυστηρούς κανόνες γύρω από την χρήση μεταβλητών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Είναι πιο χαλαρή στη χρήση μεταβλητών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914400"/>
          </a:xfrm>
        </p:spPr>
        <p:txBody>
          <a:bodyPr/>
          <a:lstStyle/>
          <a:p>
            <a:r>
              <a:rPr lang="el-GR" dirty="0" smtClean="0"/>
              <a:t>Διαφορές </a:t>
            </a:r>
            <a:r>
              <a:rPr lang="en-US" dirty="0" smtClean="0"/>
              <a:t>Java - JavaScript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0294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2060848"/>
            <a:ext cx="7776864" cy="4536504"/>
          </a:xfrm>
        </p:spPr>
        <p:txBody>
          <a:bodyPr/>
          <a:lstStyle/>
          <a:p>
            <a:r>
              <a:rPr lang="el-GR" dirty="0" smtClean="0"/>
              <a:t>Πολυμερή έγγραφα με πλαίσια</a:t>
            </a:r>
          </a:p>
          <a:p>
            <a:r>
              <a:rPr lang="el-GR" dirty="0" err="1" smtClean="0"/>
              <a:t>Επαναφόρτωση</a:t>
            </a:r>
            <a:r>
              <a:rPr lang="el-GR" dirty="0" smtClean="0"/>
              <a:t> μέρους του παραθύρου</a:t>
            </a:r>
          </a:p>
          <a:p>
            <a:r>
              <a:rPr lang="el-GR" dirty="0" smtClean="0"/>
              <a:t>Δημιουργία εγγράφων με αλληλεπίδραση</a:t>
            </a:r>
          </a:p>
          <a:p>
            <a:r>
              <a:rPr lang="el-GR" dirty="0" smtClean="0"/>
              <a:t>Καλύτερος έλεγχος στην αλληλεπίδραση με τον χρήστη</a:t>
            </a:r>
          </a:p>
          <a:p>
            <a:r>
              <a:rPr lang="el-GR" dirty="0" smtClean="0"/>
              <a:t>Έγγραφα με μνήμη</a:t>
            </a:r>
          </a:p>
          <a:p>
            <a:r>
              <a:rPr lang="el-GR" dirty="0" smtClean="0"/>
              <a:t>Ζωντανά έγγραφα</a:t>
            </a:r>
          </a:p>
          <a:p>
            <a:endParaRPr lang="el-GR" dirty="0" smtClean="0"/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980728"/>
            <a:ext cx="7543800" cy="914400"/>
          </a:xfrm>
        </p:spPr>
        <p:txBody>
          <a:bodyPr/>
          <a:lstStyle/>
          <a:p>
            <a:pPr algn="ctr"/>
            <a:r>
              <a:rPr lang="el-GR" dirty="0" smtClean="0"/>
              <a:t>Τι μπορώ να κάνω με τη </a:t>
            </a:r>
            <a:r>
              <a:rPr lang="en-US" dirty="0" smtClean="0"/>
              <a:t>JavaScript;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0294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1844824"/>
            <a:ext cx="7776864" cy="4536504"/>
          </a:xfrm>
        </p:spPr>
        <p:txBody>
          <a:bodyPr/>
          <a:lstStyle/>
          <a:p>
            <a:r>
              <a:rPr lang="el-GR" dirty="0" smtClean="0"/>
              <a:t>Κανόνες για τα ονόματα των μεταβλητών</a:t>
            </a:r>
          </a:p>
          <a:p>
            <a:pPr lvl="1"/>
            <a:r>
              <a:rPr lang="el-GR" dirty="0" smtClean="0"/>
              <a:t>Να ξεχωρίζουν τα πεζά από τα κεφαλαία γράμματα (</a:t>
            </a:r>
            <a:r>
              <a:rPr lang="en-US" dirty="0" smtClean="0"/>
              <a:t>case sensitive) </a:t>
            </a:r>
          </a:p>
          <a:p>
            <a:pPr lvl="1"/>
            <a:r>
              <a:rPr lang="el-GR" dirty="0" smtClean="0"/>
              <a:t>Προαιρετική χρήση του </a:t>
            </a:r>
            <a:r>
              <a:rPr lang="en-US" dirty="0" err="1" smtClean="0"/>
              <a:t>var</a:t>
            </a:r>
            <a:endParaRPr lang="el-GR" dirty="0" smtClean="0"/>
          </a:p>
          <a:p>
            <a:pPr lvl="1"/>
            <a:r>
              <a:rPr lang="el-GR" dirty="0" smtClean="0"/>
              <a:t>Να αρχίζουν από γράμμα ή _</a:t>
            </a:r>
          </a:p>
          <a:p>
            <a:r>
              <a:rPr lang="el-GR" dirty="0" smtClean="0"/>
              <a:t>Τελεστές Εκχώρησης</a:t>
            </a:r>
          </a:p>
          <a:p>
            <a:pPr lvl="1"/>
            <a:r>
              <a:rPr lang="el-GR" dirty="0">
                <a:effectLst/>
              </a:rPr>
              <a:t>=, καταχώριση τιμής, π.χ. a = 5;</a:t>
            </a:r>
            <a:endParaRPr lang="en-GB" dirty="0">
              <a:effectLst/>
            </a:endParaRPr>
          </a:p>
          <a:p>
            <a:pPr lvl="1"/>
            <a:r>
              <a:rPr lang="el-GR" dirty="0">
                <a:effectLst/>
              </a:rPr>
              <a:t>+=, αύξηση και καταχώριση, π.χ. a += 5;</a:t>
            </a:r>
            <a:endParaRPr lang="en-GB" dirty="0">
              <a:effectLst/>
            </a:endParaRPr>
          </a:p>
          <a:p>
            <a:pPr lvl="1"/>
            <a:r>
              <a:rPr lang="el-GR" dirty="0">
                <a:effectLst/>
              </a:rPr>
              <a:t>-=, μείωση και καταχώριση, π.χ. a -= 5;</a:t>
            </a:r>
            <a:endParaRPr lang="en-GB" dirty="0">
              <a:effectLst/>
            </a:endParaRPr>
          </a:p>
          <a:p>
            <a:pPr lvl="1"/>
            <a:r>
              <a:rPr lang="el-GR" dirty="0">
                <a:effectLst/>
              </a:rPr>
              <a:t>*=, πολλαπλασιασμός και καταχώριση, π.χ. a *= 5;</a:t>
            </a:r>
            <a:endParaRPr lang="en-GB" dirty="0">
              <a:effectLst/>
            </a:endParaRPr>
          </a:p>
          <a:p>
            <a:pPr lvl="1"/>
            <a:r>
              <a:rPr lang="el-GR" dirty="0">
                <a:effectLst/>
              </a:rPr>
              <a:t>/=, διαίρεση και καταχώριση, π.χ. a /= 5</a:t>
            </a:r>
            <a:r>
              <a:rPr lang="el-GR" dirty="0" smtClean="0">
                <a:effectLst/>
              </a:rPr>
              <a:t>;</a:t>
            </a:r>
            <a:endParaRPr lang="en-GB" dirty="0">
              <a:effectLst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836712"/>
            <a:ext cx="7543800" cy="914400"/>
          </a:xfrm>
        </p:spPr>
        <p:txBody>
          <a:bodyPr/>
          <a:lstStyle/>
          <a:p>
            <a:pPr algn="ctr"/>
            <a:r>
              <a:rPr lang="el-GR" dirty="0" smtClean="0"/>
              <a:t>Στοιχεία της γλώσσας </a:t>
            </a:r>
            <a:r>
              <a:rPr lang="en-US" dirty="0" smtClean="0"/>
              <a:t>JavaScript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78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2132856"/>
            <a:ext cx="7776864" cy="4536504"/>
          </a:xfrm>
        </p:spPr>
        <p:txBody>
          <a:bodyPr/>
          <a:lstStyle/>
          <a:p>
            <a:r>
              <a:rPr lang="el-GR" dirty="0" smtClean="0"/>
              <a:t>Τελεστές Σύγκρισης</a:t>
            </a:r>
          </a:p>
          <a:p>
            <a:pPr lvl="1"/>
            <a:r>
              <a:rPr lang="el-GR" dirty="0"/>
              <a:t> </a:t>
            </a:r>
            <a:r>
              <a:rPr lang="el-GR" dirty="0" smtClean="0"/>
              <a:t> ==, </a:t>
            </a:r>
            <a:r>
              <a:rPr lang="el-GR" dirty="0"/>
              <a:t>ίσο με.</a:t>
            </a:r>
          </a:p>
          <a:p>
            <a:pPr lvl="1"/>
            <a:r>
              <a:rPr lang="el-GR" dirty="0" smtClean="0"/>
              <a:t>  !=, </a:t>
            </a:r>
            <a:r>
              <a:rPr lang="el-GR" dirty="0"/>
              <a:t>όχι ίσο με.</a:t>
            </a:r>
          </a:p>
          <a:p>
            <a:pPr lvl="1"/>
            <a:r>
              <a:rPr lang="el-GR" dirty="0" smtClean="0"/>
              <a:t>  &gt;, </a:t>
            </a:r>
            <a:r>
              <a:rPr lang="el-GR" dirty="0"/>
              <a:t>μεγαλύτερο.</a:t>
            </a:r>
          </a:p>
          <a:p>
            <a:pPr lvl="1"/>
            <a:r>
              <a:rPr lang="el-GR" dirty="0" smtClean="0"/>
              <a:t>  &lt;, </a:t>
            </a:r>
            <a:r>
              <a:rPr lang="el-GR" dirty="0"/>
              <a:t>μικρότερο.</a:t>
            </a:r>
          </a:p>
          <a:p>
            <a:pPr lvl="1"/>
            <a:r>
              <a:rPr lang="el-GR" dirty="0" smtClean="0"/>
              <a:t>  &gt;=, </a:t>
            </a:r>
            <a:r>
              <a:rPr lang="el-GR" dirty="0"/>
              <a:t>μεγαλύτερο ή ίσο.</a:t>
            </a:r>
          </a:p>
          <a:p>
            <a:pPr lvl="1"/>
            <a:r>
              <a:rPr lang="el-GR" dirty="0" smtClean="0"/>
              <a:t>  &lt;=, </a:t>
            </a:r>
            <a:r>
              <a:rPr lang="el-GR" dirty="0"/>
              <a:t>μικρότερο ή ίσο.</a:t>
            </a:r>
          </a:p>
          <a:p>
            <a:r>
              <a:rPr lang="el-GR" dirty="0" smtClean="0"/>
              <a:t>Λογικοί </a:t>
            </a:r>
            <a:r>
              <a:rPr lang="el-GR" dirty="0"/>
              <a:t>Τελεστές</a:t>
            </a:r>
          </a:p>
          <a:p>
            <a:pPr lvl="1"/>
            <a:r>
              <a:rPr lang="el-GR" dirty="0" smtClean="0"/>
              <a:t>  &amp;&amp;, </a:t>
            </a:r>
            <a:r>
              <a:rPr lang="el-GR" dirty="0"/>
              <a:t>και.</a:t>
            </a:r>
          </a:p>
          <a:p>
            <a:pPr lvl="1"/>
            <a:r>
              <a:rPr lang="el-GR" dirty="0" smtClean="0"/>
              <a:t>  ||, </a:t>
            </a:r>
            <a:r>
              <a:rPr lang="el-GR" dirty="0"/>
              <a:t>ή.</a:t>
            </a:r>
          </a:p>
          <a:p>
            <a:pPr lvl="1"/>
            <a:r>
              <a:rPr lang="el-GR" dirty="0" smtClean="0"/>
              <a:t>  !, </a:t>
            </a:r>
            <a:r>
              <a:rPr lang="el-GR" dirty="0"/>
              <a:t>όχι.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836712"/>
            <a:ext cx="7543800" cy="914400"/>
          </a:xfrm>
        </p:spPr>
        <p:txBody>
          <a:bodyPr/>
          <a:lstStyle/>
          <a:p>
            <a:pPr algn="ctr"/>
            <a:r>
              <a:rPr lang="el-GR" dirty="0" smtClean="0"/>
              <a:t>Στοιχεία της γλώσσας </a:t>
            </a:r>
            <a:r>
              <a:rPr lang="en-US" dirty="0" smtClean="0"/>
              <a:t>JavaScript</a:t>
            </a:r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24944"/>
            <a:ext cx="3240360" cy="314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86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1628800"/>
            <a:ext cx="7776864" cy="4536504"/>
          </a:xfrm>
        </p:spPr>
        <p:txBody>
          <a:bodyPr>
            <a:normAutofit fontScale="92500" lnSpcReduction="20000"/>
          </a:bodyPr>
          <a:lstStyle/>
          <a:p>
            <a:pPr marL="18288" indent="0">
              <a:buNone/>
            </a:pPr>
            <a:r>
              <a:rPr lang="en-GB" dirty="0"/>
              <a:t>&lt;HTML&gt;</a:t>
            </a:r>
            <a:br>
              <a:rPr lang="en-GB" dirty="0"/>
            </a:br>
            <a:r>
              <a:rPr lang="en-GB" dirty="0"/>
              <a:t>&lt;HEAD&gt;</a:t>
            </a:r>
            <a:br>
              <a:rPr lang="en-GB" dirty="0"/>
            </a:br>
            <a:r>
              <a:rPr lang="en-GB" dirty="0"/>
              <a:t>&lt;TITLE&gt; Second program for book &lt;/TITLE&gt;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&lt;SCRIPT LANGUAGE = "JavaScript"&gt;</a:t>
            </a:r>
            <a:br>
              <a:rPr lang="en-GB" dirty="0"/>
            </a:br>
            <a:r>
              <a:rPr lang="en-GB" dirty="0" err="1"/>
              <a:t>var</a:t>
            </a:r>
            <a:r>
              <a:rPr lang="en-GB" dirty="0"/>
              <a:t> no, //Number to be input</a:t>
            </a:r>
            <a:br>
              <a:rPr lang="en-GB" dirty="0"/>
            </a:br>
            <a:r>
              <a:rPr lang="en-GB" dirty="0"/>
              <a:t>double; //Double the number</a:t>
            </a:r>
            <a:br>
              <a:rPr lang="en-GB" dirty="0"/>
            </a:br>
            <a:r>
              <a:rPr lang="en-GB" dirty="0"/>
              <a:t>no = </a:t>
            </a:r>
            <a:r>
              <a:rPr lang="en-GB" dirty="0" err="1"/>
              <a:t>window.prompt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("Give a number and I will double it", "0");</a:t>
            </a:r>
            <a:br>
              <a:rPr lang="en-GB" dirty="0"/>
            </a:br>
            <a:r>
              <a:rPr lang="en-GB" dirty="0"/>
              <a:t>double = 2*</a:t>
            </a:r>
            <a:r>
              <a:rPr lang="en-GB" dirty="0" err="1"/>
              <a:t>parseInt</a:t>
            </a:r>
            <a:r>
              <a:rPr lang="en-GB" dirty="0"/>
              <a:t>(no);</a:t>
            </a:r>
            <a:br>
              <a:rPr lang="en-GB" dirty="0"/>
            </a:br>
            <a:r>
              <a:rPr lang="en-GB" dirty="0" err="1"/>
              <a:t>document.writeln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("&lt;</a:t>
            </a:r>
            <a:r>
              <a:rPr lang="en-GB" dirty="0" err="1"/>
              <a:t>H2</a:t>
            </a:r>
            <a:r>
              <a:rPr lang="en-GB" dirty="0"/>
              <a:t>&gt;Hello there, this is the number " + no +</a:t>
            </a:r>
            <a:br>
              <a:rPr lang="en-GB" dirty="0"/>
            </a:br>
            <a:r>
              <a:rPr lang="en-GB" dirty="0"/>
              <a:t>"and the double is " + double +"&lt;/</a:t>
            </a:r>
            <a:r>
              <a:rPr lang="en-GB" dirty="0" err="1"/>
              <a:t>H2</a:t>
            </a:r>
            <a:r>
              <a:rPr lang="en-GB" dirty="0"/>
              <a:t>&gt;");</a:t>
            </a:r>
            <a:br>
              <a:rPr lang="en-GB" dirty="0"/>
            </a:br>
            <a:r>
              <a:rPr lang="en-GB" dirty="0"/>
              <a:t>&lt;/SCRIPT&gt;</a:t>
            </a:r>
            <a:br>
              <a:rPr lang="en-GB" dirty="0"/>
            </a:br>
            <a:r>
              <a:rPr lang="en-GB" dirty="0"/>
              <a:t>&lt;/HEAD&gt;</a:t>
            </a:r>
            <a:br>
              <a:rPr lang="en-GB" dirty="0"/>
            </a:br>
            <a:r>
              <a:rPr lang="en-GB" dirty="0"/>
              <a:t>&lt;BODY&gt;</a:t>
            </a:r>
            <a:br>
              <a:rPr lang="en-GB" dirty="0"/>
            </a:br>
            <a:r>
              <a:rPr lang="en-GB" dirty="0"/>
              <a:t>Some further text</a:t>
            </a:r>
            <a:br>
              <a:rPr lang="en-GB" dirty="0"/>
            </a:br>
            <a:r>
              <a:rPr lang="en-GB" dirty="0"/>
              <a:t>&lt;/BODY&gt;</a:t>
            </a:r>
            <a:br>
              <a:rPr lang="en-GB" dirty="0"/>
            </a:br>
            <a:r>
              <a:rPr lang="en-GB" dirty="0"/>
              <a:t>&lt;/HTML&gt;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914400"/>
          </a:xfrm>
        </p:spPr>
        <p:txBody>
          <a:bodyPr/>
          <a:lstStyle/>
          <a:p>
            <a:r>
              <a:rPr lang="el-GR" dirty="0" smtClean="0"/>
              <a:t>Πρόγραμμα σε </a:t>
            </a:r>
            <a:r>
              <a:rPr lang="en-US" dirty="0" smtClean="0"/>
              <a:t>JavaScript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78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1700808"/>
            <a:ext cx="7776864" cy="3456384"/>
          </a:xfrm>
        </p:spPr>
        <p:txBody>
          <a:bodyPr/>
          <a:lstStyle/>
          <a:p>
            <a:pPr marL="18288" indent="0">
              <a:buNone/>
            </a:pPr>
            <a:r>
              <a:rPr lang="el-GR" dirty="0"/>
              <a:t>Ο</a:t>
            </a:r>
            <a:r>
              <a:rPr lang="el-GR" dirty="0" smtClean="0"/>
              <a:t>μάδα :		</a:t>
            </a:r>
            <a:r>
              <a:rPr lang="en-US" dirty="0" err="1" smtClean="0"/>
              <a:t>6GODS</a:t>
            </a:r>
            <a:endParaRPr lang="el-GR" dirty="0" smtClean="0"/>
          </a:p>
          <a:p>
            <a:pPr marL="18288" indent="0">
              <a:buNone/>
            </a:pPr>
            <a:endParaRPr lang="el-GR" dirty="0" smtClean="0"/>
          </a:p>
          <a:p>
            <a:pPr marL="18288" indent="0">
              <a:buNone/>
            </a:pPr>
            <a:r>
              <a:rPr lang="el-GR" dirty="0" smtClean="0"/>
              <a:t>Μαθητές :		Κων/νος </a:t>
            </a:r>
            <a:r>
              <a:rPr lang="el-GR" dirty="0" err="1" smtClean="0"/>
              <a:t>Λεονταρίδης</a:t>
            </a:r>
            <a:endParaRPr lang="el-GR" dirty="0" smtClean="0"/>
          </a:p>
          <a:p>
            <a:pPr marL="18288" indent="0">
              <a:buNone/>
            </a:pPr>
            <a:r>
              <a:rPr lang="el-GR" dirty="0"/>
              <a:t>	</a:t>
            </a:r>
            <a:r>
              <a:rPr lang="el-GR" dirty="0" smtClean="0"/>
              <a:t>		Νίκος </a:t>
            </a:r>
            <a:r>
              <a:rPr lang="el-GR" dirty="0" err="1" smtClean="0"/>
              <a:t>Λιουδάκης</a:t>
            </a:r>
            <a:endParaRPr lang="el-GR" dirty="0" smtClean="0"/>
          </a:p>
          <a:p>
            <a:pPr marL="18288" indent="0">
              <a:buNone/>
            </a:pPr>
            <a:r>
              <a:rPr lang="el-GR" dirty="0"/>
              <a:t>	</a:t>
            </a:r>
            <a:r>
              <a:rPr lang="el-GR" dirty="0" smtClean="0"/>
              <a:t>		Κων/νος Λάμπρου</a:t>
            </a:r>
            <a:endParaRPr lang="en-US" dirty="0" smtClean="0"/>
          </a:p>
          <a:p>
            <a:pPr marL="18288" indent="0">
              <a:buNone/>
            </a:pP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764704"/>
            <a:ext cx="7543800" cy="914400"/>
          </a:xfrm>
        </p:spPr>
        <p:txBody>
          <a:bodyPr/>
          <a:lstStyle/>
          <a:p>
            <a:pPr algn="ctr"/>
            <a:r>
              <a:rPr lang="el-GR" dirty="0" smtClean="0"/>
              <a:t>Σας Ευχαριστούμε για τον χρόνο σας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78483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67</TotalTime>
  <Words>413</Words>
  <Application>Microsoft Office PowerPoint</Application>
  <PresentationFormat>On-screen Show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Elemental</vt:lpstr>
      <vt:lpstr>Project Β’ Λυκείου Ομάδα: 6GODS</vt:lpstr>
      <vt:lpstr>Η ιστορία της JavaScript</vt:lpstr>
      <vt:lpstr>Τι είναι η JavaScript;</vt:lpstr>
      <vt:lpstr>Διαφορές Java - JavaScript</vt:lpstr>
      <vt:lpstr>Τι μπορώ να κάνω με τη JavaScript;</vt:lpstr>
      <vt:lpstr>Στοιχεία της γλώσσας JavaScript</vt:lpstr>
      <vt:lpstr>Στοιχεία της γλώσσας JavaScript</vt:lpstr>
      <vt:lpstr>Πρόγραμμα σε JavaScript</vt:lpstr>
      <vt:lpstr>Σας Ευχαριστούμε για τον χρόνο σας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Β’ Λυκείου Ομάδα: 6GODS</dc:title>
  <dc:creator>APr</dc:creator>
  <cp:lastModifiedBy>APr</cp:lastModifiedBy>
  <cp:revision>9</cp:revision>
  <dcterms:created xsi:type="dcterms:W3CDTF">2016-04-20T09:58:35Z</dcterms:created>
  <dcterms:modified xsi:type="dcterms:W3CDTF">2016-04-20T11:05:40Z</dcterms:modified>
</cp:coreProperties>
</file>