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9" r:id="rId3"/>
    <p:sldId id="257" r:id="rId4"/>
    <p:sldId id="258" r:id="rId5"/>
    <p:sldId id="260" r:id="rId6"/>
    <p:sldId id="261" r:id="rId7"/>
    <p:sldId id="262" r:id="rId8"/>
    <p:sldId id="263" r:id="rId9"/>
    <p:sldId id="264" r:id="rId10"/>
    <p:sldId id="265" r:id="rId11"/>
    <p:sldId id="266" r:id="rId12"/>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pic>
        <p:nvPicPr>
          <p:cNvPr id="12" name="Picture 11" descr="9_02.jpg"/>
          <p:cNvPicPr preferRelativeResize="0">
            <a:picLocks/>
          </p:cNvPicPr>
          <p:nvPr/>
        </p:nvPicPr>
        <p:blipFill>
          <a:blip r:embed="rId2">
            <a:duotone>
              <a:schemeClr val="accent1">
                <a:shade val="45000"/>
                <a:satMod val="135000"/>
              </a:schemeClr>
              <a:prstClr val="white"/>
            </a:duotone>
          </a:blip>
          <a:stretch>
            <a:fillRect/>
          </a:stretch>
        </p:blipFill>
        <p:spPr>
          <a:xfrm>
            <a:off x="7754112" y="0"/>
            <a:ext cx="73152" cy="6858000"/>
          </a:xfrm>
          <a:prstGeom prst="rect">
            <a:avLst/>
          </a:prstGeom>
        </p:spPr>
      </p:pic>
      <p:pic>
        <p:nvPicPr>
          <p:cNvPr id="7" name="Picture 6" descr="1_05.jpg"/>
          <p:cNvPicPr>
            <a:picLocks noChangeAspect="1"/>
          </p:cNvPicPr>
          <p:nvPr/>
        </p:nvPicPr>
        <p:blipFill>
          <a:blip r:embed="rId3"/>
          <a:stretch>
            <a:fillRect/>
          </a:stretch>
        </p:blipFill>
        <p:spPr>
          <a:xfrm>
            <a:off x="7810500" y="0"/>
            <a:ext cx="1333500" cy="6858000"/>
          </a:xfrm>
          <a:prstGeom prst="rect">
            <a:avLst/>
          </a:prstGeom>
        </p:spPr>
      </p:pic>
      <p:grpSp>
        <p:nvGrpSpPr>
          <p:cNvPr id="4" name="Group 17"/>
          <p:cNvGrpSpPr/>
          <p:nvPr/>
        </p:nvGrpSpPr>
        <p:grpSpPr>
          <a:xfrm>
            <a:off x="0" y="6630352"/>
            <a:ext cx="9144000" cy="228600"/>
            <a:chOff x="0" y="6582727"/>
            <a:chExt cx="9144000" cy="228600"/>
          </a:xfrm>
        </p:grpSpPr>
        <p:sp>
          <p:nvSpPr>
            <p:cNvPr id="10" name="Rectangle 9"/>
            <p:cNvSpPr/>
            <p:nvPr/>
          </p:nvSpPr>
          <p:spPr>
            <a:xfrm>
              <a:off x="7813040" y="6582727"/>
              <a:ext cx="1330960" cy="2286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134101" y="6582727"/>
              <a:ext cx="1609724"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6582727"/>
              <a:ext cx="6096000"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p:nvPr>
        </p:nvSpPr>
        <p:spPr>
          <a:xfrm>
            <a:off x="457200" y="1371600"/>
            <a:ext cx="6781800" cy="1069975"/>
          </a:xfrm>
        </p:spPr>
        <p:txBody>
          <a:bodyPr bIns="0" anchor="b" anchorCtr="0">
            <a:noAutofit/>
          </a:bodyPr>
          <a:lstStyle>
            <a:lvl1pPr>
              <a:defRPr sz="4200" baseline="0"/>
            </a:lvl1pPr>
          </a:lstStyle>
          <a:p>
            <a:r>
              <a:rPr lang="el-GR" smtClean="0"/>
              <a:t>Στυλ κύριου τίτλου</a:t>
            </a:r>
            <a:endParaRPr lang="en-US" dirty="0"/>
          </a:p>
        </p:txBody>
      </p:sp>
      <p:sp>
        <p:nvSpPr>
          <p:cNvPr id="3" name="Subtitle 2"/>
          <p:cNvSpPr>
            <a:spLocks noGrp="1"/>
          </p:cNvSpPr>
          <p:nvPr>
            <p:ph type="subTitle" idx="1"/>
          </p:nvPr>
        </p:nvSpPr>
        <p:spPr>
          <a:xfrm>
            <a:off x="457200" y="2438400"/>
            <a:ext cx="6781800" cy="762000"/>
          </a:xfrm>
        </p:spPr>
        <p:txBody>
          <a:bodyPr lIns="0" tIns="0" rIns="0">
            <a:normAutofit/>
          </a:bodyPr>
          <a:lstStyle>
            <a:lvl1pPr marL="0" indent="0" algn="l">
              <a:buNone/>
              <a:defRPr sz="24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19" name="Date Placeholder 18"/>
          <p:cNvSpPr>
            <a:spLocks noGrp="1"/>
          </p:cNvSpPr>
          <p:nvPr>
            <p:ph type="dt" sz="half" idx="10"/>
          </p:nvPr>
        </p:nvSpPr>
        <p:spPr>
          <a:xfrm>
            <a:off x="6210300" y="6610350"/>
            <a:ext cx="1524000" cy="228600"/>
          </a:xfrm>
        </p:spPr>
        <p:txBody>
          <a:bodyPr/>
          <a:lstStyle/>
          <a:p>
            <a:fld id="{45DB40C3-2AA4-4F14-B731-22E4F76C60DB}" type="datetimeFigureOut">
              <a:rPr lang="el-GR" smtClean="0"/>
              <a:t>17/4/2016</a:t>
            </a:fld>
            <a:endParaRPr lang="el-GR" dirty="0"/>
          </a:p>
        </p:txBody>
      </p:sp>
      <p:sp>
        <p:nvSpPr>
          <p:cNvPr id="20" name="Slide Number Placeholder 19"/>
          <p:cNvSpPr>
            <a:spLocks noGrp="1"/>
          </p:cNvSpPr>
          <p:nvPr>
            <p:ph type="sldNum" sz="quarter" idx="11"/>
          </p:nvPr>
        </p:nvSpPr>
        <p:spPr>
          <a:xfrm>
            <a:off x="7924800" y="6610350"/>
            <a:ext cx="1198880" cy="228600"/>
          </a:xfrm>
        </p:spPr>
        <p:txBody>
          <a:bodyPr/>
          <a:lstStyle/>
          <a:p>
            <a:fld id="{A99247B8-8267-4EFB-8F57-7D917933F5A7}" type="slidenum">
              <a:rPr lang="el-GR" smtClean="0"/>
              <a:t>‹#›</a:t>
            </a:fld>
            <a:endParaRPr lang="el-GR" dirty="0"/>
          </a:p>
        </p:txBody>
      </p:sp>
      <p:sp>
        <p:nvSpPr>
          <p:cNvPr id="21" name="Footer Placeholder 20"/>
          <p:cNvSpPr>
            <a:spLocks noGrp="1"/>
          </p:cNvSpPr>
          <p:nvPr>
            <p:ph type="ftr" sz="quarter" idx="12"/>
          </p:nvPr>
        </p:nvSpPr>
        <p:spPr>
          <a:xfrm>
            <a:off x="457200" y="6611112"/>
            <a:ext cx="5600700" cy="228600"/>
          </a:xfrm>
        </p:spPr>
        <p:txBody>
          <a:bodyPr/>
          <a:lstStyle/>
          <a:p>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grpSp>
        <p:nvGrpSpPr>
          <p:cNvPr id="4" name="Group 10"/>
          <p:cNvGrpSpPr/>
          <p:nvPr/>
        </p:nvGrpSpPr>
        <p:grpSpPr>
          <a:xfrm>
            <a:off x="0" y="6631305"/>
            <a:ext cx="9144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Date Placeholder 21"/>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23" name="Slide Number Placeholder 22"/>
          <p:cNvSpPr>
            <a:spLocks noGrp="1"/>
          </p:cNvSpPr>
          <p:nvPr>
            <p:ph type="sldNum" sz="quarter" idx="11"/>
          </p:nvPr>
        </p:nvSpPr>
        <p:spPr/>
        <p:txBody>
          <a:bodyPr/>
          <a:lstStyle/>
          <a:p>
            <a:fld id="{A99247B8-8267-4EFB-8F57-7D917933F5A7}" type="slidenum">
              <a:rPr lang="el-GR" smtClean="0"/>
              <a:t>‹#›</a:t>
            </a:fld>
            <a:endParaRPr lang="el-GR" dirty="0"/>
          </a:p>
        </p:txBody>
      </p:sp>
      <p:sp>
        <p:nvSpPr>
          <p:cNvPr id="24" name="Footer Placeholder 23"/>
          <p:cNvSpPr>
            <a:spLocks noGrp="1"/>
          </p:cNvSpPr>
          <p:nvPr>
            <p:ph type="ftr" sz="quarter" idx="12"/>
          </p:nvPr>
        </p:nvSpPr>
        <p:spPr/>
        <p:txBody>
          <a:bodyPr/>
          <a:lstStyle/>
          <a:p>
            <a:endParaRPr lang="el-GR"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14" name="Picture 13" descr="2_01.jpg"/>
          <p:cNvPicPr>
            <a:picLocks noChangeAspect="1"/>
          </p:cNvPicPr>
          <p:nvPr/>
        </p:nvPicPr>
        <p:blipFill>
          <a:blip r:embed="rId3"/>
          <a:stretch>
            <a:fillRect/>
          </a:stretch>
        </p:blipFill>
        <p:spPr>
          <a:xfrm>
            <a:off x="0" y="0"/>
            <a:ext cx="9144000" cy="40386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89085"/>
            <a:ext cx="2057400" cy="5537078"/>
          </a:xfrm>
        </p:spPr>
        <p:txBody>
          <a:bodyPr vert="eaVert"/>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457200" y="585216"/>
            <a:ext cx="6019800" cy="5541264"/>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grpSp>
        <p:nvGrpSpPr>
          <p:cNvPr id="4" name="Group 10"/>
          <p:cNvGrpSpPr/>
          <p:nvPr/>
        </p:nvGrpSpPr>
        <p:grpSpPr>
          <a:xfrm>
            <a:off x="0" y="6631305"/>
            <a:ext cx="9144000" cy="228600"/>
            <a:chOff x="0" y="6583680"/>
            <a:chExt cx="9144000" cy="228600"/>
          </a:xfrm>
        </p:grpSpPr>
        <p:sp>
          <p:nvSpPr>
            <p:cNvPr id="12" name="Rectangle 1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Date Placeholder 21"/>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23" name="Slide Number Placeholder 22"/>
          <p:cNvSpPr>
            <a:spLocks noGrp="1"/>
          </p:cNvSpPr>
          <p:nvPr>
            <p:ph type="sldNum" sz="quarter" idx="11"/>
          </p:nvPr>
        </p:nvSpPr>
        <p:spPr/>
        <p:txBody>
          <a:bodyPr/>
          <a:lstStyle/>
          <a:p>
            <a:fld id="{A99247B8-8267-4EFB-8F57-7D917933F5A7}" type="slidenum">
              <a:rPr lang="el-GR" smtClean="0"/>
              <a:t>‹#›</a:t>
            </a:fld>
            <a:endParaRPr lang="el-GR" dirty="0"/>
          </a:p>
        </p:txBody>
      </p:sp>
      <p:sp>
        <p:nvSpPr>
          <p:cNvPr id="24" name="Footer Placeholder 23"/>
          <p:cNvSpPr>
            <a:spLocks noGrp="1"/>
          </p:cNvSpPr>
          <p:nvPr>
            <p:ph type="ftr" sz="quarter" idx="12"/>
          </p:nvPr>
        </p:nvSpPr>
        <p:spPr/>
        <p:txBody>
          <a:bodyPr/>
          <a:lstStyle/>
          <a:p>
            <a:endParaRPr lang="el-GR" dirty="0"/>
          </a:p>
        </p:txBody>
      </p:sp>
      <p:pic>
        <p:nvPicPr>
          <p:cNvPr id="11" name="Picture 10"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14" name="Picture 13" descr="2_01.jpg"/>
          <p:cNvPicPr>
            <a:picLocks noChangeAspect="1"/>
          </p:cNvPicPr>
          <p:nvPr/>
        </p:nvPicPr>
        <p:blipFill>
          <a:blip r:embed="rId3"/>
          <a:stretch>
            <a:fillRect/>
          </a:stretch>
        </p:blipFill>
        <p:spPr>
          <a:xfrm>
            <a:off x="0" y="0"/>
            <a:ext cx="9144000" cy="40386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grpSp>
        <p:nvGrpSpPr>
          <p:cNvPr id="4" name="Group 20"/>
          <p:cNvGrpSpPr/>
          <p:nvPr/>
        </p:nvGrpSpPr>
        <p:grpSpPr>
          <a:xfrm>
            <a:off x="0" y="6631305"/>
            <a:ext cx="9144000" cy="228600"/>
            <a:chOff x="0" y="6583680"/>
            <a:chExt cx="9144000" cy="228600"/>
          </a:xfrm>
        </p:grpSpPr>
        <p:sp>
          <p:nvSpPr>
            <p:cNvPr id="32" name="Rectangle 31"/>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10" name="Picture 9" descr="2_01.jpg"/>
          <p:cNvPicPr>
            <a:picLocks noChangeAspect="1"/>
          </p:cNvPicPr>
          <p:nvPr/>
        </p:nvPicPr>
        <p:blipFill>
          <a:blip r:embed="rId3"/>
          <a:stretch>
            <a:fillRect/>
          </a:stretch>
        </p:blipFill>
        <p:spPr>
          <a:xfrm>
            <a:off x="0" y="0"/>
            <a:ext cx="9144000" cy="403860"/>
          </a:xfrm>
          <a:prstGeom prst="rect">
            <a:avLst/>
          </a:prstGeom>
        </p:spPr>
      </p:pic>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17" name="Date Placeholder 16"/>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18" name="Slide Number Placeholder 17"/>
          <p:cNvSpPr>
            <a:spLocks noGrp="1"/>
          </p:cNvSpPr>
          <p:nvPr>
            <p:ph type="sldNum" sz="quarter" idx="11"/>
          </p:nvPr>
        </p:nvSpPr>
        <p:spPr/>
        <p:txBody>
          <a:bodyPr/>
          <a:lstStyle/>
          <a:p>
            <a:fld id="{A99247B8-8267-4EFB-8F57-7D917933F5A7}" type="slidenum">
              <a:rPr lang="el-GR" smtClean="0"/>
              <a:t>‹#›</a:t>
            </a:fld>
            <a:endParaRPr lang="el-GR" dirty="0"/>
          </a:p>
        </p:txBody>
      </p:sp>
      <p:sp>
        <p:nvSpPr>
          <p:cNvPr id="20" name="Footer Placeholder 19"/>
          <p:cNvSpPr>
            <a:spLocks noGrp="1"/>
          </p:cNvSpPr>
          <p:nvPr>
            <p:ph type="ftr" sz="quarter" idx="12"/>
          </p:nvPr>
        </p:nvSpPr>
        <p:spPr/>
        <p:txBody>
          <a:bodyPr/>
          <a:lstStyle/>
          <a:p>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grpSp>
        <p:nvGrpSpPr>
          <p:cNvPr id="4" name="Group 22"/>
          <p:cNvGrpSpPr/>
          <p:nvPr/>
        </p:nvGrpSpPr>
        <p:grpSpPr>
          <a:xfrm>
            <a:off x="1438274" y="6629400"/>
            <a:ext cx="7705726" cy="228600"/>
            <a:chOff x="1438274" y="6629400"/>
            <a:chExt cx="7705726" cy="228600"/>
          </a:xfrm>
        </p:grpSpPr>
        <p:sp>
          <p:nvSpPr>
            <p:cNvPr id="27" name="Rectangle 26"/>
            <p:cNvSpPr/>
            <p:nvPr/>
          </p:nvSpPr>
          <p:spPr>
            <a:xfrm>
              <a:off x="8763000" y="662940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7142480" y="662940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1438274" y="6629400"/>
              <a:ext cx="566356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1752600" y="5245101"/>
            <a:ext cx="6934199" cy="1155700"/>
          </a:xfrm>
        </p:spPr>
        <p:txBody>
          <a:bodyPr anchor="t">
            <a:normAutofit/>
          </a:bodyPr>
          <a:lstStyle>
            <a:lvl1pPr algn="r">
              <a:defRPr sz="4200" b="0" i="0" cap="none" baseline="0"/>
            </a:lvl1pPr>
          </a:lstStyle>
          <a:p>
            <a:r>
              <a:rPr lang="el-GR" smtClean="0"/>
              <a:t>Στυλ κύριου τίτλου</a:t>
            </a:r>
            <a:endParaRPr lang="en-US" dirty="0"/>
          </a:p>
        </p:txBody>
      </p:sp>
      <p:sp>
        <p:nvSpPr>
          <p:cNvPr id="3" name="Text Placeholder 2"/>
          <p:cNvSpPr>
            <a:spLocks noGrp="1"/>
          </p:cNvSpPr>
          <p:nvPr>
            <p:ph type="body" idx="1"/>
          </p:nvPr>
        </p:nvSpPr>
        <p:spPr>
          <a:xfrm>
            <a:off x="1752600" y="4114800"/>
            <a:ext cx="6934199" cy="1130300"/>
          </a:xfrm>
        </p:spPr>
        <p:txBody>
          <a:bodyPr anchor="b">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pic>
        <p:nvPicPr>
          <p:cNvPr id="10" name="Picture 9" descr="9_01.jpg"/>
          <p:cNvPicPr>
            <a:picLocks noChangeAspect="1"/>
          </p:cNvPicPr>
          <p:nvPr/>
        </p:nvPicPr>
        <p:blipFill>
          <a:blip r:embed="rId2"/>
          <a:stretch>
            <a:fillRect/>
          </a:stretch>
        </p:blipFill>
        <p:spPr>
          <a:xfrm>
            <a:off x="0" y="0"/>
            <a:ext cx="1363980" cy="6858000"/>
          </a:xfrm>
          <a:prstGeom prst="rect">
            <a:avLst/>
          </a:prstGeom>
        </p:spPr>
      </p:pic>
      <p:sp>
        <p:nvSpPr>
          <p:cNvPr id="24" name="Date Placeholder 23"/>
          <p:cNvSpPr>
            <a:spLocks noGrp="1"/>
          </p:cNvSpPr>
          <p:nvPr>
            <p:ph type="dt" sz="half" idx="10"/>
          </p:nvPr>
        </p:nvSpPr>
        <p:spPr>
          <a:xfrm>
            <a:off x="7162800" y="6610350"/>
            <a:ext cx="1524000" cy="246888"/>
          </a:xfrm>
        </p:spPr>
        <p:txBody>
          <a:bodyPr/>
          <a:lstStyle/>
          <a:p>
            <a:fld id="{45DB40C3-2AA4-4F14-B731-22E4F76C60DB}" type="datetimeFigureOut">
              <a:rPr lang="el-GR" smtClean="0"/>
              <a:t>17/4/2016</a:t>
            </a:fld>
            <a:endParaRPr lang="el-GR" dirty="0"/>
          </a:p>
        </p:txBody>
      </p:sp>
      <p:sp>
        <p:nvSpPr>
          <p:cNvPr id="25" name="Slide Number Placeholder 24"/>
          <p:cNvSpPr>
            <a:spLocks noGrp="1"/>
          </p:cNvSpPr>
          <p:nvPr>
            <p:ph type="sldNum" sz="quarter" idx="11"/>
          </p:nvPr>
        </p:nvSpPr>
        <p:spPr>
          <a:xfrm>
            <a:off x="8742680" y="6610350"/>
            <a:ext cx="381000" cy="246888"/>
          </a:xfrm>
        </p:spPr>
        <p:txBody>
          <a:bodyPr/>
          <a:lstStyle/>
          <a:p>
            <a:fld id="{A99247B8-8267-4EFB-8F57-7D917933F5A7}" type="slidenum">
              <a:rPr lang="el-GR" smtClean="0"/>
              <a:t>‹#›</a:t>
            </a:fld>
            <a:endParaRPr lang="el-GR" dirty="0"/>
          </a:p>
        </p:txBody>
      </p:sp>
      <p:sp>
        <p:nvSpPr>
          <p:cNvPr id="26" name="Footer Placeholder 25"/>
          <p:cNvSpPr>
            <a:spLocks noGrp="1"/>
          </p:cNvSpPr>
          <p:nvPr>
            <p:ph type="ftr" sz="quarter" idx="12"/>
          </p:nvPr>
        </p:nvSpPr>
        <p:spPr>
          <a:xfrm>
            <a:off x="1524000" y="6610350"/>
            <a:ext cx="5562600" cy="247650"/>
          </a:xfrm>
        </p:spPr>
        <p:txBody>
          <a:bodyPr/>
          <a:lstStyle/>
          <a:p>
            <a:endParaRPr lang="el-GR" dirty="0"/>
          </a:p>
        </p:txBody>
      </p:sp>
      <p:pic>
        <p:nvPicPr>
          <p:cNvPr id="20" name="Picture 19" descr="vert_bar_02.png"/>
          <p:cNvPicPr preferRelativeResize="0">
            <a:picLocks/>
          </p:cNvPicPr>
          <p:nvPr/>
        </p:nvPicPr>
        <p:blipFill>
          <a:blip r:embed="rId3">
            <a:duotone>
              <a:schemeClr val="accent3">
                <a:shade val="45000"/>
                <a:satMod val="135000"/>
              </a:schemeClr>
              <a:prstClr val="white"/>
            </a:duotone>
          </a:blip>
          <a:stretch>
            <a:fillRect/>
          </a:stretch>
        </p:blipFill>
        <p:spPr>
          <a:xfrm>
            <a:off x="1362456" y="0"/>
            <a:ext cx="73152"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pic>
        <p:nvPicPr>
          <p:cNvPr id="13" name="Picture 12" descr="bar_06.png"/>
          <p:cNvPicPr>
            <a:picLocks noChangeAspect="1"/>
          </p:cNvPicPr>
          <p:nvPr/>
        </p:nvPicPr>
        <p:blipFill>
          <a:blip r:embed="rId2">
            <a:duotone>
              <a:schemeClr val="accent4">
                <a:shade val="45000"/>
                <a:satMod val="135000"/>
              </a:schemeClr>
              <a:prstClr val="white"/>
            </a:duotone>
          </a:blip>
          <a:stretch>
            <a:fillRect/>
          </a:stretch>
        </p:blipFill>
        <p:spPr>
          <a:xfrm>
            <a:off x="0" y="403860"/>
            <a:ext cx="9144000" cy="53340"/>
          </a:xfrm>
          <a:prstGeom prst="rect">
            <a:avLst/>
          </a:prstGeom>
        </p:spPr>
      </p:pic>
      <p:sp>
        <p:nvSpPr>
          <p:cNvPr id="2" name="Title 1"/>
          <p:cNvSpPr>
            <a:spLocks noGrp="1"/>
          </p:cNvSpPr>
          <p:nvPr>
            <p:ph type="title"/>
          </p:nvPr>
        </p:nvSpPr>
        <p:spPr/>
        <p:txBody>
          <a:bodyPr/>
          <a:lstStyle/>
          <a:p>
            <a:r>
              <a:rPr lang="el-GR" smtClean="0"/>
              <a:t>Στυλ κύριου τίτλου</a:t>
            </a:r>
            <a:endParaRPr lang="en-US"/>
          </a:p>
        </p:txBody>
      </p:sp>
      <p:pic>
        <p:nvPicPr>
          <p:cNvPr id="12" name="Picture 11" descr="3_01.jpg"/>
          <p:cNvPicPr>
            <a:picLocks noChangeAspect="1"/>
          </p:cNvPicPr>
          <p:nvPr/>
        </p:nvPicPr>
        <p:blipFill>
          <a:blip r:embed="rId3"/>
          <a:stretch>
            <a:fillRect/>
          </a:stretch>
        </p:blipFill>
        <p:spPr>
          <a:xfrm>
            <a:off x="0" y="0"/>
            <a:ext cx="9144000" cy="403860"/>
          </a:xfrm>
          <a:prstGeom prst="rect">
            <a:avLst/>
          </a:prstGeom>
        </p:spPr>
      </p:pic>
      <p:sp>
        <p:nvSpPr>
          <p:cNvPr id="14" name="Content Placeholder 13"/>
          <p:cNvSpPr>
            <a:spLocks noGrp="1"/>
          </p:cNvSpPr>
          <p:nvPr>
            <p:ph sz="quarter" idx="13"/>
          </p:nvPr>
        </p:nvSpPr>
        <p:spPr>
          <a:xfrm>
            <a:off x="457200" y="1981200"/>
            <a:ext cx="4038600" cy="411480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16" name="Content Placeholder 15"/>
          <p:cNvSpPr>
            <a:spLocks noGrp="1"/>
          </p:cNvSpPr>
          <p:nvPr>
            <p:ph sz="quarter" idx="14"/>
          </p:nvPr>
        </p:nvSpPr>
        <p:spPr>
          <a:xfrm>
            <a:off x="4648200" y="1981200"/>
            <a:ext cx="4038600" cy="411480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grpSp>
        <p:nvGrpSpPr>
          <p:cNvPr id="3" name="Group 14"/>
          <p:cNvGrpSpPr/>
          <p:nvPr/>
        </p:nvGrpSpPr>
        <p:grpSpPr>
          <a:xfrm>
            <a:off x="0" y="6631305"/>
            <a:ext cx="9144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Date Placeholder 19"/>
          <p:cNvSpPr>
            <a:spLocks noGrp="1"/>
          </p:cNvSpPr>
          <p:nvPr>
            <p:ph type="dt" sz="half" idx="15"/>
          </p:nvPr>
        </p:nvSpPr>
        <p:spPr/>
        <p:txBody>
          <a:bodyPr/>
          <a:lstStyle/>
          <a:p>
            <a:fld id="{45DB40C3-2AA4-4F14-B731-22E4F76C60DB}" type="datetimeFigureOut">
              <a:rPr lang="el-GR" smtClean="0"/>
              <a:t>17/4/2016</a:t>
            </a:fld>
            <a:endParaRPr lang="el-GR" dirty="0"/>
          </a:p>
        </p:txBody>
      </p:sp>
      <p:sp>
        <p:nvSpPr>
          <p:cNvPr id="21" name="Slide Number Placeholder 20"/>
          <p:cNvSpPr>
            <a:spLocks noGrp="1"/>
          </p:cNvSpPr>
          <p:nvPr>
            <p:ph type="sldNum" sz="quarter" idx="16"/>
          </p:nvPr>
        </p:nvSpPr>
        <p:spPr/>
        <p:txBody>
          <a:bodyPr/>
          <a:lstStyle/>
          <a:p>
            <a:fld id="{A99247B8-8267-4EFB-8F57-7D917933F5A7}" type="slidenum">
              <a:rPr lang="el-GR" smtClean="0"/>
              <a:t>‹#›</a:t>
            </a:fld>
            <a:endParaRPr lang="el-GR" dirty="0"/>
          </a:p>
        </p:txBody>
      </p:sp>
      <p:sp>
        <p:nvSpPr>
          <p:cNvPr id="22" name="Footer Placeholder 21"/>
          <p:cNvSpPr>
            <a:spLocks noGrp="1"/>
          </p:cNvSpPr>
          <p:nvPr>
            <p:ph type="ftr" sz="quarter" idx="17"/>
          </p:nvPr>
        </p:nvSpPr>
        <p:spPr/>
        <p:txBody>
          <a:bodyPr/>
          <a:lstStyle/>
          <a:p>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a:p>
        </p:txBody>
      </p:sp>
      <p:sp>
        <p:nvSpPr>
          <p:cNvPr id="3" name="Text Placeholder 2"/>
          <p:cNvSpPr>
            <a:spLocks noGrp="1"/>
          </p:cNvSpPr>
          <p:nvPr>
            <p:ph type="body" idx="1"/>
          </p:nvPr>
        </p:nvSpPr>
        <p:spPr>
          <a:xfrm>
            <a:off x="457200" y="1981200"/>
            <a:ext cx="4040188"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pic>
        <p:nvPicPr>
          <p:cNvPr id="14" name="Picture 13" descr="4_01.jpg"/>
          <p:cNvPicPr>
            <a:picLocks noChangeAspect="1"/>
          </p:cNvPicPr>
          <p:nvPr/>
        </p:nvPicPr>
        <p:blipFill>
          <a:blip r:embed="rId2"/>
          <a:stretch>
            <a:fillRect/>
          </a:stretch>
        </p:blipFill>
        <p:spPr>
          <a:xfrm>
            <a:off x="0" y="0"/>
            <a:ext cx="9144000" cy="403860"/>
          </a:xfrm>
          <a:prstGeom prst="rect">
            <a:avLst/>
          </a:prstGeom>
        </p:spPr>
      </p:pic>
      <p:sp>
        <p:nvSpPr>
          <p:cNvPr id="15" name="Text Placeholder 2"/>
          <p:cNvSpPr>
            <a:spLocks noGrp="1"/>
          </p:cNvSpPr>
          <p:nvPr>
            <p:ph type="body" idx="13"/>
          </p:nvPr>
        </p:nvSpPr>
        <p:spPr>
          <a:xfrm>
            <a:off x="4648200" y="1981200"/>
            <a:ext cx="4040188" cy="411162"/>
          </a:xfrm>
        </p:spPr>
        <p:txBody>
          <a:bodyPr lIns="0" rIns="0"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17" name="Content Placeholder 16"/>
          <p:cNvSpPr>
            <a:spLocks noGrp="1"/>
          </p:cNvSpPr>
          <p:nvPr>
            <p:ph sz="quarter" idx="14"/>
          </p:nvPr>
        </p:nvSpPr>
        <p:spPr>
          <a:xfrm>
            <a:off x="457200" y="2438400"/>
            <a:ext cx="4038600" cy="365760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19" name="Content Placeholder 18"/>
          <p:cNvSpPr>
            <a:spLocks noGrp="1"/>
          </p:cNvSpPr>
          <p:nvPr>
            <p:ph sz="quarter" idx="15"/>
          </p:nvPr>
        </p:nvSpPr>
        <p:spPr>
          <a:xfrm>
            <a:off x="4648200" y="2438400"/>
            <a:ext cx="4038600" cy="365760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pic>
        <p:nvPicPr>
          <p:cNvPr id="16" name="Picture 15" descr="bar_06.png"/>
          <p:cNvPicPr>
            <a:picLocks noChangeAspect="1"/>
          </p:cNvPicPr>
          <p:nvPr/>
        </p:nvPicPr>
        <p:blipFill>
          <a:blip r:embed="rId3">
            <a:duotone>
              <a:schemeClr val="accent5">
                <a:shade val="45000"/>
                <a:satMod val="135000"/>
              </a:schemeClr>
              <a:prstClr val="white"/>
            </a:duotone>
          </a:blip>
          <a:stretch>
            <a:fillRect/>
          </a:stretch>
        </p:blipFill>
        <p:spPr>
          <a:xfrm>
            <a:off x="0" y="403860"/>
            <a:ext cx="9144000" cy="53340"/>
          </a:xfrm>
          <a:prstGeom prst="rect">
            <a:avLst/>
          </a:prstGeom>
        </p:spPr>
      </p:pic>
      <p:grpSp>
        <p:nvGrpSpPr>
          <p:cNvPr id="4" name="Group 17"/>
          <p:cNvGrpSpPr/>
          <p:nvPr/>
        </p:nvGrpSpPr>
        <p:grpSpPr>
          <a:xfrm>
            <a:off x="0" y="6631305"/>
            <a:ext cx="9144000" cy="228600"/>
            <a:chOff x="0" y="6583680"/>
            <a:chExt cx="9144000" cy="228600"/>
          </a:xfrm>
        </p:grpSpPr>
        <p:sp>
          <p:nvSpPr>
            <p:cNvPr id="20" name="Rectangle 1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 name="Date Placeholder 22"/>
          <p:cNvSpPr>
            <a:spLocks noGrp="1"/>
          </p:cNvSpPr>
          <p:nvPr>
            <p:ph type="dt" sz="half" idx="16"/>
          </p:nvPr>
        </p:nvSpPr>
        <p:spPr/>
        <p:txBody>
          <a:bodyPr/>
          <a:lstStyle/>
          <a:p>
            <a:fld id="{45DB40C3-2AA4-4F14-B731-22E4F76C60DB}" type="datetimeFigureOut">
              <a:rPr lang="el-GR" smtClean="0"/>
              <a:t>17/4/2016</a:t>
            </a:fld>
            <a:endParaRPr lang="el-GR" dirty="0"/>
          </a:p>
        </p:txBody>
      </p:sp>
      <p:sp>
        <p:nvSpPr>
          <p:cNvPr id="24" name="Slide Number Placeholder 23"/>
          <p:cNvSpPr>
            <a:spLocks noGrp="1"/>
          </p:cNvSpPr>
          <p:nvPr>
            <p:ph type="sldNum" sz="quarter" idx="17"/>
          </p:nvPr>
        </p:nvSpPr>
        <p:spPr/>
        <p:txBody>
          <a:bodyPr/>
          <a:lstStyle/>
          <a:p>
            <a:fld id="{A99247B8-8267-4EFB-8F57-7D917933F5A7}" type="slidenum">
              <a:rPr lang="el-GR" smtClean="0"/>
              <a:t>‹#›</a:t>
            </a:fld>
            <a:endParaRPr lang="el-GR" dirty="0"/>
          </a:p>
        </p:txBody>
      </p:sp>
      <p:sp>
        <p:nvSpPr>
          <p:cNvPr id="25" name="Footer Placeholder 24"/>
          <p:cNvSpPr>
            <a:spLocks noGrp="1"/>
          </p:cNvSpPr>
          <p:nvPr>
            <p:ph type="ftr" sz="quarter" idx="18"/>
          </p:nvPr>
        </p:nvSpPr>
        <p:spPr/>
        <p:txBody>
          <a:bodyPr/>
          <a:lstStyle/>
          <a:p>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pic>
        <p:nvPicPr>
          <p:cNvPr id="10" name="Picture 9" descr="2_01.jpg"/>
          <p:cNvPicPr>
            <a:picLocks noChangeAspect="1"/>
          </p:cNvPicPr>
          <p:nvPr/>
        </p:nvPicPr>
        <p:blipFill>
          <a:blip r:embed="rId2"/>
          <a:stretch>
            <a:fillRect/>
          </a:stretch>
        </p:blipFill>
        <p:spPr>
          <a:xfrm>
            <a:off x="0" y="0"/>
            <a:ext cx="9144000" cy="403860"/>
          </a:xfrm>
          <a:prstGeom prst="rect">
            <a:avLst/>
          </a:prstGeom>
        </p:spPr>
      </p:pic>
      <p:pic>
        <p:nvPicPr>
          <p:cNvPr id="11" name="Picture 10" descr="bar_06.png"/>
          <p:cNvPicPr>
            <a:picLocks noChangeAspect="1"/>
          </p:cNvPicPr>
          <p:nvPr/>
        </p:nvPicPr>
        <p:blipFill>
          <a:blip r:embed="rId3">
            <a:duotone>
              <a:schemeClr val="accent6">
                <a:shade val="45000"/>
                <a:satMod val="135000"/>
              </a:schemeClr>
              <a:prstClr val="white"/>
            </a:duotone>
          </a:blip>
          <a:stretch>
            <a:fillRect/>
          </a:stretch>
        </p:blipFill>
        <p:spPr>
          <a:xfrm>
            <a:off x="0" y="403860"/>
            <a:ext cx="9144000" cy="53340"/>
          </a:xfrm>
          <a:prstGeom prst="rect">
            <a:avLst/>
          </a:prstGeom>
        </p:spPr>
      </p:pic>
      <p:grpSp>
        <p:nvGrpSpPr>
          <p:cNvPr id="3" name="Group 11"/>
          <p:cNvGrpSpPr/>
          <p:nvPr/>
        </p:nvGrpSpPr>
        <p:grpSpPr>
          <a:xfrm>
            <a:off x="0" y="6631305"/>
            <a:ext cx="9144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Date Placeholder 15"/>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17" name="Slide Number Placeholder 16"/>
          <p:cNvSpPr>
            <a:spLocks noGrp="1"/>
          </p:cNvSpPr>
          <p:nvPr>
            <p:ph type="sldNum" sz="quarter" idx="11"/>
          </p:nvPr>
        </p:nvSpPr>
        <p:spPr/>
        <p:txBody>
          <a:bodyPr/>
          <a:lstStyle/>
          <a:p>
            <a:fld id="{A99247B8-8267-4EFB-8F57-7D917933F5A7}" type="slidenum">
              <a:rPr lang="el-GR" smtClean="0"/>
              <a:t>‹#›</a:t>
            </a:fld>
            <a:endParaRPr lang="el-GR" dirty="0"/>
          </a:p>
        </p:txBody>
      </p:sp>
      <p:sp>
        <p:nvSpPr>
          <p:cNvPr id="18" name="Footer Placeholder 17"/>
          <p:cNvSpPr>
            <a:spLocks noGrp="1"/>
          </p:cNvSpPr>
          <p:nvPr>
            <p:ph type="ftr" sz="quarter" idx="12"/>
          </p:nvPr>
        </p:nvSpPr>
        <p:spPr/>
        <p:txBody>
          <a:bodyPr/>
          <a:lstStyle/>
          <a:p>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grpSp>
        <p:nvGrpSpPr>
          <p:cNvPr id="2" name="Group 8"/>
          <p:cNvGrpSpPr/>
          <p:nvPr/>
        </p:nvGrpSpPr>
        <p:grpSpPr>
          <a:xfrm>
            <a:off x="0" y="6631305"/>
            <a:ext cx="9144000" cy="228600"/>
            <a:chOff x="0" y="6583680"/>
            <a:chExt cx="9144000" cy="228600"/>
          </a:xfrm>
        </p:grpSpPr>
        <p:sp>
          <p:nvSpPr>
            <p:cNvPr id="10" name="Rectangle 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Date Placeholder 12"/>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14" name="Slide Number Placeholder 13"/>
          <p:cNvSpPr>
            <a:spLocks noGrp="1"/>
          </p:cNvSpPr>
          <p:nvPr>
            <p:ph type="sldNum" sz="quarter" idx="11"/>
          </p:nvPr>
        </p:nvSpPr>
        <p:spPr/>
        <p:txBody>
          <a:bodyPr/>
          <a:lstStyle/>
          <a:p>
            <a:fld id="{A99247B8-8267-4EFB-8F57-7D917933F5A7}" type="slidenum">
              <a:rPr lang="el-GR" smtClean="0"/>
              <a:t>‹#›</a:t>
            </a:fld>
            <a:endParaRPr lang="el-GR" dirty="0"/>
          </a:p>
        </p:txBody>
      </p:sp>
      <p:sp>
        <p:nvSpPr>
          <p:cNvPr id="22" name="Footer Placeholder 21"/>
          <p:cNvSpPr>
            <a:spLocks noGrp="1"/>
          </p:cNvSpPr>
          <p:nvPr>
            <p:ph type="ftr" sz="quarter" idx="12"/>
          </p:nvPr>
        </p:nvSpPr>
        <p:spPr/>
        <p:txBody>
          <a:bodyPr/>
          <a:lstStyle/>
          <a:p>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pic>
        <p:nvPicPr>
          <p:cNvPr id="12" name="Picture 11" descr="3_01.jpg"/>
          <p:cNvPicPr>
            <a:picLocks noChangeAspect="1"/>
          </p:cNvPicPr>
          <p:nvPr/>
        </p:nvPicPr>
        <p:blipFill>
          <a:blip r:embed="rId2"/>
          <a:stretch>
            <a:fillRect/>
          </a:stretch>
        </p:blipFill>
        <p:spPr>
          <a:xfrm>
            <a:off x="0" y="0"/>
            <a:ext cx="9144000" cy="403860"/>
          </a:xfrm>
          <a:prstGeom prst="rect">
            <a:avLst/>
          </a:prstGeom>
        </p:spPr>
      </p:pic>
      <p:sp>
        <p:nvSpPr>
          <p:cNvPr id="13" name="Text Placeholder 2"/>
          <p:cNvSpPr>
            <a:spLocks noGrp="1"/>
          </p:cNvSpPr>
          <p:nvPr>
            <p:ph type="title"/>
          </p:nvPr>
        </p:nvSpPr>
        <p:spPr>
          <a:xfrm>
            <a:off x="457200" y="1524000"/>
            <a:ext cx="3352800" cy="914400"/>
          </a:xfrm>
        </p:spPr>
        <p:txBody>
          <a:bodyPr lIns="0" rIns="0" anchor="b">
            <a:noAutofit/>
          </a:bodyPr>
          <a:lstStyle>
            <a:lvl1pPr marL="0" indent="0">
              <a:lnSpc>
                <a:spcPct val="100000"/>
              </a:lnSpc>
              <a:buNone/>
              <a:defRPr sz="18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κύριου τίτλου</a:t>
            </a:r>
            <a:endParaRPr lang="en-US" smtClean="0"/>
          </a:p>
        </p:txBody>
      </p:sp>
      <p:sp>
        <p:nvSpPr>
          <p:cNvPr id="15" name="Content Placeholder 14"/>
          <p:cNvSpPr>
            <a:spLocks noGrp="1"/>
          </p:cNvSpPr>
          <p:nvPr>
            <p:ph sz="quarter" idx="14"/>
          </p:nvPr>
        </p:nvSpPr>
        <p:spPr>
          <a:xfrm>
            <a:off x="4419600" y="1524000"/>
            <a:ext cx="4267200" cy="411480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Text Placeholder 3"/>
          <p:cNvSpPr>
            <a:spLocks noGrp="1"/>
          </p:cNvSpPr>
          <p:nvPr>
            <p:ph type="body" idx="2"/>
          </p:nvPr>
        </p:nvSpPr>
        <p:spPr>
          <a:xfrm>
            <a:off x="457201" y="2514599"/>
            <a:ext cx="3352800" cy="3127248"/>
          </a:xfrm>
        </p:spPr>
        <p:txBody>
          <a:bodyPr/>
          <a:lstStyle>
            <a:lvl1pPr marL="0" indent="0">
              <a:lnSpc>
                <a:spcPct val="150000"/>
              </a:lnSpc>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pic>
        <p:nvPicPr>
          <p:cNvPr id="14" name="Picture 13" descr="bar_06.png"/>
          <p:cNvPicPr>
            <a:picLocks noChangeAspect="1"/>
          </p:cNvPicPr>
          <p:nvPr/>
        </p:nvPicPr>
        <p:blipFill>
          <a:blip r:embed="rId3">
            <a:duotone>
              <a:schemeClr val="accent1">
                <a:shade val="45000"/>
                <a:satMod val="135000"/>
              </a:schemeClr>
              <a:prstClr val="white"/>
            </a:duotone>
          </a:blip>
          <a:stretch>
            <a:fillRect/>
          </a:stretch>
        </p:blipFill>
        <p:spPr>
          <a:xfrm>
            <a:off x="0" y="403860"/>
            <a:ext cx="9144000" cy="53340"/>
          </a:xfrm>
          <a:prstGeom prst="rect">
            <a:avLst/>
          </a:prstGeom>
        </p:spPr>
      </p:pic>
      <p:grpSp>
        <p:nvGrpSpPr>
          <p:cNvPr id="2" name="Group 15"/>
          <p:cNvGrpSpPr/>
          <p:nvPr/>
        </p:nvGrpSpPr>
        <p:grpSpPr>
          <a:xfrm>
            <a:off x="0" y="6631305"/>
            <a:ext cx="9144000" cy="228600"/>
            <a:chOff x="0" y="6583680"/>
            <a:chExt cx="9144000" cy="228600"/>
          </a:xfrm>
        </p:grpSpPr>
        <p:sp>
          <p:nvSpPr>
            <p:cNvPr id="17" name="Rectangle 16"/>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Date Placeholder 19"/>
          <p:cNvSpPr>
            <a:spLocks noGrp="1"/>
          </p:cNvSpPr>
          <p:nvPr>
            <p:ph type="dt" sz="half" idx="15"/>
          </p:nvPr>
        </p:nvSpPr>
        <p:spPr/>
        <p:txBody>
          <a:bodyPr/>
          <a:lstStyle/>
          <a:p>
            <a:fld id="{45DB40C3-2AA4-4F14-B731-22E4F76C60DB}" type="datetimeFigureOut">
              <a:rPr lang="el-GR" smtClean="0"/>
              <a:t>17/4/2016</a:t>
            </a:fld>
            <a:endParaRPr lang="el-GR" dirty="0"/>
          </a:p>
        </p:txBody>
      </p:sp>
      <p:sp>
        <p:nvSpPr>
          <p:cNvPr id="21" name="Slide Number Placeholder 20"/>
          <p:cNvSpPr>
            <a:spLocks noGrp="1"/>
          </p:cNvSpPr>
          <p:nvPr>
            <p:ph type="sldNum" sz="quarter" idx="16"/>
          </p:nvPr>
        </p:nvSpPr>
        <p:spPr/>
        <p:txBody>
          <a:bodyPr/>
          <a:lstStyle/>
          <a:p>
            <a:fld id="{A99247B8-8267-4EFB-8F57-7D917933F5A7}" type="slidenum">
              <a:rPr lang="el-GR" smtClean="0"/>
              <a:t>‹#›</a:t>
            </a:fld>
            <a:endParaRPr lang="el-GR" dirty="0"/>
          </a:p>
        </p:txBody>
      </p:sp>
      <p:sp>
        <p:nvSpPr>
          <p:cNvPr id="22" name="Footer Placeholder 21"/>
          <p:cNvSpPr>
            <a:spLocks noGrp="1"/>
          </p:cNvSpPr>
          <p:nvPr>
            <p:ph type="ftr" sz="quarter" idx="17"/>
          </p:nvPr>
        </p:nvSpPr>
        <p:spPr/>
        <p:txBody>
          <a:bodyPr/>
          <a:lstStyle/>
          <a:p>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grpSp>
        <p:nvGrpSpPr>
          <p:cNvPr id="12" name="Group 15"/>
          <p:cNvGrpSpPr/>
          <p:nvPr/>
        </p:nvGrpSpPr>
        <p:grpSpPr>
          <a:xfrm>
            <a:off x="0" y="6631305"/>
            <a:ext cx="9144000" cy="228600"/>
            <a:chOff x="0" y="6583680"/>
            <a:chExt cx="9144000" cy="228600"/>
          </a:xfrm>
        </p:grpSpPr>
        <p:sp>
          <p:nvSpPr>
            <p:cNvPr id="13" name="Rectangle 1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7142480" y="6583680"/>
              <a:ext cx="1581912"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0" y="6583680"/>
              <a:ext cx="7101840"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457200" y="1527048"/>
            <a:ext cx="3355848" cy="914400"/>
          </a:xfrm>
        </p:spPr>
        <p:txBody>
          <a:bodyPr anchor="b">
            <a:normAutofit/>
          </a:bodyPr>
          <a:lstStyle>
            <a:lvl1pPr algn="l">
              <a:defRPr lang="en-US" sz="1800" b="1" i="0" kern="1200" cap="all" spc="100" baseline="0" dirty="0" smtClean="0">
                <a:solidFill>
                  <a:schemeClr val="tx2"/>
                </a:solidFill>
                <a:latin typeface="+mn-lt"/>
                <a:ea typeface="+mn-ea"/>
                <a:cs typeface="+mn-cs"/>
              </a:defRPr>
            </a:lvl1pPr>
          </a:lstStyle>
          <a:p>
            <a:pPr marL="0" lvl="0" indent="0" algn="l" defTabSz="914400" rtl="0" eaLnBrk="1" latinLnBrk="0" hangingPunct="1">
              <a:lnSpc>
                <a:spcPct val="100000"/>
              </a:lnSpc>
              <a:spcBef>
                <a:spcPct val="20000"/>
              </a:spcBef>
              <a:spcAft>
                <a:spcPts val="600"/>
              </a:spcAft>
              <a:buFont typeface="Wingdings" pitchFamily="2" charset="2"/>
              <a:buNone/>
            </a:pPr>
            <a:r>
              <a:rPr lang="el-GR" smtClean="0"/>
              <a:t>Στυλ κύριου τίτλου</a:t>
            </a:r>
            <a:endParaRPr lang="en-US" dirty="0"/>
          </a:p>
        </p:txBody>
      </p:sp>
      <p:sp>
        <p:nvSpPr>
          <p:cNvPr id="3" name="Picture Placeholder 2"/>
          <p:cNvSpPr>
            <a:spLocks noGrp="1"/>
          </p:cNvSpPr>
          <p:nvPr>
            <p:ph type="pic" idx="1"/>
          </p:nvPr>
        </p:nvSpPr>
        <p:spPr>
          <a:xfrm>
            <a:off x="4425696" y="1554480"/>
            <a:ext cx="4270248" cy="4059936"/>
          </a:xfrm>
          <a:solidFill>
            <a:schemeClr val="bg1"/>
          </a:solidFill>
        </p:spPr>
        <p:txBody>
          <a:bodyP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dirty="0" smtClean="0"/>
              <a:t>Κάντε κλικ στο εικονίδιο για να προσθέσετε μια εικόνα</a:t>
            </a:r>
            <a:endParaRPr lang="en-US" dirty="0"/>
          </a:p>
        </p:txBody>
      </p:sp>
      <p:sp>
        <p:nvSpPr>
          <p:cNvPr id="4" name="Text Placeholder 3"/>
          <p:cNvSpPr>
            <a:spLocks noGrp="1"/>
          </p:cNvSpPr>
          <p:nvPr>
            <p:ph type="body" sz="half" idx="2"/>
          </p:nvPr>
        </p:nvSpPr>
        <p:spPr>
          <a:xfrm>
            <a:off x="457200" y="2514600"/>
            <a:ext cx="3355848" cy="3127248"/>
          </a:xfrm>
        </p:spPr>
        <p:txBody>
          <a:bodyPr/>
          <a:lstStyle>
            <a:lvl1pPr marL="0" indent="0">
              <a:lnSpc>
                <a:spcPct val="150000"/>
              </a:lnSpc>
              <a:spcBef>
                <a:spcPts val="0"/>
              </a:spcBef>
              <a:buNone/>
              <a:defRPr lang="en-US" sz="1400" kern="1200" baseline="0" dirty="0" smtClean="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45DB40C3-2AA4-4F14-B731-22E4F76C60DB}" type="datetimeFigureOut">
              <a:rPr lang="el-GR" smtClean="0"/>
              <a:t>17/4/2016</a:t>
            </a:fld>
            <a:endParaRPr lang="el-GR" dirty="0"/>
          </a:p>
        </p:txBody>
      </p:sp>
      <p:sp>
        <p:nvSpPr>
          <p:cNvPr id="6" name="Footer Placeholder 5"/>
          <p:cNvSpPr>
            <a:spLocks noGrp="1"/>
          </p:cNvSpPr>
          <p:nvPr>
            <p:ph type="ftr" sz="quarter" idx="11"/>
          </p:nvPr>
        </p:nvSpPr>
        <p:spPr/>
        <p:txBody>
          <a:bodyPr/>
          <a:lstStyle/>
          <a:p>
            <a:endParaRPr lang="el-GR" dirty="0"/>
          </a:p>
        </p:txBody>
      </p:sp>
      <p:sp>
        <p:nvSpPr>
          <p:cNvPr id="7" name="Slide Number Placeholder 6"/>
          <p:cNvSpPr>
            <a:spLocks noGrp="1"/>
          </p:cNvSpPr>
          <p:nvPr>
            <p:ph type="sldNum" sz="quarter" idx="12"/>
          </p:nvPr>
        </p:nvSpPr>
        <p:spPr/>
        <p:txBody>
          <a:bodyPr/>
          <a:lstStyle/>
          <a:p>
            <a:fld id="{A99247B8-8267-4EFB-8F57-7D917933F5A7}" type="slidenum">
              <a:rPr lang="el-GR" smtClean="0"/>
              <a:t>‹#›</a:t>
            </a:fld>
            <a:endParaRPr lang="el-GR" dirty="0"/>
          </a:p>
        </p:txBody>
      </p:sp>
      <p:pic>
        <p:nvPicPr>
          <p:cNvPr id="8" name="Picture 7" descr="4_01.jpg"/>
          <p:cNvPicPr>
            <a:picLocks noChangeAspect="1"/>
          </p:cNvPicPr>
          <p:nvPr/>
        </p:nvPicPr>
        <p:blipFill>
          <a:blip r:embed="rId2"/>
          <a:stretch>
            <a:fillRect/>
          </a:stretch>
        </p:blipFill>
        <p:spPr>
          <a:xfrm>
            <a:off x="0" y="0"/>
            <a:ext cx="9144000" cy="403860"/>
          </a:xfrm>
          <a:prstGeom prst="rect">
            <a:avLst/>
          </a:prstGeom>
        </p:spPr>
      </p:pic>
      <p:pic>
        <p:nvPicPr>
          <p:cNvPr id="9" name="Picture 8" descr="bar_06.png"/>
          <p:cNvPicPr>
            <a:picLocks noChangeAspect="1"/>
          </p:cNvPicPr>
          <p:nvPr/>
        </p:nvPicPr>
        <p:blipFill>
          <a:blip r:embed="rId3">
            <a:duotone>
              <a:schemeClr val="accent2">
                <a:shade val="45000"/>
                <a:satMod val="135000"/>
              </a:schemeClr>
              <a:prstClr val="white"/>
            </a:duotone>
          </a:blip>
          <a:stretch>
            <a:fillRect/>
          </a:stretch>
        </p:blipFill>
        <p:spPr>
          <a:xfrm>
            <a:off x="0" y="403860"/>
            <a:ext cx="9144000" cy="53340"/>
          </a:xfrm>
          <a:prstGeom prst="rect">
            <a:avLst/>
          </a:prstGeom>
        </p:spPr>
      </p:pic>
      <p:cxnSp>
        <p:nvCxnSpPr>
          <p:cNvPr id="10" name="Straight Connector 9"/>
          <p:cNvCxnSpPr/>
          <p:nvPr/>
        </p:nvCxnSpPr>
        <p:spPr>
          <a:xfrm>
            <a:off x="4419600" y="1524000"/>
            <a:ext cx="42672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419600" y="5637212"/>
            <a:ext cx="42672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bg1">
                  <a:alpha val="0"/>
                </a:schemeClr>
              </a:gs>
              <a:gs pos="34000">
                <a:schemeClr val="bg1">
                  <a:lumMod val="75000"/>
                  <a:alpha val="61000"/>
                </a:schemeClr>
              </a:gs>
              <a:gs pos="38000">
                <a:schemeClr val="bg1">
                  <a:lumMod val="75000"/>
                  <a:alpha val="76000"/>
                </a:schemeClr>
              </a:gs>
              <a:gs pos="100000">
                <a:schemeClr val="bg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990600"/>
            <a:ext cx="8229600" cy="914400"/>
          </a:xfrm>
          <a:prstGeom prst="rect">
            <a:avLst/>
          </a:prstGeom>
        </p:spPr>
        <p:txBody>
          <a:bodyPr vert="horz" lIns="0" tIns="45720" rIns="0" bIns="45720" rtlCol="0" anchor="ctr">
            <a:normAutofit/>
          </a:bodyPr>
          <a:lstStyle/>
          <a:p>
            <a:r>
              <a:rPr lang="el-GR" smtClean="0"/>
              <a:t>Στυλ κύριου τίτλου</a:t>
            </a:r>
            <a:endParaRPr lang="en-US" dirty="0"/>
          </a:p>
        </p:txBody>
      </p:sp>
      <p:sp>
        <p:nvSpPr>
          <p:cNvPr id="3" name="Text Placeholder 2"/>
          <p:cNvSpPr>
            <a:spLocks noGrp="1"/>
          </p:cNvSpPr>
          <p:nvPr>
            <p:ph type="body" idx="1"/>
          </p:nvPr>
        </p:nvSpPr>
        <p:spPr>
          <a:xfrm>
            <a:off x="457200" y="1981200"/>
            <a:ext cx="8229600" cy="4144963"/>
          </a:xfrm>
          <a:prstGeom prst="rect">
            <a:avLst/>
          </a:prstGeom>
        </p:spPr>
        <p:txBody>
          <a:bodyPr vert="horz" lIns="0" tIns="45720" rIns="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2"/>
          </p:nvPr>
        </p:nvSpPr>
        <p:spPr>
          <a:xfrm>
            <a:off x="7162800" y="6610350"/>
            <a:ext cx="1524000" cy="228600"/>
          </a:xfrm>
          <a:prstGeom prst="rect">
            <a:avLst/>
          </a:prstGeom>
        </p:spPr>
        <p:txBody>
          <a:bodyPr vert="horz" lIns="91440" tIns="45720" rIns="91440" bIns="45720" rtlCol="0" anchor="ctr"/>
          <a:lstStyle>
            <a:lvl1pPr algn="r">
              <a:defRPr sz="900" baseline="0">
                <a:solidFill>
                  <a:schemeClr val="tx1"/>
                </a:solidFill>
              </a:defRPr>
            </a:lvl1pPr>
          </a:lstStyle>
          <a:p>
            <a:fld id="{45DB40C3-2AA4-4F14-B731-22E4F76C60DB}" type="datetimeFigureOut">
              <a:rPr lang="el-GR" smtClean="0"/>
              <a:t>17/4/2016</a:t>
            </a:fld>
            <a:endParaRPr lang="el-GR" dirty="0"/>
          </a:p>
        </p:txBody>
      </p:sp>
      <p:sp>
        <p:nvSpPr>
          <p:cNvPr id="5" name="Footer Placeholder 4"/>
          <p:cNvSpPr>
            <a:spLocks noGrp="1"/>
          </p:cNvSpPr>
          <p:nvPr>
            <p:ph type="ftr" sz="quarter" idx="3"/>
          </p:nvPr>
        </p:nvSpPr>
        <p:spPr>
          <a:xfrm>
            <a:off x="457200" y="6610350"/>
            <a:ext cx="6629400" cy="228600"/>
          </a:xfrm>
          <a:prstGeom prst="rect">
            <a:avLst/>
          </a:prstGeom>
        </p:spPr>
        <p:txBody>
          <a:bodyPr vert="horz" lIns="91440" tIns="45720" rIns="91440" bIns="45720" rtlCol="0" anchor="ctr"/>
          <a:lstStyle>
            <a:lvl1pPr algn="r">
              <a:defRPr sz="900" baseline="0">
                <a:solidFill>
                  <a:schemeClr val="tx1"/>
                </a:solidFill>
              </a:defRPr>
            </a:lvl1pPr>
          </a:lstStyle>
          <a:p>
            <a:endParaRPr lang="el-GR" dirty="0"/>
          </a:p>
        </p:txBody>
      </p:sp>
      <p:sp>
        <p:nvSpPr>
          <p:cNvPr id="6" name="Slide Number Placeholder 5"/>
          <p:cNvSpPr>
            <a:spLocks noGrp="1"/>
          </p:cNvSpPr>
          <p:nvPr>
            <p:ph type="sldNum" sz="quarter" idx="4"/>
          </p:nvPr>
        </p:nvSpPr>
        <p:spPr>
          <a:xfrm>
            <a:off x="8742680" y="6610350"/>
            <a:ext cx="381000" cy="228600"/>
          </a:xfrm>
          <a:prstGeom prst="rect">
            <a:avLst/>
          </a:prstGeom>
        </p:spPr>
        <p:txBody>
          <a:bodyPr vert="horz" lIns="91440" tIns="45720" rIns="91440" bIns="45720" rtlCol="0" anchor="ctr"/>
          <a:lstStyle>
            <a:lvl1pPr algn="r">
              <a:defRPr sz="900" baseline="0">
                <a:solidFill>
                  <a:schemeClr val="tx1"/>
                </a:solidFill>
              </a:defRPr>
            </a:lvl1pPr>
          </a:lstStyle>
          <a:p>
            <a:fld id="{A99247B8-8267-4EFB-8F57-7D917933F5A7}" type="slidenum">
              <a:rPr lang="el-GR" smtClean="0"/>
              <a:t>‹#›</a:t>
            </a:fld>
            <a:endParaRPr lang="el-GR"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spcBef>
          <a:spcPct val="0"/>
        </a:spcBef>
        <a:buNone/>
        <a:defRPr sz="3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Font typeface="Wingdings" pitchFamily="2" charset="2"/>
        <a:buChar char="§"/>
        <a:defRPr sz="2000" kern="1200" baseline="0">
          <a:solidFill>
            <a:schemeClr val="tx2"/>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Char char="§"/>
        <a:defRPr sz="1600" kern="1200" baseline="0">
          <a:solidFill>
            <a:schemeClr val="tx2"/>
          </a:solidFill>
          <a:latin typeface="+mn-lt"/>
          <a:ea typeface="+mn-ea"/>
          <a:cs typeface="+mn-cs"/>
        </a:defRPr>
      </a:lvl2pPr>
      <a:lvl3pPr marL="1143000" indent="-228600" algn="l" defTabSz="914400" rtl="0" eaLnBrk="1" latinLnBrk="0" hangingPunct="1">
        <a:lnSpc>
          <a:spcPct val="100000"/>
        </a:lnSpc>
        <a:spcBef>
          <a:spcPct val="20000"/>
        </a:spcBef>
        <a:spcAft>
          <a:spcPts val="600"/>
        </a:spcAft>
        <a:buFont typeface="Wingdings" pitchFamily="2" charset="2"/>
        <a:buNone/>
        <a:defRPr sz="1400" kern="1200" baseline="0">
          <a:solidFill>
            <a:schemeClr val="tx2"/>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1">
            <a:lumMod val="50000"/>
            <a:lumOff val="50000"/>
          </a:schemeClr>
        </a:buClr>
        <a:buFont typeface="Wingdings" pitchFamily="2" charset="2"/>
        <a:buNone/>
        <a:defRPr sz="1400" kern="1200" baseline="0">
          <a:solidFill>
            <a:schemeClr val="tx2"/>
          </a:solidFill>
          <a:latin typeface="+mn-lt"/>
          <a:ea typeface="+mn-ea"/>
          <a:cs typeface="+mn-cs"/>
        </a:defRPr>
      </a:lvl5pPr>
      <a:lvl6pPr marL="25146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6pPr>
      <a:lvl7pPr marL="29718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7pPr>
      <a:lvl8pPr marL="34290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8pPr>
      <a:lvl9pPr marL="38862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stigmahost.com/html5-&#957;&#941;&#945;-&#963;&#964;&#959;&#953;&#967;&#949;&#943;&#945;/" TargetMode="External"/><Relationship Id="rId2" Type="http://schemas.openxmlformats.org/officeDocument/2006/relationships/hyperlink" Target="https://el.wikipedia.org/wiki/CSS" TargetMode="External"/><Relationship Id="rId1" Type="http://schemas.openxmlformats.org/officeDocument/2006/relationships/slideLayout" Target="../slideLayouts/slideLayout2.xml"/><Relationship Id="rId6" Type="http://schemas.openxmlformats.org/officeDocument/2006/relationships/hyperlink" Target="http://www.wlearn.gr/index.php/2010-11-14-15-17-49" TargetMode="External"/><Relationship Id="rId5" Type="http://schemas.openxmlformats.org/officeDocument/2006/relationships/hyperlink" Target="http://www.cssneuse.net/the-history-of-css.php" TargetMode="External"/><Relationship Id="rId4" Type="http://schemas.openxmlformats.org/officeDocument/2006/relationships/hyperlink" Target="http://www.iep.edu.gr/files/vivlia/EFARMOGES_PLIROFORIKIS.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pPr algn="ctr"/>
            <a:r>
              <a:rPr lang="en-US" sz="6000" dirty="0" smtClean="0"/>
              <a:t>HTML</a:t>
            </a:r>
            <a:r>
              <a:rPr lang="el-GR" sz="6000" dirty="0" smtClean="0"/>
              <a:t> </a:t>
            </a:r>
            <a:r>
              <a:rPr lang="en-US" sz="6000" dirty="0" smtClean="0"/>
              <a:t>5</a:t>
            </a:r>
            <a:r>
              <a:rPr lang="el-GR" sz="6000" dirty="0" smtClean="0"/>
              <a:t>:Δομή</a:t>
            </a:r>
            <a:endParaRPr lang="el-GR" sz="6000" dirty="0"/>
          </a:p>
        </p:txBody>
      </p:sp>
      <p:sp>
        <p:nvSpPr>
          <p:cNvPr id="3" name="Υπότιτλος 2"/>
          <p:cNvSpPr>
            <a:spLocks noGrp="1"/>
          </p:cNvSpPr>
          <p:nvPr>
            <p:ph type="subTitle" idx="1"/>
          </p:nvPr>
        </p:nvSpPr>
        <p:spPr/>
        <p:txBody>
          <a:bodyPr>
            <a:normAutofit/>
          </a:bodyPr>
          <a:lstStyle/>
          <a:p>
            <a:pPr algn="ctr"/>
            <a:r>
              <a:rPr lang="en-US" sz="3600" dirty="0" smtClean="0"/>
              <a:t>HTML &amp; CSS</a:t>
            </a:r>
            <a:endParaRPr lang="el-GR" sz="3600" dirty="0"/>
          </a:p>
        </p:txBody>
      </p:sp>
      <p:sp>
        <p:nvSpPr>
          <p:cNvPr id="4" name="TextBox 3"/>
          <p:cNvSpPr txBox="1"/>
          <p:nvPr/>
        </p:nvSpPr>
        <p:spPr>
          <a:xfrm>
            <a:off x="1043608" y="3501008"/>
            <a:ext cx="5760640" cy="1200329"/>
          </a:xfrm>
          <a:prstGeom prst="rect">
            <a:avLst/>
          </a:prstGeom>
          <a:noFill/>
        </p:spPr>
        <p:txBody>
          <a:bodyPr wrap="square" rtlCol="0">
            <a:spAutoFit/>
          </a:bodyPr>
          <a:lstStyle/>
          <a:p>
            <a:pPr algn="ctr"/>
            <a:r>
              <a:rPr lang="el-GR" dirty="0" smtClean="0"/>
              <a:t>Καλατζή Μαριλένα</a:t>
            </a:r>
          </a:p>
          <a:p>
            <a:pPr algn="ctr"/>
            <a:r>
              <a:rPr lang="el-GR" dirty="0" smtClean="0"/>
              <a:t>Κοτρώζου Ελεωνόρα</a:t>
            </a:r>
          </a:p>
          <a:p>
            <a:pPr algn="ctr"/>
            <a:r>
              <a:rPr lang="el-GR" dirty="0" smtClean="0"/>
              <a:t>Λεονταρίδη Νικολέττα</a:t>
            </a:r>
          </a:p>
          <a:p>
            <a:pPr algn="ctr"/>
            <a:r>
              <a:rPr lang="el-GR" dirty="0" smtClean="0"/>
              <a:t>Μακρίδου Βαλεντίνα</a:t>
            </a:r>
            <a:endParaRPr lang="el-GR" dirty="0"/>
          </a:p>
        </p:txBody>
      </p:sp>
    </p:spTree>
    <p:extLst>
      <p:ext uri="{BB962C8B-B14F-4D97-AF65-F5344CB8AC3E}">
        <p14:creationId xmlns:p14="http://schemas.microsoft.com/office/powerpoint/2010/main" val="3907912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836712"/>
            <a:ext cx="8236890" cy="578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3128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b="1" dirty="0" smtClean="0"/>
              <a:t>Βιβλιογραφία</a:t>
            </a:r>
            <a:endParaRPr lang="el-GR" b="1" dirty="0"/>
          </a:p>
        </p:txBody>
      </p:sp>
      <p:sp>
        <p:nvSpPr>
          <p:cNvPr id="3" name="Θέση περιεχομένου 2"/>
          <p:cNvSpPr>
            <a:spLocks noGrp="1"/>
          </p:cNvSpPr>
          <p:nvPr>
            <p:ph idx="1"/>
          </p:nvPr>
        </p:nvSpPr>
        <p:spPr/>
        <p:txBody>
          <a:bodyPr>
            <a:normAutofit fontScale="92500" lnSpcReduction="10000"/>
          </a:bodyPr>
          <a:lstStyle/>
          <a:p>
            <a:r>
              <a:rPr lang="en-US" dirty="0">
                <a:hlinkClick r:id="rId2"/>
              </a:rPr>
              <a:t>https://el.wikipedia.org/wiki/CSS</a:t>
            </a:r>
            <a:endParaRPr lang="el-GR" dirty="0"/>
          </a:p>
          <a:p>
            <a:r>
              <a:rPr lang="en-US" dirty="0">
                <a:hlinkClick r:id="rId3"/>
              </a:rPr>
              <a:t>http://www.stigmahost.com/html5-%CE%BD%CE%AD%CE%B1-%CF%83%CF%84%CE%BF%CE%B9%CF%87%CE%B5%CE%AF%CE%B1/</a:t>
            </a:r>
            <a:endParaRPr lang="el-GR" dirty="0"/>
          </a:p>
          <a:p>
            <a:r>
              <a:rPr lang="en-US" dirty="0">
                <a:hlinkClick r:id="rId4"/>
              </a:rPr>
              <a:t>http://www.iep.edu.gr/files/vivlia/EFARMOGES_PLIROFORIKIS.pdf</a:t>
            </a:r>
            <a:endParaRPr lang="el-GR" dirty="0"/>
          </a:p>
          <a:p>
            <a:r>
              <a:rPr lang="en-US" dirty="0">
                <a:hlinkClick r:id="rId2"/>
              </a:rPr>
              <a:t>https://el.wikipedia.org/wiki/CSS</a:t>
            </a:r>
            <a:endParaRPr lang="el-GR" dirty="0"/>
          </a:p>
          <a:p>
            <a:r>
              <a:rPr lang="en-US" dirty="0">
                <a:hlinkClick r:id="rId5"/>
              </a:rPr>
              <a:t>http://www.cssneuse.net/the-history-of-css.php</a:t>
            </a:r>
            <a:endParaRPr lang="el-GR" dirty="0"/>
          </a:p>
          <a:p>
            <a:r>
              <a:rPr lang="en-US" dirty="0">
                <a:hlinkClick r:id="rId3"/>
              </a:rPr>
              <a:t>http://www.stigmahost.com/html5-%CE%BD%CE%AD%CE%B1-%CF%83%CF%84%CE%BF%CE%B9%CF%87%CE%B5%CE%AF%CE%B1/</a:t>
            </a:r>
            <a:endParaRPr lang="el-GR" dirty="0"/>
          </a:p>
          <a:p>
            <a:r>
              <a:rPr lang="en-US" dirty="0">
                <a:hlinkClick r:id="rId6"/>
              </a:rPr>
              <a:t>http://www.wlearn.gr/index.php/2010-11-14-15-17-49</a:t>
            </a:r>
            <a:endParaRPr lang="el-GR" dirty="0"/>
          </a:p>
          <a:p>
            <a:r>
              <a:rPr lang="en-US" dirty="0"/>
              <a:t>http://www.html.am/html-codes/background-code/</a:t>
            </a:r>
            <a:endParaRPr lang="el-GR" dirty="0"/>
          </a:p>
          <a:p>
            <a:r>
              <a:rPr lang="el-GR" dirty="0"/>
              <a:t>Βιβλίο Α λυκείου Εφαρμογές Πληροφορικής</a:t>
            </a:r>
          </a:p>
          <a:p>
            <a:endParaRPr lang="el-GR" dirty="0"/>
          </a:p>
        </p:txBody>
      </p:sp>
    </p:spTree>
    <p:extLst>
      <p:ext uri="{BB962C8B-B14F-4D97-AF65-F5344CB8AC3E}">
        <p14:creationId xmlns:p14="http://schemas.microsoft.com/office/powerpoint/2010/main" val="4041057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pPr algn="ctr"/>
            <a:r>
              <a:rPr lang="el-GR" sz="4400" dirty="0" smtClean="0"/>
              <a:t>Προέλευση</a:t>
            </a:r>
            <a:endParaRPr lang="el-GR" sz="4400" dirty="0"/>
          </a:p>
        </p:txBody>
      </p:sp>
      <p:sp>
        <p:nvSpPr>
          <p:cNvPr id="3" name="Θέση περιεχομένου 2"/>
          <p:cNvSpPr>
            <a:spLocks noGrp="1"/>
          </p:cNvSpPr>
          <p:nvPr>
            <p:ph idx="1"/>
          </p:nvPr>
        </p:nvSpPr>
        <p:spPr/>
        <p:txBody>
          <a:bodyPr>
            <a:normAutofit/>
          </a:bodyPr>
          <a:lstStyle/>
          <a:p>
            <a:pPr algn="just"/>
            <a:r>
              <a:rPr lang="el-GR" sz="2400" dirty="0"/>
              <a:t>Το 1980, ο φυσικός Τιμ Μπέρνερς Λι, ο οποίος εργαζόταν στο CERN πρότεινε ένα σύστημα που βασιζόταν στο διαδίκτυο, το οποίο θα χρησιμοποιούσε υπερκείμενο. Έτσι δημιούργησε μια προδιαγραφή της HTML, και έγραψε τον browser και το λογισμικό εξυπηρετητή μέχρι τα τέλη του 1990</a:t>
            </a:r>
          </a:p>
        </p:txBody>
      </p:sp>
    </p:spTree>
    <p:extLst>
      <p:ext uri="{BB962C8B-B14F-4D97-AF65-F5344CB8AC3E}">
        <p14:creationId xmlns:p14="http://schemas.microsoft.com/office/powerpoint/2010/main" val="50238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p:cNvSpPr>
            <a:spLocks noGrp="1"/>
          </p:cNvSpPr>
          <p:nvPr>
            <p:ph type="title"/>
          </p:nvPr>
        </p:nvSpPr>
        <p:spPr/>
        <p:txBody>
          <a:bodyPr>
            <a:normAutofit fontScale="90000"/>
          </a:bodyPr>
          <a:lstStyle/>
          <a:p>
            <a:pPr algn="ctr"/>
            <a:r>
              <a:rPr lang="fr-FR" dirty="0"/>
              <a:t>Hyper Text Markup </a:t>
            </a:r>
            <a:r>
              <a:rPr lang="fr-FR" dirty="0" smtClean="0"/>
              <a:t>Language</a:t>
            </a:r>
            <a:r>
              <a:rPr lang="el-GR" dirty="0" smtClean="0"/>
              <a:t> </a:t>
            </a:r>
            <a:br>
              <a:rPr lang="el-GR" dirty="0" smtClean="0"/>
            </a:br>
            <a:r>
              <a:rPr lang="el-GR" dirty="0" smtClean="0"/>
              <a:t>(</a:t>
            </a:r>
            <a:r>
              <a:rPr lang="en-US" dirty="0" smtClean="0"/>
              <a:t>HTML)</a:t>
            </a:r>
            <a:endParaRPr lang="el-GR" dirty="0"/>
          </a:p>
        </p:txBody>
      </p:sp>
      <p:sp>
        <p:nvSpPr>
          <p:cNvPr id="2" name="Θέση περιεχομένου 1"/>
          <p:cNvSpPr>
            <a:spLocks noGrp="1"/>
          </p:cNvSpPr>
          <p:nvPr>
            <p:ph idx="1"/>
          </p:nvPr>
        </p:nvSpPr>
        <p:spPr/>
        <p:txBody>
          <a:bodyPr/>
          <a:lstStyle/>
          <a:p>
            <a:pPr marL="0" indent="0" algn="just">
              <a:buNone/>
            </a:pPr>
            <a:r>
              <a:rPr lang="el-GR" dirty="0" smtClean="0"/>
              <a:t>Γενικά:</a:t>
            </a:r>
          </a:p>
          <a:p>
            <a:pPr algn="just"/>
            <a:r>
              <a:rPr lang="el-GR" dirty="0" smtClean="0"/>
              <a:t>Δεν </a:t>
            </a:r>
            <a:r>
              <a:rPr lang="el-GR" dirty="0"/>
              <a:t>είναι γλώσσα προγραμματισμού αλλά μια περιγραφική γλώσσα, δηλαδή ένας ειδικός τρόπος γραφής </a:t>
            </a:r>
            <a:r>
              <a:rPr lang="el-GR" dirty="0" smtClean="0"/>
              <a:t>κειμένου</a:t>
            </a:r>
          </a:p>
          <a:p>
            <a:pPr algn="just"/>
            <a:r>
              <a:rPr lang="el-GR" dirty="0"/>
              <a:t>Ορίζει ένα σύνολο κοινών στυλ για τις ηλεκτρονικές </a:t>
            </a:r>
            <a:r>
              <a:rPr lang="el-GR" dirty="0" smtClean="0"/>
              <a:t>σελίδες (</a:t>
            </a:r>
            <a:r>
              <a:rPr lang="en-US" dirty="0" smtClean="0"/>
              <a:t>titles, headings, lists, paragraphs, tags)</a:t>
            </a:r>
          </a:p>
          <a:p>
            <a:pPr algn="just"/>
            <a:r>
              <a:rPr lang="el-GR" dirty="0" smtClean="0"/>
              <a:t>Μπορεί να </a:t>
            </a:r>
            <a:r>
              <a:rPr lang="el-GR" dirty="0"/>
              <a:t>χρησιμοποιηθεί και για την εμφάνιση διαδραστικών φορμών ή την ενσωμάτωση σεναρίων εντολών γραμμένα σε γλώσσες όπως η JavaScript</a:t>
            </a:r>
            <a:endParaRPr lang="el-GR" dirty="0" smtClean="0"/>
          </a:p>
          <a:p>
            <a:pPr algn="just"/>
            <a:endParaRPr lang="el-GR" dirty="0"/>
          </a:p>
        </p:txBody>
      </p:sp>
    </p:spTree>
    <p:extLst>
      <p:ext uri="{BB962C8B-B14F-4D97-AF65-F5344CB8AC3E}">
        <p14:creationId xmlns:p14="http://schemas.microsoft.com/office/powerpoint/2010/main" val="1290808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pPr algn="ctr"/>
            <a:r>
              <a:rPr lang="fr-FR" dirty="0"/>
              <a:t>Cascading Style Sheets – </a:t>
            </a:r>
            <a:r>
              <a:rPr lang="el-GR" dirty="0"/>
              <a:t>Διαδοχικά Φύλλα </a:t>
            </a:r>
            <a:r>
              <a:rPr lang="el-GR" dirty="0" smtClean="0"/>
              <a:t>Στυλ</a:t>
            </a:r>
            <a:br>
              <a:rPr lang="el-GR" dirty="0" smtClean="0"/>
            </a:br>
            <a:r>
              <a:rPr lang="en-US" dirty="0" smtClean="0"/>
              <a:t>CSS</a:t>
            </a:r>
            <a:endParaRPr lang="el-GR" dirty="0"/>
          </a:p>
        </p:txBody>
      </p:sp>
      <p:sp>
        <p:nvSpPr>
          <p:cNvPr id="3" name="Θέση περιεχομένου 2"/>
          <p:cNvSpPr>
            <a:spLocks noGrp="1"/>
          </p:cNvSpPr>
          <p:nvPr>
            <p:ph idx="1"/>
          </p:nvPr>
        </p:nvSpPr>
        <p:spPr>
          <a:xfrm>
            <a:off x="539552" y="1916832"/>
            <a:ext cx="8147248" cy="4209331"/>
          </a:xfrm>
        </p:spPr>
        <p:txBody>
          <a:bodyPr>
            <a:normAutofit/>
          </a:bodyPr>
          <a:lstStyle/>
          <a:p>
            <a:pPr lvl="1" algn="just"/>
            <a:r>
              <a:rPr lang="el-GR" sz="2400" dirty="0" smtClean="0"/>
              <a:t>Είναι μια </a:t>
            </a:r>
            <a:r>
              <a:rPr lang="el-GR" sz="2400" dirty="0"/>
              <a:t>γλώσσα υπολογιστή η οποία χρησιμοποιείται για τον έλεγχο εμφάνισης ενός εγγράφου που είναι γραμμένο σε μια γλώσσα </a:t>
            </a:r>
            <a:r>
              <a:rPr lang="el-GR" sz="2400" dirty="0" smtClean="0"/>
              <a:t>σήμανσης</a:t>
            </a:r>
            <a:endParaRPr lang="en-US" sz="2400" dirty="0" smtClean="0"/>
          </a:p>
          <a:p>
            <a:pPr lvl="1" algn="just"/>
            <a:r>
              <a:rPr lang="el-GR" sz="2400" dirty="0"/>
              <a:t>Χρησιμοποιείται </a:t>
            </a:r>
            <a:r>
              <a:rPr lang="el-GR" sz="2400" dirty="0" smtClean="0"/>
              <a:t>για </a:t>
            </a:r>
            <a:r>
              <a:rPr lang="el-GR" sz="2400" dirty="0"/>
              <a:t>τον έλεγχο της εμφάνισης μιας ιστοσελίδας και γενικότερα ενός ιστοτόπου που γράφτηκε στις γλώσσες HTML ή </a:t>
            </a:r>
            <a:r>
              <a:rPr lang="en-US" sz="2400" dirty="0" smtClean="0"/>
              <a:t>XHTML</a:t>
            </a:r>
          </a:p>
          <a:p>
            <a:pPr lvl="1" algn="just"/>
            <a:r>
              <a:rPr lang="el-GR" sz="2400" dirty="0" smtClean="0"/>
              <a:t>Η χρήση της είναι απαραίτητη προκειμένου </a:t>
            </a:r>
            <a:r>
              <a:rPr lang="el-GR" sz="2400" dirty="0"/>
              <a:t>μια ιστοσελίδα να είναι όσο το δυνατόν περισσότερο </a:t>
            </a:r>
            <a:r>
              <a:rPr lang="el-GR" sz="2400" dirty="0" smtClean="0"/>
              <a:t>καλοσχεδιασμένη</a:t>
            </a:r>
          </a:p>
        </p:txBody>
      </p:sp>
    </p:spTree>
    <p:extLst>
      <p:ext uri="{BB962C8B-B14F-4D97-AF65-F5344CB8AC3E}">
        <p14:creationId xmlns:p14="http://schemas.microsoft.com/office/powerpoint/2010/main" val="2087967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dirty="0" smtClean="0"/>
              <a:t>HTML 5</a:t>
            </a:r>
            <a:endParaRPr lang="el-GR" dirty="0"/>
          </a:p>
        </p:txBody>
      </p:sp>
      <p:sp>
        <p:nvSpPr>
          <p:cNvPr id="3" name="Θέση περιεχομένου 2"/>
          <p:cNvSpPr>
            <a:spLocks noGrp="1"/>
          </p:cNvSpPr>
          <p:nvPr>
            <p:ph idx="1"/>
          </p:nvPr>
        </p:nvSpPr>
        <p:spPr>
          <a:xfrm>
            <a:off x="457200" y="1700808"/>
            <a:ext cx="8229600" cy="4425355"/>
          </a:xfrm>
        </p:spPr>
        <p:txBody>
          <a:bodyPr>
            <a:normAutofit fontScale="70000" lnSpcReduction="20000"/>
          </a:bodyPr>
          <a:lstStyle/>
          <a:p>
            <a:pPr marL="0" indent="0">
              <a:buNone/>
            </a:pPr>
            <a:r>
              <a:rPr lang="el-GR" sz="2600" dirty="0" smtClean="0"/>
              <a:t>Η </a:t>
            </a:r>
            <a:r>
              <a:rPr lang="en-US" sz="2600" dirty="0"/>
              <a:t>HTML5 </a:t>
            </a:r>
            <a:r>
              <a:rPr lang="el-GR" sz="2600" dirty="0"/>
              <a:t>αποτελεί το νέο πρότυπο για την </a:t>
            </a:r>
            <a:r>
              <a:rPr lang="en-US" sz="2600" dirty="0"/>
              <a:t>HTML,</a:t>
            </a:r>
            <a:r>
              <a:rPr lang="el-GR" sz="2600" dirty="0"/>
              <a:t> την </a:t>
            </a:r>
            <a:r>
              <a:rPr lang="en-US" sz="2600" dirty="0"/>
              <a:t>XHTML</a:t>
            </a:r>
            <a:r>
              <a:rPr lang="el-GR" sz="2600" dirty="0"/>
              <a:t> και την </a:t>
            </a:r>
            <a:r>
              <a:rPr lang="en-US" sz="2600" dirty="0"/>
              <a:t>HTML DOM</a:t>
            </a:r>
            <a:r>
              <a:rPr lang="el-GR" sz="2600" dirty="0"/>
              <a:t>. Η ανάπτυξή της πραγματοποιήθηκε με την συνεργασία της </a:t>
            </a:r>
            <a:r>
              <a:rPr lang="en-US" sz="2600" dirty="0"/>
              <a:t>W3C</a:t>
            </a:r>
            <a:r>
              <a:rPr lang="el-GR" sz="2600" dirty="0"/>
              <a:t> και της </a:t>
            </a:r>
            <a:r>
              <a:rPr lang="en-US" sz="2600" dirty="0"/>
              <a:t>WHATWG</a:t>
            </a:r>
            <a:r>
              <a:rPr lang="el-GR" sz="2600" dirty="0"/>
              <a:t> (</a:t>
            </a:r>
            <a:r>
              <a:rPr lang="en-US" sz="2600" dirty="0"/>
              <a:t>Web Hypertext Application Technology Working Group</a:t>
            </a:r>
            <a:r>
              <a:rPr lang="en-US" sz="2600" dirty="0" smtClean="0"/>
              <a:t>).</a:t>
            </a:r>
          </a:p>
          <a:p>
            <a:pPr marL="0" indent="0">
              <a:buNone/>
            </a:pPr>
            <a:r>
              <a:rPr lang="el-GR" sz="2600" dirty="0"/>
              <a:t>Η </a:t>
            </a:r>
            <a:r>
              <a:rPr lang="en-US" sz="2600" dirty="0"/>
              <a:t>HTML5</a:t>
            </a:r>
            <a:r>
              <a:rPr lang="el-GR" sz="2600" dirty="0"/>
              <a:t> αναπτύχθηκε με βάση ορισμένους κανόνες:</a:t>
            </a:r>
          </a:p>
          <a:p>
            <a:pPr lvl="0"/>
            <a:r>
              <a:rPr lang="el-GR" sz="2600" dirty="0"/>
              <a:t>Νέα χαρακτηριστικά έπρεπε να προστεθούν στην δομή των </a:t>
            </a:r>
            <a:r>
              <a:rPr lang="en-US" sz="2600" dirty="0"/>
              <a:t>HTML, CSS </a:t>
            </a:r>
            <a:r>
              <a:rPr lang="el-GR" sz="2600" dirty="0"/>
              <a:t>και </a:t>
            </a:r>
            <a:r>
              <a:rPr lang="en-US" sz="2600" dirty="0"/>
              <a:t>JavaScript</a:t>
            </a:r>
            <a:endParaRPr lang="el-GR" sz="2600" dirty="0"/>
          </a:p>
          <a:p>
            <a:pPr lvl="0"/>
            <a:r>
              <a:rPr lang="el-GR" sz="2600" dirty="0"/>
              <a:t>Μείωση των περιπτώσεων που χρειάζεται η εγκατάσταση </a:t>
            </a:r>
            <a:r>
              <a:rPr lang="en-US" sz="2600" dirty="0"/>
              <a:t>plugins</a:t>
            </a:r>
            <a:r>
              <a:rPr lang="el-GR" sz="2600" dirty="0"/>
              <a:t> στον </a:t>
            </a:r>
            <a:r>
              <a:rPr lang="en-US" sz="2600" dirty="0"/>
              <a:t>browser</a:t>
            </a:r>
            <a:r>
              <a:rPr lang="el-GR" sz="2600" dirty="0"/>
              <a:t>για στοιχεία όπως βίντεο και </a:t>
            </a:r>
            <a:r>
              <a:rPr lang="en-US" sz="2600" dirty="0"/>
              <a:t>audio</a:t>
            </a:r>
            <a:endParaRPr lang="el-GR" sz="2600" dirty="0"/>
          </a:p>
          <a:p>
            <a:pPr lvl="0"/>
            <a:r>
              <a:rPr lang="el-GR" sz="2600" dirty="0"/>
              <a:t>Καλύτερη διαχείριση σφαλμάτων</a:t>
            </a:r>
          </a:p>
          <a:p>
            <a:pPr lvl="0"/>
            <a:r>
              <a:rPr lang="el-GR" sz="2600" dirty="0"/>
              <a:t>Προσθήκη περισσότερων ετικετών, οι οποίες θα αντικαταστήσουν κομμάτια κώδικα </a:t>
            </a:r>
            <a:r>
              <a:rPr lang="en-US" sz="2600" dirty="0"/>
              <a:t>JavaScript</a:t>
            </a:r>
            <a:r>
              <a:rPr lang="el-GR" sz="2600" dirty="0"/>
              <a:t> που χρησιμοποιούσαν συχνά οι </a:t>
            </a:r>
            <a:r>
              <a:rPr lang="en-US" sz="2600" dirty="0"/>
              <a:t>web designers</a:t>
            </a:r>
            <a:endParaRPr lang="el-GR" sz="2600" dirty="0"/>
          </a:p>
          <a:p>
            <a:pPr lvl="0"/>
            <a:r>
              <a:rPr lang="el-GR" sz="2600" dirty="0"/>
              <a:t>Έπρεπε να είναι αυτόνομο χωρίς να χρειάζεται κομμάτια κώδικα από άλλα πρότυπα</a:t>
            </a:r>
          </a:p>
          <a:p>
            <a:pPr lvl="0"/>
            <a:r>
              <a:rPr lang="el-GR" sz="2600" dirty="0"/>
              <a:t>Τα βήματα σχεδιασμού και ανάπτυξης θα έπρεπε να είναι ορατά στο κοινό</a:t>
            </a:r>
          </a:p>
          <a:p>
            <a:endParaRPr lang="el-GR" sz="2400" dirty="0"/>
          </a:p>
        </p:txBody>
      </p:sp>
    </p:spTree>
    <p:extLst>
      <p:ext uri="{BB962C8B-B14F-4D97-AF65-F5344CB8AC3E}">
        <p14:creationId xmlns:p14="http://schemas.microsoft.com/office/powerpoint/2010/main" val="1135169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692696"/>
            <a:ext cx="8229600" cy="914400"/>
          </a:xfrm>
        </p:spPr>
        <p:txBody>
          <a:bodyPr/>
          <a:lstStyle/>
          <a:p>
            <a:r>
              <a:rPr lang="el-GR" dirty="0"/>
              <a:t>ΝΕΑ ΣΗΜΑΣΙΟΛΟΓΙΑ / ΔΟΜΙΚΑ ΣΤΟΙΧΕΙΑ</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1512240"/>
            <a:ext cx="5056799" cy="534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4375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dirty="0"/>
              <a:t>Η HTML5 προσφέρει νέα στοιχεία για το περιεχόμενο των μέσων ενημέρωσης:</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2060848"/>
            <a:ext cx="8434389" cy="4430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9474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b="1" dirty="0"/>
              <a:t>ΤΟ ΣΤΟΙΧΕΙΟ &lt;CANVAS&gt;</a:t>
            </a:r>
            <a:br>
              <a:rPr lang="el-GR" b="1" dirty="0"/>
            </a:br>
            <a:endParaRPr lang="el-GR"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3068960"/>
            <a:ext cx="8693651"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6229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39552" y="1268760"/>
            <a:ext cx="8229600" cy="914400"/>
          </a:xfrm>
        </p:spPr>
        <p:txBody>
          <a:bodyPr>
            <a:normAutofit fontScale="90000"/>
          </a:bodyPr>
          <a:lstStyle/>
          <a:p>
            <a:r>
              <a:rPr lang="el-GR" dirty="0"/>
              <a:t>ΝΕΑ ΣΤΟΙΧΕΙΑ ΦΟΡΜΑΣ</a:t>
            </a:r>
            <a:br>
              <a:rPr lang="el-GR" dirty="0"/>
            </a:br>
            <a:r>
              <a:rPr lang="el-GR" dirty="0"/>
              <a:t>Η HTML5 προσφέρει νέα στοιχεία φόρμας για περισσότερες λειτουργίες:</a:t>
            </a:r>
            <a:br>
              <a:rPr lang="el-GR" dirty="0"/>
            </a:br>
            <a:endParaRPr lang="el-GR" dirty="0"/>
          </a:p>
        </p:txBody>
      </p:sp>
      <p:pic>
        <p:nvPicPr>
          <p:cNvPr id="4" name="Θέση περιεχομένου 3"/>
          <p:cNvPicPr>
            <a:picLocks noGrp="1"/>
          </p:cNvPicPr>
          <p:nvPr>
            <p:ph idx="1"/>
          </p:nvPr>
        </p:nvPicPr>
        <p:blipFill>
          <a:blip r:embed="rId2"/>
          <a:srcRect l="37786" t="46302" r="16835" b="24116"/>
          <a:stretch>
            <a:fillRect/>
          </a:stretch>
        </p:blipFill>
        <p:spPr>
          <a:xfrm>
            <a:off x="827584" y="2780928"/>
            <a:ext cx="7128792" cy="3600400"/>
          </a:xfrm>
          <a:prstGeom prst="rect">
            <a:avLst/>
          </a:prstGeom>
          <a:noFill/>
          <a:ln>
            <a:noFill/>
            <a:prstDash/>
          </a:ln>
        </p:spPr>
      </p:pic>
    </p:spTree>
    <p:extLst>
      <p:ext uri="{BB962C8B-B14F-4D97-AF65-F5344CB8AC3E}">
        <p14:creationId xmlns:p14="http://schemas.microsoft.com/office/powerpoint/2010/main" val="214638971"/>
      </p:ext>
    </p:extLst>
  </p:cSld>
  <p:clrMapOvr>
    <a:masterClrMapping/>
  </p:clrMapOvr>
</p:sld>
</file>

<file path=ppt/theme/theme1.xml><?xml version="1.0" encoding="utf-8"?>
<a:theme xmlns:a="http://schemas.openxmlformats.org/drawingml/2006/main" name="μακροεντολή">
  <a:themeElements>
    <a:clrScheme name="μακροεντολή">
      <a:dk1>
        <a:sysClr val="windowText" lastClr="000000"/>
      </a:dk1>
      <a:lt1>
        <a:sysClr val="window" lastClr="FFFFFF"/>
      </a:lt1>
      <a:dk2>
        <a:srgbClr val="3F3F4D"/>
      </a:dk2>
      <a:lt2>
        <a:srgbClr val="DDDDDD"/>
      </a:lt2>
      <a:accent1>
        <a:srgbClr val="A51009"/>
      </a:accent1>
      <a:accent2>
        <a:srgbClr val="DE7014"/>
      </a:accent2>
      <a:accent3>
        <a:srgbClr val="704836"/>
      </a:accent3>
      <a:accent4>
        <a:srgbClr val="F2B431"/>
      </a:accent4>
      <a:accent5>
        <a:srgbClr val="7F221D"/>
      </a:accent5>
      <a:accent6>
        <a:srgbClr val="CDAC77"/>
      </a:accent6>
      <a:hlink>
        <a:srgbClr val="F5B123"/>
      </a:hlink>
      <a:folHlink>
        <a:srgbClr val="E19B0B"/>
      </a:folHlink>
    </a:clrScheme>
    <a:fontScheme name="μακροεντολή">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μακροεντολή">
      <a:fillStyleLst>
        <a:solidFill>
          <a:schemeClr val="phClr"/>
        </a:solidFill>
        <a:gradFill rotWithShape="1">
          <a:gsLst>
            <a:gs pos="0">
              <a:schemeClr val="phClr">
                <a:tint val="65000"/>
                <a:satMod val="300000"/>
              </a:schemeClr>
            </a:gs>
            <a:gs pos="100000">
              <a:schemeClr val="phClr">
                <a:tint val="80000"/>
                <a:satMod val="150000"/>
              </a:schemeClr>
            </a:gs>
          </a:gsLst>
          <a:lin ang="5400000" scaled="0"/>
        </a:gradFill>
        <a:gradFill rotWithShape="1">
          <a:gsLst>
            <a:gs pos="0">
              <a:schemeClr val="phClr">
                <a:shade val="90000"/>
                <a:satMod val="300000"/>
              </a:schemeClr>
            </a:gs>
            <a:gs pos="100000">
              <a:schemeClr val="phClr">
                <a:satMod val="150000"/>
              </a:schemeClr>
            </a:gs>
          </a:gsLst>
          <a:path path="circle">
            <a:fillToRect l="50000" t="100000" r="100000" b="50000"/>
          </a:path>
        </a:gradFill>
      </a:fillStyleLst>
      <a:lnStyleLst>
        <a:ln w="9525" cap="flat" cmpd="sng" algn="ctr">
          <a:solidFill>
            <a:schemeClr val="phClr"/>
          </a:solidFill>
          <a:prstDash val="solid"/>
        </a:ln>
        <a:ln w="13970" cap="flat" cmpd="sng" algn="ctr">
          <a:solidFill>
            <a:schemeClr val="phClr"/>
          </a:solidFill>
          <a:prstDash val="solid"/>
        </a:ln>
        <a:ln w="22225" cap="flat" cmpd="sng" algn="ctr">
          <a:solidFill>
            <a:schemeClr val="phClr"/>
          </a:solidFill>
          <a:prstDash val="solid"/>
        </a:ln>
      </a:lnStyleLst>
      <a:effectStyleLst>
        <a:effectStyle>
          <a:effectLst>
            <a:outerShdw blurRad="50800" dist="25400" dir="5400000" rotWithShape="0">
              <a:srgbClr val="000000">
                <a:alpha val="70000"/>
              </a:srgbClr>
            </a:outerShdw>
          </a:effectLst>
        </a:effectStyle>
        <a:effectStyle>
          <a:effectLst>
            <a:outerShdw blurRad="25400" dist="25400" dir="5400000" rotWithShape="0">
              <a:srgbClr val="000000">
                <a:alpha val="70000"/>
              </a:srgbClr>
            </a:outerShdw>
          </a:effectLst>
          <a:scene3d>
            <a:camera prst="orthographicFront">
              <a:rot lat="0" lon="0" rev="0"/>
            </a:camera>
            <a:lightRig rig="threePt" dir="tl"/>
          </a:scene3d>
          <a:sp3d contourW="15875" prstMaterial="softmetal">
            <a:bevelT w="25400" h="19050" prst="angle"/>
            <a:contourClr>
              <a:schemeClr val="phClr">
                <a:shade val="30000"/>
              </a:schemeClr>
            </a:contourClr>
          </a:sp3d>
        </a:effectStyle>
        <a:effectStyle>
          <a:effectLst>
            <a:outerShdw blurRad="25400" dist="25400" dir="5400000" rotWithShape="0">
              <a:srgbClr val="000000">
                <a:alpha val="40000"/>
              </a:srgbClr>
            </a:outerShdw>
          </a:effectLst>
          <a:scene3d>
            <a:camera prst="orthographicFront">
              <a:rot lat="0" lon="0" rev="0"/>
            </a:camera>
            <a:lightRig rig="threePt" dir="tl"/>
          </a:scene3d>
          <a:sp3d contourW="19050" prstMaterial="metal">
            <a:bevelT w="63500" h="31750" prst="angle"/>
            <a:contourClr>
              <a:schemeClr val="phClr">
                <a:shade val="25000"/>
                <a:satMod val="130000"/>
              </a:schemeClr>
            </a:contourClr>
          </a:sp3d>
        </a:effectStyle>
      </a:effectStyleLst>
      <a:bgFillStyleLst>
        <a:solidFill>
          <a:schemeClr val="phClr"/>
        </a:solidFill>
        <a:gradFill rotWithShape="1">
          <a:gsLst>
            <a:gs pos="0">
              <a:schemeClr val="phClr">
                <a:tint val="67000"/>
                <a:shade val="93000"/>
                <a:satMod val="110000"/>
                <a:lumMod val="90000"/>
              </a:schemeClr>
            </a:gs>
            <a:gs pos="76000">
              <a:schemeClr val="phClr">
                <a:tint val="85000"/>
                <a:shade val="75000"/>
                <a:satMod val="120000"/>
              </a:schemeClr>
            </a:gs>
            <a:gs pos="100000">
              <a:schemeClr val="phClr">
                <a:tint val="86000"/>
                <a:shade val="50000"/>
                <a:satMod val="130000"/>
              </a:schemeClr>
            </a:gs>
          </a:gsLst>
          <a:lin ang="5400000" scaled="0"/>
        </a:gradFill>
        <a:gradFill rotWithShape="1">
          <a:gsLst>
            <a:gs pos="0">
              <a:schemeClr val="phClr">
                <a:tint val="96000"/>
                <a:shade val="35000"/>
                <a:satMod val="146000"/>
                <a:lumMod val="101000"/>
              </a:schemeClr>
            </a:gs>
            <a:gs pos="26000">
              <a:schemeClr val="phClr">
                <a:tint val="96000"/>
                <a:shade val="96000"/>
                <a:satMod val="190000"/>
              </a:schemeClr>
            </a:gs>
            <a:gs pos="100000">
              <a:schemeClr val="phClr">
                <a:tint val="60000"/>
                <a:shade val="90000"/>
                <a:satMod val="220000"/>
                <a:lumMod val="11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Μακροεντολή</Template>
  <TotalTime>36</TotalTime>
  <Words>371</Words>
  <Application>Microsoft Office PowerPoint</Application>
  <PresentationFormat>Προβολή στην οθόνη (4:3)</PresentationFormat>
  <Paragraphs>40</Paragraphs>
  <Slides>11</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11</vt:i4>
      </vt:variant>
    </vt:vector>
  </HeadingPairs>
  <TitlesOfParts>
    <vt:vector size="12" baseType="lpstr">
      <vt:lpstr>μακροεντολή</vt:lpstr>
      <vt:lpstr>HTML 5:Δομή</vt:lpstr>
      <vt:lpstr>Προέλευση</vt:lpstr>
      <vt:lpstr>Hyper Text Markup Language  (HTML)</vt:lpstr>
      <vt:lpstr>Cascading Style Sheets – Διαδοχικά Φύλλα Στυλ CSS</vt:lpstr>
      <vt:lpstr>HTML 5</vt:lpstr>
      <vt:lpstr>ΝΕΑ ΣΗΜΑΣΙΟΛΟΓΙΑ / ΔΟΜΙΚΑ ΣΤΟΙΧΕΙΑ</vt:lpstr>
      <vt:lpstr>Η HTML5 προσφέρει νέα στοιχεία για το περιεχόμενο των μέσων ενημέρωσης:</vt:lpstr>
      <vt:lpstr>ΤΟ ΣΤΟΙΧΕΙΟ &lt;CANVAS&gt; </vt:lpstr>
      <vt:lpstr>ΝΕΑ ΣΤΟΙΧΕΙΑ ΦΟΡΜΑΣ Η HTML5 προσφέρει νέα στοιχεία φόρμας για περισσότερες λειτουργίες: </vt:lpstr>
      <vt:lpstr>Παρουσίαση του PowerPoint</vt:lpstr>
      <vt:lpstr>Βιβλιογραφία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HTML 5:Δομή</dc:title>
  <dc:creator>Νικολέττα</dc:creator>
  <cp:lastModifiedBy>Νικολέττα</cp:lastModifiedBy>
  <cp:revision>4</cp:revision>
  <dcterms:created xsi:type="dcterms:W3CDTF">2016-04-17T14:39:17Z</dcterms:created>
  <dcterms:modified xsi:type="dcterms:W3CDTF">2016-04-17T15:16:00Z</dcterms:modified>
</cp:coreProperties>
</file>